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Open Sauce Bold" charset="1" panose="00000800000000000000"/>
      <p:regular r:id="rId16"/>
    </p:embeddedFont>
    <p:embeddedFont>
      <p:font typeface="Canva Sans Bold" charset="1" panose="020B0803030501040103"/>
      <p:regular r:id="rId17"/>
    </p:embeddedFont>
    <p:embeddedFont>
      <p:font typeface="Dynapuff Bold" charset="1" panose="00000000000000000000"/>
      <p:regular r:id="rId18"/>
    </p:embeddedFont>
    <p:embeddedFont>
      <p:font typeface="Dynapuff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777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18217" y="1993176"/>
            <a:ext cx="12052518" cy="393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92"/>
              </a:lnSpc>
            </a:pPr>
            <a:r>
              <a:rPr lang="en-US" sz="7743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 Quick Guide to User Experience in Software Product Development</a:t>
            </a:r>
          </a:p>
          <a:p>
            <a:pPr algn="ctr">
              <a:lnSpc>
                <a:spcPts val="325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918217" y="6057571"/>
            <a:ext cx="1245156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Fruja Cătălin-Ștefan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37148" y="7786318"/>
            <a:ext cx="1308961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Inspired by https://www.xenonstack.com/blog/ux-in-software-development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23748" y="3766095"/>
            <a:ext cx="10840504" cy="2754809"/>
            <a:chOff x="0" y="0"/>
            <a:chExt cx="14454005" cy="367307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76225"/>
              <a:ext cx="14454005" cy="2648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256"/>
                </a:lnSpc>
              </a:pPr>
              <a:r>
                <a:rPr lang="en-US" sz="14400">
                  <a:solidFill>
                    <a:srgbClr val="FFFFFF"/>
                  </a:solidFill>
                  <a:latin typeface="Dynapuff"/>
                  <a:ea typeface="Dynapuff"/>
                  <a:cs typeface="Dynapuff"/>
                  <a:sym typeface="Dynapuff"/>
                </a:rPr>
                <a:t>Mulțumesc!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194924"/>
              <a:ext cx="14454005" cy="478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70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144000" cy="10287000"/>
          </a:xfrm>
          <a:custGeom>
            <a:avLst/>
            <a:gdLst/>
            <a:ahLst/>
            <a:cxnLst/>
            <a:rect r="r" b="b" t="t" l="l"/>
            <a:pathLst>
              <a:path h="10287000" w="9144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9811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89606" y="3028950"/>
            <a:ext cx="6564789" cy="422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Ce Este User Experience (UX)?</a:t>
            </a:r>
          </a:p>
          <a:p>
            <a:pPr algn="ctr" marL="0" indent="0" lvl="0">
              <a:lnSpc>
                <a:spcPts val="84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668000" y="1745615"/>
            <a:ext cx="6591300" cy="6729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b="true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UX se referă la experiența utilizatorului când interacționează sau folosește un produs.</a:t>
            </a:r>
          </a:p>
          <a:p>
            <a:pPr algn="ctr">
              <a:lnSpc>
                <a:spcPts val="4479"/>
              </a:lnSpc>
            </a:pPr>
          </a:p>
          <a:p>
            <a:pPr algn="ctr">
              <a:lnSpc>
                <a:spcPts val="4479"/>
              </a:lnSpc>
            </a:pPr>
            <a:r>
              <a:rPr lang="en-US" sz="3199" b="true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Obiectivele principale sunt ca produsul să fie ușor de folosit, plăcut și util.</a:t>
            </a:r>
          </a:p>
          <a:p>
            <a:pPr algn="ctr">
              <a:lnSpc>
                <a:spcPts val="4479"/>
              </a:lnSpc>
            </a:pPr>
          </a:p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Conceptul de UX nu se aplică doar la produsele digitale, ci și la cele fizice.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144000" cy="10287000"/>
          </a:xfrm>
          <a:custGeom>
            <a:avLst/>
            <a:gdLst/>
            <a:ahLst/>
            <a:cxnLst/>
            <a:rect r="r" b="b" t="t" l="l"/>
            <a:pathLst>
              <a:path h="10287000" w="9144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9811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89606" y="4605337"/>
            <a:ext cx="6564789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7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Istoria UX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68000" y="1464627"/>
            <a:ext cx="6591300" cy="729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b="true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Termenul de UX are rădăcini în Feng Shui, aranjarea spațiului pentru armonie.</a:t>
            </a:r>
          </a:p>
          <a:p>
            <a:pPr algn="ctr">
              <a:lnSpc>
                <a:spcPts val="4479"/>
              </a:lnSpc>
            </a:pPr>
          </a:p>
          <a:p>
            <a:pPr algn="ctr">
              <a:lnSpc>
                <a:spcPts val="4479"/>
              </a:lnSpc>
            </a:pPr>
            <a:r>
              <a:rPr lang="en-US" sz="3199" b="true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Prima persoană care a adus termenul de UX a fost Donald Norman atunci când s-a angajat la Apple la începutul anilor 90.</a:t>
            </a:r>
          </a:p>
          <a:p>
            <a:pPr algn="ctr">
              <a:lnSpc>
                <a:spcPts val="4479"/>
              </a:lnSpc>
            </a:pPr>
          </a:p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Acesta și-a dorit să includă aspecte din viață în tehnologie cum ar fi designul industrial sau interfața grafică.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144000" cy="10287000"/>
          </a:xfrm>
          <a:custGeom>
            <a:avLst/>
            <a:gdLst/>
            <a:ahLst/>
            <a:cxnLst/>
            <a:rect r="r" b="b" t="t" l="l"/>
            <a:pathLst>
              <a:path h="10287000" w="9144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9811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89606" y="4076700"/>
            <a:ext cx="6564789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7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Tipuri de UX Design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68000" y="1745615"/>
            <a:ext cx="6591300" cy="6729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b="true" sz="3199" u="sng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Universal Design </a:t>
            </a:r>
            <a:r>
              <a:rPr lang="en-US" b="true" sz="3199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- constă într-un singur design pentru toată lumea.</a:t>
            </a:r>
          </a:p>
          <a:p>
            <a:pPr algn="l">
              <a:lnSpc>
                <a:spcPts val="4479"/>
              </a:lnSpc>
            </a:pPr>
          </a:p>
          <a:p>
            <a:pPr algn="l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b="true" sz="3199" u="sng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Inclusive Design</a:t>
            </a:r>
            <a:r>
              <a:rPr lang="en-US" b="true" sz="3199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- se adaptează în funcție de diferite tipologii de persoane.</a:t>
            </a:r>
          </a:p>
          <a:p>
            <a:pPr algn="l">
              <a:lnSpc>
                <a:spcPts val="4479"/>
              </a:lnSpc>
            </a:pPr>
          </a:p>
          <a:p>
            <a:pPr algn="l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b="true" sz="3199" u="sng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Accessibility Design</a:t>
            </a:r>
            <a:r>
              <a:rPr lang="en-US" b="true" sz="3199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- se concentrează pe persoanele cu dizbilități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144000" cy="10287000"/>
          </a:xfrm>
          <a:custGeom>
            <a:avLst/>
            <a:gdLst/>
            <a:ahLst/>
            <a:cxnLst/>
            <a:rect r="r" b="b" t="t" l="l"/>
            <a:pathLst>
              <a:path h="10287000" w="9144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9811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89606" y="4076700"/>
            <a:ext cx="6564789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7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Framework-uri UX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68000" y="621665"/>
            <a:ext cx="6591300" cy="8976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b="true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User-Centered Design (UCD) este un proces iterativ de dezvoltare a experienței utilizatorului.</a:t>
            </a:r>
          </a:p>
          <a:p>
            <a:pPr algn="ctr">
              <a:lnSpc>
                <a:spcPts val="4479"/>
              </a:lnSpc>
            </a:pPr>
          </a:p>
          <a:p>
            <a:pPr algn="ctr">
              <a:lnSpc>
                <a:spcPts val="4479"/>
              </a:lnSpc>
            </a:pPr>
            <a:r>
              <a:rPr lang="en-US" sz="3199" b="true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Principalele etape ale    acestuia sunt:</a:t>
            </a:r>
          </a:p>
          <a:p>
            <a:pPr algn="ctr">
              <a:lnSpc>
                <a:spcPts val="4479"/>
              </a:lnSpc>
            </a:pPr>
          </a:p>
          <a:p>
            <a:pPr algn="l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Întelegere - analiza utilizatorului și a mediului</a:t>
            </a:r>
          </a:p>
          <a:p>
            <a:pPr algn="l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Specificare - definirea contextului și a cerințelor</a:t>
            </a:r>
          </a:p>
          <a:p>
            <a:pPr algn="l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Wireframes - crearea unui prototip</a:t>
            </a:r>
          </a:p>
          <a:p>
            <a:pPr algn="l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Evaluare - testare și îmbunătățire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144000" cy="10287000"/>
          </a:xfrm>
          <a:custGeom>
            <a:avLst/>
            <a:gdLst/>
            <a:ahLst/>
            <a:cxnLst/>
            <a:rect r="r" b="b" t="t" l="l"/>
            <a:pathLst>
              <a:path h="10287000" w="9144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9811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89606" y="3548063"/>
            <a:ext cx="6564789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7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Elemente fundamentale ale UX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68000" y="1697990"/>
            <a:ext cx="6591300" cy="6824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9" indent="-345439" lvl="1">
              <a:lnSpc>
                <a:spcPts val="4479"/>
              </a:lnSpc>
              <a:buAutoNum type="arabicPeriod" startAt="1"/>
            </a:pPr>
            <a:r>
              <a:rPr lang="en-US" b="true" sz="3199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Strategy (bottom layer) - definirea obiectivelor și identificarea nevoilor  utilizatorului</a:t>
            </a:r>
          </a:p>
          <a:p>
            <a:pPr algn="l" marL="690879" indent="-345439" lvl="1">
              <a:lnSpc>
                <a:spcPts val="4479"/>
              </a:lnSpc>
              <a:buAutoNum type="arabicPeriod" startAt="1"/>
            </a:pPr>
            <a:r>
              <a:rPr lang="en-US" b="true" sz="3199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Structure - modul în care utilizatorul va interacționa</a:t>
            </a:r>
          </a:p>
          <a:p>
            <a:pPr algn="l" marL="690879" indent="-345439" lvl="1">
              <a:lnSpc>
                <a:spcPts val="4479"/>
              </a:lnSpc>
              <a:buAutoNum type="arabicPeriod" startAt="1"/>
            </a:pPr>
            <a:r>
              <a:rPr lang="en-US" b="true" sz="3199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Scope - determinarea funcționalităților</a:t>
            </a:r>
          </a:p>
          <a:p>
            <a:pPr algn="l" marL="690879" indent="-345439" lvl="1">
              <a:lnSpc>
                <a:spcPts val="4863"/>
              </a:lnSpc>
              <a:buAutoNum type="arabicPeriod" startAt="1"/>
            </a:pPr>
            <a:r>
              <a:rPr lang="en-US" b="true" sz="3199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Skeleton (layout) - structura produsului</a:t>
            </a:r>
          </a:p>
          <a:p>
            <a:pPr algn="l" marL="690879" indent="-345439" lvl="1">
              <a:lnSpc>
                <a:spcPts val="4479"/>
              </a:lnSpc>
              <a:buAutoNum type="arabicPeriod" startAt="1"/>
            </a:pPr>
            <a:r>
              <a:rPr lang="en-US" b="true" sz="3199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Surface (top layer) - cum se simte și se vede produsul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144000" cy="10287000"/>
          </a:xfrm>
          <a:custGeom>
            <a:avLst/>
            <a:gdLst/>
            <a:ahLst/>
            <a:cxnLst/>
            <a:rect r="r" b="b" t="t" l="l"/>
            <a:pathLst>
              <a:path h="10287000" w="9144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9811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89606" y="4076700"/>
            <a:ext cx="6564789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7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UX pe Diferite Platforme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68000" y="1231265"/>
            <a:ext cx="6591300" cy="729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Desktop - utilizatori petrec mai mult timp, rezultând la o interfață mai complexă cu mai multe funcționalități</a:t>
            </a:r>
          </a:p>
          <a:p>
            <a:pPr algn="l">
              <a:lnSpc>
                <a:spcPts val="4479"/>
              </a:lnSpc>
            </a:pPr>
          </a:p>
          <a:p>
            <a:pPr algn="l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Mobile - sesiunile de navigare sunt mai scurte dar mai rapide și la obiect</a:t>
            </a:r>
          </a:p>
          <a:p>
            <a:pPr algn="l">
              <a:lnSpc>
                <a:spcPts val="4479"/>
              </a:lnSpc>
            </a:pPr>
          </a:p>
          <a:p>
            <a:pPr algn="l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TV and Wearables - interacțiunea este limitată și se recomandă simplitatea maximă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144000" cy="10287000"/>
          </a:xfrm>
          <a:custGeom>
            <a:avLst/>
            <a:gdLst/>
            <a:ahLst/>
            <a:cxnLst/>
            <a:rect r="r" b="b" t="t" l="l"/>
            <a:pathLst>
              <a:path h="10287000" w="9144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9811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89606" y="4076700"/>
            <a:ext cx="6564789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7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Opinia Mea Personală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68000" y="843280"/>
            <a:ext cx="6591300" cy="841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b="true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User Experience este un element definitoriu pentru succesul unui produs.</a:t>
            </a:r>
          </a:p>
          <a:p>
            <a:pPr algn="ctr">
              <a:lnSpc>
                <a:spcPts val="4479"/>
              </a:lnSpc>
            </a:pPr>
          </a:p>
          <a:p>
            <a:pPr algn="ctr">
              <a:lnSpc>
                <a:spcPts val="4479"/>
              </a:lnSpc>
            </a:pPr>
            <a:r>
              <a:rPr lang="en-US" sz="3199" b="true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Este foarte imporant ca utilizatorul să înțeleagă cu ușurință fiecare funcționalitate ca să folosească constant produsul creat de noi.</a:t>
            </a:r>
          </a:p>
          <a:p>
            <a:pPr algn="ctr">
              <a:lnSpc>
                <a:spcPts val="4479"/>
              </a:lnSpc>
            </a:pPr>
          </a:p>
          <a:p>
            <a:pPr algn="ctr">
              <a:lnSpc>
                <a:spcPts val="4479"/>
              </a:lnSpc>
            </a:pPr>
            <a:r>
              <a:rPr lang="en-US" b="true" sz="3199">
                <a:solidFill>
                  <a:srgbClr val="04387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După ce am analizat puțin pot spune că este mult mai important decât User Interface (UI), chiar dacă consider că acestea sunt complementare.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10244" y="5681434"/>
            <a:ext cx="11582862" cy="10135004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250567" y="-4453570"/>
            <a:ext cx="11582862" cy="10135004"/>
            <a:chOff x="0" y="0"/>
            <a:chExt cx="812800" cy="711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58230" y="3466677"/>
            <a:ext cx="11301259" cy="5919034"/>
          </a:xfrm>
          <a:custGeom>
            <a:avLst/>
            <a:gdLst/>
            <a:ahLst/>
            <a:cxnLst/>
            <a:rect r="r" b="b" t="t" l="l"/>
            <a:pathLst>
              <a:path h="5919034" w="11301259">
                <a:moveTo>
                  <a:pt x="0" y="0"/>
                </a:moveTo>
                <a:lnTo>
                  <a:pt x="11301259" y="0"/>
                </a:lnTo>
                <a:lnTo>
                  <a:pt x="11301259" y="5919034"/>
                </a:lnTo>
                <a:lnTo>
                  <a:pt x="0" y="5919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-78708">
            <a:off x="9990029" y="509902"/>
            <a:ext cx="7173672" cy="509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23"/>
              </a:lnSpc>
            </a:pPr>
            <a:r>
              <a:rPr lang="en-US" sz="38627" b="true">
                <a:solidFill>
                  <a:srgbClr val="FE95F6"/>
                </a:solidFill>
                <a:latin typeface="Dynapuff Bold"/>
                <a:ea typeface="Dynapuff Bold"/>
                <a:cs typeface="Dynapuff Bold"/>
                <a:sym typeface="Dynapuff Bold"/>
              </a:rPr>
              <a:t>UX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DAGgycTo_ug</dc:identifier>
  <dcterms:modified xsi:type="dcterms:W3CDTF">2011-08-01T06:04:30Z</dcterms:modified>
  <cp:revision>1</cp:revision>
  <dc:title>A Quick Guide to User Experience in Software Product Development</dc:title>
</cp:coreProperties>
</file>