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ECC41-2E4A-4464-B1E0-A0963A0C001F}" v="2" dt="2025-04-09T06:13:3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A37C-C4F6-4E48-B470-FEC4D7A32D4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397EC-6E6B-40DB-974F-9219933ACB43}">
      <dgm:prSet/>
      <dgm:spPr/>
      <dgm:t>
        <a:bodyPr/>
        <a:lstStyle/>
        <a:p>
          <a:r>
            <a:rPr lang="ro-RO" b="0" i="0" dirty="0"/>
            <a:t>Înainte de a aborda anumite metode, este important să</a:t>
          </a:r>
          <a:r>
            <a:rPr lang="en-GB" b="0" i="0" dirty="0"/>
            <a:t> </a:t>
          </a:r>
          <a:r>
            <a:rPr lang="ro-RO" b="0" i="0" dirty="0"/>
            <a:t>rețin</a:t>
          </a:r>
          <a:r>
            <a:rPr lang="en-GB" b="0" i="0" dirty="0" err="1"/>
            <a:t>em</a:t>
          </a:r>
          <a:r>
            <a:rPr lang="ro-RO" b="0" i="0" dirty="0"/>
            <a:t> că, la fel ca</a:t>
          </a:r>
          <a:r>
            <a:rPr lang="en-GB" dirty="0"/>
            <a:t> </a:t>
          </a:r>
          <a:r>
            <a:rPr lang="ro-RO" b="0" i="0" dirty="0"/>
            <a:t>toate </a:t>
          </a:r>
          <a:r>
            <a:rPr lang="en-GB" b="0" i="0" dirty="0" err="1"/>
            <a:t>cercetarile</a:t>
          </a:r>
          <a:r>
            <a:rPr lang="en-GB" b="0" i="0" dirty="0"/>
            <a:t> UX</a:t>
          </a:r>
          <a:r>
            <a:rPr lang="ro-RO" b="0" i="0" dirty="0"/>
            <a:t> , metodele individuale </a:t>
          </a:r>
          <a:r>
            <a:rPr lang="ro-RO" dirty="0"/>
            <a:t>de testare a </a:t>
          </a:r>
          <a:r>
            <a:rPr lang="ro-RO" dirty="0" err="1"/>
            <a:t>uti</a:t>
          </a:r>
          <a:r>
            <a:rPr lang="en-GB" dirty="0" err="1"/>
            <a:t>lizabilitatii</a:t>
          </a:r>
          <a:r>
            <a:rPr lang="ro-RO" b="0" i="0" dirty="0"/>
            <a:t> se încadrează în diferite tipuri de cercetare:</a:t>
          </a:r>
          <a:endParaRPr lang="en-US" dirty="0"/>
        </a:p>
      </dgm:t>
    </dgm:pt>
    <dgm:pt modelId="{956C6EEF-3443-49B3-8752-9B441EC23FB8}" type="parTrans" cxnId="{82A0177F-E7A9-46B3-8919-1FF4B2E7A744}">
      <dgm:prSet/>
      <dgm:spPr/>
      <dgm:t>
        <a:bodyPr/>
        <a:lstStyle/>
        <a:p>
          <a:endParaRPr lang="en-US"/>
        </a:p>
      </dgm:t>
    </dgm:pt>
    <dgm:pt modelId="{DC7B27CB-06B0-4E7D-A61C-EA4D39B26836}" type="sibTrans" cxnId="{82A0177F-E7A9-46B3-8919-1FF4B2E7A744}">
      <dgm:prSet/>
      <dgm:spPr/>
      <dgm:t>
        <a:bodyPr/>
        <a:lstStyle/>
        <a:p>
          <a:endParaRPr lang="en-US"/>
        </a:p>
      </dgm:t>
    </dgm:pt>
    <dgm:pt modelId="{47E8E89E-A532-4F85-BC57-4D6ED6B8D5F3}">
      <dgm:prSet/>
      <dgm:spPr/>
      <dgm:t>
        <a:bodyPr/>
        <a:lstStyle/>
        <a:p>
          <a:r>
            <a:rPr lang="ro-RO" b="0" i="0"/>
            <a:t>Calitative sau cantitative</a:t>
          </a:r>
          <a:endParaRPr lang="en-US"/>
        </a:p>
      </dgm:t>
    </dgm:pt>
    <dgm:pt modelId="{D093FD58-34E8-428D-B3C4-A1E6966DCD2A}" type="parTrans" cxnId="{0235E254-1452-44EB-8F21-90C5DFC592B6}">
      <dgm:prSet/>
      <dgm:spPr/>
      <dgm:t>
        <a:bodyPr/>
        <a:lstStyle/>
        <a:p>
          <a:endParaRPr lang="en-US"/>
        </a:p>
      </dgm:t>
    </dgm:pt>
    <dgm:pt modelId="{64A774EF-EAAD-499A-B3DB-7700FE4C2EB3}" type="sibTrans" cxnId="{0235E254-1452-44EB-8F21-90C5DFC592B6}">
      <dgm:prSet/>
      <dgm:spPr/>
      <dgm:t>
        <a:bodyPr/>
        <a:lstStyle/>
        <a:p>
          <a:endParaRPr lang="en-US"/>
        </a:p>
      </dgm:t>
    </dgm:pt>
    <dgm:pt modelId="{BA5A7619-28AA-4C8F-9ADE-E777B322C4A3}">
      <dgm:prSet/>
      <dgm:spPr/>
      <dgm:t>
        <a:bodyPr/>
        <a:lstStyle/>
        <a:p>
          <a:r>
            <a:rPr lang="ro-RO" b="0" i="0"/>
            <a:t>Moderat sau nemoderat</a:t>
          </a:r>
          <a:endParaRPr lang="en-US"/>
        </a:p>
      </dgm:t>
    </dgm:pt>
    <dgm:pt modelId="{92965A3D-ED23-4C6A-BBD1-6FA24DCBEA26}" type="parTrans" cxnId="{C0EDDD4F-5EFB-45A9-9D65-BFAFA4255AD1}">
      <dgm:prSet/>
      <dgm:spPr/>
      <dgm:t>
        <a:bodyPr/>
        <a:lstStyle/>
        <a:p>
          <a:endParaRPr lang="en-US"/>
        </a:p>
      </dgm:t>
    </dgm:pt>
    <dgm:pt modelId="{E1F8A7F1-C130-4DE3-9BD8-1A9804172AD2}" type="sibTrans" cxnId="{C0EDDD4F-5EFB-45A9-9D65-BFAFA4255AD1}">
      <dgm:prSet/>
      <dgm:spPr/>
      <dgm:t>
        <a:bodyPr/>
        <a:lstStyle/>
        <a:p>
          <a:endParaRPr lang="en-US"/>
        </a:p>
      </dgm:t>
    </dgm:pt>
    <dgm:pt modelId="{AF03BBD5-AC66-40EE-9B69-9AEC71BEAD59}">
      <dgm:prSet/>
      <dgm:spPr/>
      <dgm:t>
        <a:bodyPr/>
        <a:lstStyle/>
        <a:p>
          <a:r>
            <a:rPr lang="ro-RO" b="0" i="0"/>
            <a:t>Eliminați sau în persoană</a:t>
          </a:r>
          <a:endParaRPr lang="en-US"/>
        </a:p>
      </dgm:t>
    </dgm:pt>
    <dgm:pt modelId="{EE99A8FA-79DE-4AEE-8056-09221CD0EFD8}" type="parTrans" cxnId="{82982F43-AFB8-40D0-AFAA-C62E2B954389}">
      <dgm:prSet/>
      <dgm:spPr/>
      <dgm:t>
        <a:bodyPr/>
        <a:lstStyle/>
        <a:p>
          <a:endParaRPr lang="en-US"/>
        </a:p>
      </dgm:t>
    </dgm:pt>
    <dgm:pt modelId="{958796EF-0FE4-4EFC-8882-D50E47498508}" type="sibTrans" cxnId="{82982F43-AFB8-40D0-AFAA-C62E2B954389}">
      <dgm:prSet/>
      <dgm:spPr/>
      <dgm:t>
        <a:bodyPr/>
        <a:lstStyle/>
        <a:p>
          <a:endParaRPr lang="en-US"/>
        </a:p>
      </dgm:t>
    </dgm:pt>
    <dgm:pt modelId="{89E13621-55B5-4E0C-B7D3-14B9B88C5229}">
      <dgm:prSet/>
      <dgm:spPr/>
      <dgm:t>
        <a:bodyPr/>
        <a:lstStyle/>
        <a:p>
          <a:r>
            <a:rPr lang="ro-RO" b="0" i="0"/>
            <a:t>Niciunul dintre tipurile de date nu este mai bun din punct de vedere empiric, iar majoritatea cercetărilor beneficiază de ambele</a:t>
          </a:r>
          <a:endParaRPr lang="en-US"/>
        </a:p>
      </dgm:t>
    </dgm:pt>
    <dgm:pt modelId="{BC8FBFD8-39EB-4C25-965D-6AD137EE0065}" type="parTrans" cxnId="{9E887E75-EAFE-4418-9144-0850F4862ADC}">
      <dgm:prSet/>
      <dgm:spPr/>
      <dgm:t>
        <a:bodyPr/>
        <a:lstStyle/>
        <a:p>
          <a:endParaRPr lang="en-US"/>
        </a:p>
      </dgm:t>
    </dgm:pt>
    <dgm:pt modelId="{AFA60E43-B321-4FAB-96C8-7A2C12ED1850}" type="sibTrans" cxnId="{9E887E75-EAFE-4418-9144-0850F4862ADC}">
      <dgm:prSet/>
      <dgm:spPr/>
      <dgm:t>
        <a:bodyPr/>
        <a:lstStyle/>
        <a:p>
          <a:endParaRPr lang="en-US"/>
        </a:p>
      </dgm:t>
    </dgm:pt>
    <dgm:pt modelId="{2C0A04E6-BDED-4836-B901-DE01967C9C6B}" type="pres">
      <dgm:prSet presAssocID="{A1B1A37C-C4F6-4E48-B470-FEC4D7A32D4E}" presName="linear" presStyleCnt="0">
        <dgm:presLayoutVars>
          <dgm:animLvl val="lvl"/>
          <dgm:resizeHandles val="exact"/>
        </dgm:presLayoutVars>
      </dgm:prSet>
      <dgm:spPr/>
    </dgm:pt>
    <dgm:pt modelId="{DEA60BE2-3574-4251-9E34-582C7CE2C2F3}" type="pres">
      <dgm:prSet presAssocID="{191397EC-6E6B-40DB-974F-9219933ACB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D4EED8-272D-41EF-8B85-A3173F45E3D6}" type="pres">
      <dgm:prSet presAssocID="{DC7B27CB-06B0-4E7D-A61C-EA4D39B26836}" presName="spacer" presStyleCnt="0"/>
      <dgm:spPr/>
    </dgm:pt>
    <dgm:pt modelId="{9E601277-CCCA-498B-ABF3-357B56472828}" type="pres">
      <dgm:prSet presAssocID="{47E8E89E-A532-4F85-BC57-4D6ED6B8D5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715E2B-8C96-4B69-84E8-A9778F84C608}" type="pres">
      <dgm:prSet presAssocID="{64A774EF-EAAD-499A-B3DB-7700FE4C2EB3}" presName="spacer" presStyleCnt="0"/>
      <dgm:spPr/>
    </dgm:pt>
    <dgm:pt modelId="{9E8F5F96-ADA1-40DD-AA09-9A438C5B2924}" type="pres">
      <dgm:prSet presAssocID="{BA5A7619-28AA-4C8F-9ADE-E777B322C4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DC8E97-DC1D-4A01-8778-89B43E770D38}" type="pres">
      <dgm:prSet presAssocID="{E1F8A7F1-C130-4DE3-9BD8-1A9804172AD2}" presName="spacer" presStyleCnt="0"/>
      <dgm:spPr/>
    </dgm:pt>
    <dgm:pt modelId="{CC50C97F-C3EC-4E2A-BCD3-238784B7ABA8}" type="pres">
      <dgm:prSet presAssocID="{AF03BBD5-AC66-40EE-9B69-9AEC71BEAD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086BBF-06CD-4C51-9F3A-49B09B6FCAFA}" type="pres">
      <dgm:prSet presAssocID="{958796EF-0FE4-4EFC-8882-D50E47498508}" presName="spacer" presStyleCnt="0"/>
      <dgm:spPr/>
    </dgm:pt>
    <dgm:pt modelId="{1E848A6A-CD9F-4CCA-96BB-3D7266AE4D02}" type="pres">
      <dgm:prSet presAssocID="{89E13621-55B5-4E0C-B7D3-14B9B88C52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85291F-7415-46F9-86D8-C50E6B775B42}" type="presOf" srcId="{A1B1A37C-C4F6-4E48-B470-FEC4D7A32D4E}" destId="{2C0A04E6-BDED-4836-B901-DE01967C9C6B}" srcOrd="0" destOrd="0" presId="urn:microsoft.com/office/officeart/2005/8/layout/vList2"/>
    <dgm:cxn modelId="{13B42725-F45E-4BE3-8CAE-E3BBF36AF5B1}" type="presOf" srcId="{191397EC-6E6B-40DB-974F-9219933ACB43}" destId="{DEA60BE2-3574-4251-9E34-582C7CE2C2F3}" srcOrd="0" destOrd="0" presId="urn:microsoft.com/office/officeart/2005/8/layout/vList2"/>
    <dgm:cxn modelId="{82982F43-AFB8-40D0-AFAA-C62E2B954389}" srcId="{A1B1A37C-C4F6-4E48-B470-FEC4D7A32D4E}" destId="{AF03BBD5-AC66-40EE-9B69-9AEC71BEAD59}" srcOrd="3" destOrd="0" parTransId="{EE99A8FA-79DE-4AEE-8056-09221CD0EFD8}" sibTransId="{958796EF-0FE4-4EFC-8882-D50E47498508}"/>
    <dgm:cxn modelId="{9C47D94A-1426-49EE-B76F-3935C48C24CA}" type="presOf" srcId="{AF03BBD5-AC66-40EE-9B69-9AEC71BEAD59}" destId="{CC50C97F-C3EC-4E2A-BCD3-238784B7ABA8}" srcOrd="0" destOrd="0" presId="urn:microsoft.com/office/officeart/2005/8/layout/vList2"/>
    <dgm:cxn modelId="{C0EDDD4F-5EFB-45A9-9D65-BFAFA4255AD1}" srcId="{A1B1A37C-C4F6-4E48-B470-FEC4D7A32D4E}" destId="{BA5A7619-28AA-4C8F-9ADE-E777B322C4A3}" srcOrd="2" destOrd="0" parTransId="{92965A3D-ED23-4C6A-BBD1-6FA24DCBEA26}" sibTransId="{E1F8A7F1-C130-4DE3-9BD8-1A9804172AD2}"/>
    <dgm:cxn modelId="{0235E254-1452-44EB-8F21-90C5DFC592B6}" srcId="{A1B1A37C-C4F6-4E48-B470-FEC4D7A32D4E}" destId="{47E8E89E-A532-4F85-BC57-4D6ED6B8D5F3}" srcOrd="1" destOrd="0" parTransId="{D093FD58-34E8-428D-B3C4-A1E6966DCD2A}" sibTransId="{64A774EF-EAAD-499A-B3DB-7700FE4C2EB3}"/>
    <dgm:cxn modelId="{9E887E75-EAFE-4418-9144-0850F4862ADC}" srcId="{A1B1A37C-C4F6-4E48-B470-FEC4D7A32D4E}" destId="{89E13621-55B5-4E0C-B7D3-14B9B88C5229}" srcOrd="4" destOrd="0" parTransId="{BC8FBFD8-39EB-4C25-965D-6AD137EE0065}" sibTransId="{AFA60E43-B321-4FAB-96C8-7A2C12ED1850}"/>
    <dgm:cxn modelId="{82A0177F-E7A9-46B3-8919-1FF4B2E7A744}" srcId="{A1B1A37C-C4F6-4E48-B470-FEC4D7A32D4E}" destId="{191397EC-6E6B-40DB-974F-9219933ACB43}" srcOrd="0" destOrd="0" parTransId="{956C6EEF-3443-49B3-8752-9B441EC23FB8}" sibTransId="{DC7B27CB-06B0-4E7D-A61C-EA4D39B26836}"/>
    <dgm:cxn modelId="{FA85C783-2A41-4ED1-BB81-59D5554B4B63}" type="presOf" srcId="{89E13621-55B5-4E0C-B7D3-14B9B88C5229}" destId="{1E848A6A-CD9F-4CCA-96BB-3D7266AE4D02}" srcOrd="0" destOrd="0" presId="urn:microsoft.com/office/officeart/2005/8/layout/vList2"/>
    <dgm:cxn modelId="{685653B0-A63E-48EA-8E27-8C665044638F}" type="presOf" srcId="{47E8E89E-A532-4F85-BC57-4D6ED6B8D5F3}" destId="{9E601277-CCCA-498B-ABF3-357B56472828}" srcOrd="0" destOrd="0" presId="urn:microsoft.com/office/officeart/2005/8/layout/vList2"/>
    <dgm:cxn modelId="{C1FC1FB7-F92E-4C7D-A4FC-FCAAC545D354}" type="presOf" srcId="{BA5A7619-28AA-4C8F-9ADE-E777B322C4A3}" destId="{9E8F5F96-ADA1-40DD-AA09-9A438C5B2924}" srcOrd="0" destOrd="0" presId="urn:microsoft.com/office/officeart/2005/8/layout/vList2"/>
    <dgm:cxn modelId="{4B4CD536-54F8-48CE-8CC0-20733D7B6A44}" type="presParOf" srcId="{2C0A04E6-BDED-4836-B901-DE01967C9C6B}" destId="{DEA60BE2-3574-4251-9E34-582C7CE2C2F3}" srcOrd="0" destOrd="0" presId="urn:microsoft.com/office/officeart/2005/8/layout/vList2"/>
    <dgm:cxn modelId="{243D64C3-9E2C-4FD8-AC93-3BB94A62124E}" type="presParOf" srcId="{2C0A04E6-BDED-4836-B901-DE01967C9C6B}" destId="{06D4EED8-272D-41EF-8B85-A3173F45E3D6}" srcOrd="1" destOrd="0" presId="urn:microsoft.com/office/officeart/2005/8/layout/vList2"/>
    <dgm:cxn modelId="{E54B53BC-BF8D-47D4-A7FF-F5704B88E279}" type="presParOf" srcId="{2C0A04E6-BDED-4836-B901-DE01967C9C6B}" destId="{9E601277-CCCA-498B-ABF3-357B56472828}" srcOrd="2" destOrd="0" presId="urn:microsoft.com/office/officeart/2005/8/layout/vList2"/>
    <dgm:cxn modelId="{986A5D1B-42B5-4249-9A24-49542564851A}" type="presParOf" srcId="{2C0A04E6-BDED-4836-B901-DE01967C9C6B}" destId="{CD715E2B-8C96-4B69-84E8-A9778F84C608}" srcOrd="3" destOrd="0" presId="urn:microsoft.com/office/officeart/2005/8/layout/vList2"/>
    <dgm:cxn modelId="{D9F3DD9B-E791-4FC3-85B7-2E6B038CDA52}" type="presParOf" srcId="{2C0A04E6-BDED-4836-B901-DE01967C9C6B}" destId="{9E8F5F96-ADA1-40DD-AA09-9A438C5B2924}" srcOrd="4" destOrd="0" presId="urn:microsoft.com/office/officeart/2005/8/layout/vList2"/>
    <dgm:cxn modelId="{A8DEFD38-085B-40B0-B7AE-AF8F23D16205}" type="presParOf" srcId="{2C0A04E6-BDED-4836-B901-DE01967C9C6B}" destId="{DEDC8E97-DC1D-4A01-8778-89B43E770D38}" srcOrd="5" destOrd="0" presId="urn:microsoft.com/office/officeart/2005/8/layout/vList2"/>
    <dgm:cxn modelId="{F63F9332-8EB5-4416-80B2-14915F8FF39D}" type="presParOf" srcId="{2C0A04E6-BDED-4836-B901-DE01967C9C6B}" destId="{CC50C97F-C3EC-4E2A-BCD3-238784B7ABA8}" srcOrd="6" destOrd="0" presId="urn:microsoft.com/office/officeart/2005/8/layout/vList2"/>
    <dgm:cxn modelId="{441EF4ED-DB66-4DDF-984A-6581A2323C13}" type="presParOf" srcId="{2C0A04E6-BDED-4836-B901-DE01967C9C6B}" destId="{66086BBF-06CD-4C51-9F3A-49B09B6FCAFA}" srcOrd="7" destOrd="0" presId="urn:microsoft.com/office/officeart/2005/8/layout/vList2"/>
    <dgm:cxn modelId="{CA4439B2-EB74-40D4-8055-3CC90817C88E}" type="presParOf" srcId="{2C0A04E6-BDED-4836-B901-DE01967C9C6B}" destId="{1E848A6A-CD9F-4CCA-96BB-3D7266AE4D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CA1B3-4316-440D-B8FE-6567E077B5F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850C36-5913-4D21-A618-D9A9A9E8DA50}">
      <dgm:prSet/>
      <dgm:spPr/>
      <dgm:t>
        <a:bodyPr/>
        <a:lstStyle/>
        <a:p>
          <a:r>
            <a:rPr lang="ro-RO" b="0" i="0"/>
            <a:t>Orice tip de date colectate în timpul testării de utilizare vor fi date cantitative sau calitative.</a:t>
          </a:r>
          <a:endParaRPr lang="en-US"/>
        </a:p>
      </dgm:t>
    </dgm:pt>
    <dgm:pt modelId="{0FF7B2FD-536B-42B2-9BA9-F5BAA3502F1E}" type="parTrans" cxnId="{4382B3F6-8C3C-4A13-9E5E-BFB08C50FFF0}">
      <dgm:prSet/>
      <dgm:spPr/>
      <dgm:t>
        <a:bodyPr/>
        <a:lstStyle/>
        <a:p>
          <a:endParaRPr lang="en-US"/>
        </a:p>
      </dgm:t>
    </dgm:pt>
    <dgm:pt modelId="{FC4A6628-8EA0-4D81-B429-4151AF89F940}" type="sibTrans" cxnId="{4382B3F6-8C3C-4A13-9E5E-BFB08C50FFF0}">
      <dgm:prSet/>
      <dgm:spPr/>
      <dgm:t>
        <a:bodyPr/>
        <a:lstStyle/>
        <a:p>
          <a:endParaRPr lang="en-US"/>
        </a:p>
      </dgm:t>
    </dgm:pt>
    <dgm:pt modelId="{E16068FB-7466-41DD-AF74-D1533993D3EC}">
      <dgm:prSet/>
      <dgm:spPr/>
      <dgm:t>
        <a:bodyPr/>
        <a:lstStyle/>
        <a:p>
          <a:r>
            <a:rPr lang="ro-RO" b="1" i="0"/>
            <a:t>Datele cantitative</a:t>
          </a:r>
          <a:r>
            <a:rPr lang="ro-RO" b="0" i="0"/>
            <a:t> oferă valori cheie măsurabile, numerice, despre interacțiunile utilizatorului, cum ar fi timpii de finalizare a sarcinilor, ratele de eroare și cotele de satisfacție ale utilizatorilor.</a:t>
          </a:r>
          <a:endParaRPr lang="en-US"/>
        </a:p>
      </dgm:t>
    </dgm:pt>
    <dgm:pt modelId="{D4A8B30E-74A8-4078-AE93-97AB7ADF39E0}" type="parTrans" cxnId="{0613A8C1-D3DE-41B2-ACD7-80D3D71AED5A}">
      <dgm:prSet/>
      <dgm:spPr/>
      <dgm:t>
        <a:bodyPr/>
        <a:lstStyle/>
        <a:p>
          <a:endParaRPr lang="en-US"/>
        </a:p>
      </dgm:t>
    </dgm:pt>
    <dgm:pt modelId="{C8543FF1-C5B9-436E-B81B-017B29CCAB0E}" type="sibTrans" cxnId="{0613A8C1-D3DE-41B2-ACD7-80D3D71AED5A}">
      <dgm:prSet/>
      <dgm:spPr/>
      <dgm:t>
        <a:bodyPr/>
        <a:lstStyle/>
        <a:p>
          <a:endParaRPr lang="en-US"/>
        </a:p>
      </dgm:t>
    </dgm:pt>
    <dgm:pt modelId="{51D10FDE-0DC1-44D1-86DE-2EE358674F54}">
      <dgm:prSet/>
      <dgm:spPr/>
      <dgm:t>
        <a:bodyPr/>
        <a:lstStyle/>
        <a:p>
          <a:r>
            <a:rPr lang="ro-RO" b="1" i="0"/>
            <a:t>Datele calitative</a:t>
          </a:r>
          <a:r>
            <a:rPr lang="ro-RO" b="0" i="0"/>
            <a:t> oferă perspective descriptive asupra experiențelor, motivațiilor și emoțiilor utilizatorilor</a:t>
          </a:r>
          <a:r>
            <a:rPr lang="en-GB" b="0" i="0"/>
            <a:t>.</a:t>
          </a:r>
          <a:endParaRPr lang="en-US"/>
        </a:p>
      </dgm:t>
    </dgm:pt>
    <dgm:pt modelId="{E31D0DA5-D479-4969-AEAF-62B11671AA4E}" type="parTrans" cxnId="{6F35E17E-4B03-46EA-89DE-D2D25E9B6727}">
      <dgm:prSet/>
      <dgm:spPr/>
      <dgm:t>
        <a:bodyPr/>
        <a:lstStyle/>
        <a:p>
          <a:endParaRPr lang="en-US"/>
        </a:p>
      </dgm:t>
    </dgm:pt>
    <dgm:pt modelId="{5F677049-CF34-428D-A17C-0D1CE8A945E6}" type="sibTrans" cxnId="{6F35E17E-4B03-46EA-89DE-D2D25E9B6727}">
      <dgm:prSet/>
      <dgm:spPr/>
      <dgm:t>
        <a:bodyPr/>
        <a:lstStyle/>
        <a:p>
          <a:endParaRPr lang="en-US"/>
        </a:p>
      </dgm:t>
    </dgm:pt>
    <dgm:pt modelId="{A4A7896C-BF87-4662-B8EC-ADE2855799D6}" type="pres">
      <dgm:prSet presAssocID="{AE2CA1B3-4316-440D-B8FE-6567E077B5F1}" presName="outerComposite" presStyleCnt="0">
        <dgm:presLayoutVars>
          <dgm:chMax val="5"/>
          <dgm:dir/>
          <dgm:resizeHandles val="exact"/>
        </dgm:presLayoutVars>
      </dgm:prSet>
      <dgm:spPr/>
    </dgm:pt>
    <dgm:pt modelId="{EBC8FB26-E41C-4846-A523-E28385327823}" type="pres">
      <dgm:prSet presAssocID="{AE2CA1B3-4316-440D-B8FE-6567E077B5F1}" presName="dummyMaxCanvas" presStyleCnt="0">
        <dgm:presLayoutVars/>
      </dgm:prSet>
      <dgm:spPr/>
    </dgm:pt>
    <dgm:pt modelId="{4111AD4B-C6BA-4DCC-854F-01854BAAA67F}" type="pres">
      <dgm:prSet presAssocID="{AE2CA1B3-4316-440D-B8FE-6567E077B5F1}" presName="ThreeNodes_1" presStyleLbl="node1" presStyleIdx="0" presStyleCnt="3">
        <dgm:presLayoutVars>
          <dgm:bulletEnabled val="1"/>
        </dgm:presLayoutVars>
      </dgm:prSet>
      <dgm:spPr/>
    </dgm:pt>
    <dgm:pt modelId="{1B799EA8-C6D0-477B-AD18-4BE4E66D8DFB}" type="pres">
      <dgm:prSet presAssocID="{AE2CA1B3-4316-440D-B8FE-6567E077B5F1}" presName="ThreeNodes_2" presStyleLbl="node1" presStyleIdx="1" presStyleCnt="3">
        <dgm:presLayoutVars>
          <dgm:bulletEnabled val="1"/>
        </dgm:presLayoutVars>
      </dgm:prSet>
      <dgm:spPr/>
    </dgm:pt>
    <dgm:pt modelId="{8D71DB06-BCF3-4753-ADBE-C2BCDABF6A2E}" type="pres">
      <dgm:prSet presAssocID="{AE2CA1B3-4316-440D-B8FE-6567E077B5F1}" presName="ThreeNodes_3" presStyleLbl="node1" presStyleIdx="2" presStyleCnt="3">
        <dgm:presLayoutVars>
          <dgm:bulletEnabled val="1"/>
        </dgm:presLayoutVars>
      </dgm:prSet>
      <dgm:spPr/>
    </dgm:pt>
    <dgm:pt modelId="{5C578B3F-BDE5-41E4-96CF-A5B3E95BBAA1}" type="pres">
      <dgm:prSet presAssocID="{AE2CA1B3-4316-440D-B8FE-6567E077B5F1}" presName="ThreeConn_1-2" presStyleLbl="fgAccFollowNode1" presStyleIdx="0" presStyleCnt="2">
        <dgm:presLayoutVars>
          <dgm:bulletEnabled val="1"/>
        </dgm:presLayoutVars>
      </dgm:prSet>
      <dgm:spPr/>
    </dgm:pt>
    <dgm:pt modelId="{22A0198C-7FB2-4E51-8296-EFA89360E85C}" type="pres">
      <dgm:prSet presAssocID="{AE2CA1B3-4316-440D-B8FE-6567E077B5F1}" presName="ThreeConn_2-3" presStyleLbl="fgAccFollowNode1" presStyleIdx="1" presStyleCnt="2">
        <dgm:presLayoutVars>
          <dgm:bulletEnabled val="1"/>
        </dgm:presLayoutVars>
      </dgm:prSet>
      <dgm:spPr/>
    </dgm:pt>
    <dgm:pt modelId="{FC930EDB-30BB-47F0-BD44-C57828869EB7}" type="pres">
      <dgm:prSet presAssocID="{AE2CA1B3-4316-440D-B8FE-6567E077B5F1}" presName="ThreeNodes_1_text" presStyleLbl="node1" presStyleIdx="2" presStyleCnt="3">
        <dgm:presLayoutVars>
          <dgm:bulletEnabled val="1"/>
        </dgm:presLayoutVars>
      </dgm:prSet>
      <dgm:spPr/>
    </dgm:pt>
    <dgm:pt modelId="{4339BEDF-4F94-4DEE-A08E-952726087B89}" type="pres">
      <dgm:prSet presAssocID="{AE2CA1B3-4316-440D-B8FE-6567E077B5F1}" presName="ThreeNodes_2_text" presStyleLbl="node1" presStyleIdx="2" presStyleCnt="3">
        <dgm:presLayoutVars>
          <dgm:bulletEnabled val="1"/>
        </dgm:presLayoutVars>
      </dgm:prSet>
      <dgm:spPr/>
    </dgm:pt>
    <dgm:pt modelId="{175EABF0-BC0F-4C99-9C08-E3B7B8FAD303}" type="pres">
      <dgm:prSet presAssocID="{AE2CA1B3-4316-440D-B8FE-6567E077B5F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C78670C-E4A3-4FF4-BF80-C7A0B9C35E00}" type="presOf" srcId="{51D10FDE-0DC1-44D1-86DE-2EE358674F54}" destId="{8D71DB06-BCF3-4753-ADBE-C2BCDABF6A2E}" srcOrd="0" destOrd="0" presId="urn:microsoft.com/office/officeart/2005/8/layout/vProcess5"/>
    <dgm:cxn modelId="{C40FA415-433F-4D2E-BD7F-8E814E1BE671}" type="presOf" srcId="{AE2CA1B3-4316-440D-B8FE-6567E077B5F1}" destId="{A4A7896C-BF87-4662-B8EC-ADE2855799D6}" srcOrd="0" destOrd="0" presId="urn:microsoft.com/office/officeart/2005/8/layout/vProcess5"/>
    <dgm:cxn modelId="{33EDB040-2085-4AFA-95AD-25771B9E0356}" type="presOf" srcId="{FC4A6628-8EA0-4D81-B429-4151AF89F940}" destId="{5C578B3F-BDE5-41E4-96CF-A5B3E95BBAA1}" srcOrd="0" destOrd="0" presId="urn:microsoft.com/office/officeart/2005/8/layout/vProcess5"/>
    <dgm:cxn modelId="{E795027A-AA17-4CF5-81FD-64326E754542}" type="presOf" srcId="{E16068FB-7466-41DD-AF74-D1533993D3EC}" destId="{4339BEDF-4F94-4DEE-A08E-952726087B89}" srcOrd="1" destOrd="0" presId="urn:microsoft.com/office/officeart/2005/8/layout/vProcess5"/>
    <dgm:cxn modelId="{6F35E17E-4B03-46EA-89DE-D2D25E9B6727}" srcId="{AE2CA1B3-4316-440D-B8FE-6567E077B5F1}" destId="{51D10FDE-0DC1-44D1-86DE-2EE358674F54}" srcOrd="2" destOrd="0" parTransId="{E31D0DA5-D479-4969-AEAF-62B11671AA4E}" sibTransId="{5F677049-CF34-428D-A17C-0D1CE8A945E6}"/>
    <dgm:cxn modelId="{FB1A967F-67B5-4D22-A939-A97D2505E456}" type="presOf" srcId="{51D10FDE-0DC1-44D1-86DE-2EE358674F54}" destId="{175EABF0-BC0F-4C99-9C08-E3B7B8FAD303}" srcOrd="1" destOrd="0" presId="urn:microsoft.com/office/officeart/2005/8/layout/vProcess5"/>
    <dgm:cxn modelId="{773EC28C-16A1-4587-81A3-66CFF27C2054}" type="presOf" srcId="{E16068FB-7466-41DD-AF74-D1533993D3EC}" destId="{1B799EA8-C6D0-477B-AD18-4BE4E66D8DFB}" srcOrd="0" destOrd="0" presId="urn:microsoft.com/office/officeart/2005/8/layout/vProcess5"/>
    <dgm:cxn modelId="{D16B3399-4F9A-4987-8F36-F6937A400DC3}" type="presOf" srcId="{FB850C36-5913-4D21-A618-D9A9A9E8DA50}" destId="{FC930EDB-30BB-47F0-BD44-C57828869EB7}" srcOrd="1" destOrd="0" presId="urn:microsoft.com/office/officeart/2005/8/layout/vProcess5"/>
    <dgm:cxn modelId="{0613A8C1-D3DE-41B2-ACD7-80D3D71AED5A}" srcId="{AE2CA1B3-4316-440D-B8FE-6567E077B5F1}" destId="{E16068FB-7466-41DD-AF74-D1533993D3EC}" srcOrd="1" destOrd="0" parTransId="{D4A8B30E-74A8-4078-AE93-97AB7ADF39E0}" sibTransId="{C8543FF1-C5B9-436E-B81B-017B29CCAB0E}"/>
    <dgm:cxn modelId="{FF67C8CD-DA7C-4800-8E2A-73DF01D1C47C}" type="presOf" srcId="{FB850C36-5913-4D21-A618-D9A9A9E8DA50}" destId="{4111AD4B-C6BA-4DCC-854F-01854BAAA67F}" srcOrd="0" destOrd="0" presId="urn:microsoft.com/office/officeart/2005/8/layout/vProcess5"/>
    <dgm:cxn modelId="{408601F1-FDDE-4525-8D52-AC6A91ED9C75}" type="presOf" srcId="{C8543FF1-C5B9-436E-B81B-017B29CCAB0E}" destId="{22A0198C-7FB2-4E51-8296-EFA89360E85C}" srcOrd="0" destOrd="0" presId="urn:microsoft.com/office/officeart/2005/8/layout/vProcess5"/>
    <dgm:cxn modelId="{4382B3F6-8C3C-4A13-9E5E-BFB08C50FFF0}" srcId="{AE2CA1B3-4316-440D-B8FE-6567E077B5F1}" destId="{FB850C36-5913-4D21-A618-D9A9A9E8DA50}" srcOrd="0" destOrd="0" parTransId="{0FF7B2FD-536B-42B2-9BA9-F5BAA3502F1E}" sibTransId="{FC4A6628-8EA0-4D81-B429-4151AF89F940}"/>
    <dgm:cxn modelId="{64E28878-DCCC-4517-B927-55C990413FFD}" type="presParOf" srcId="{A4A7896C-BF87-4662-B8EC-ADE2855799D6}" destId="{EBC8FB26-E41C-4846-A523-E28385327823}" srcOrd="0" destOrd="0" presId="urn:microsoft.com/office/officeart/2005/8/layout/vProcess5"/>
    <dgm:cxn modelId="{8910135D-3C68-4E42-AA74-5EF4BF60D9B3}" type="presParOf" srcId="{A4A7896C-BF87-4662-B8EC-ADE2855799D6}" destId="{4111AD4B-C6BA-4DCC-854F-01854BAAA67F}" srcOrd="1" destOrd="0" presId="urn:microsoft.com/office/officeart/2005/8/layout/vProcess5"/>
    <dgm:cxn modelId="{41AF87F7-D284-4ABD-BCAC-422E813009DE}" type="presParOf" srcId="{A4A7896C-BF87-4662-B8EC-ADE2855799D6}" destId="{1B799EA8-C6D0-477B-AD18-4BE4E66D8DFB}" srcOrd="2" destOrd="0" presId="urn:microsoft.com/office/officeart/2005/8/layout/vProcess5"/>
    <dgm:cxn modelId="{178D44E6-CC7D-40A0-B0FB-2EDBE5585F52}" type="presParOf" srcId="{A4A7896C-BF87-4662-B8EC-ADE2855799D6}" destId="{8D71DB06-BCF3-4753-ADBE-C2BCDABF6A2E}" srcOrd="3" destOrd="0" presId="urn:microsoft.com/office/officeart/2005/8/layout/vProcess5"/>
    <dgm:cxn modelId="{B6DD4784-7D1C-4D17-9412-A68DAFBE116B}" type="presParOf" srcId="{A4A7896C-BF87-4662-B8EC-ADE2855799D6}" destId="{5C578B3F-BDE5-41E4-96CF-A5B3E95BBAA1}" srcOrd="4" destOrd="0" presId="urn:microsoft.com/office/officeart/2005/8/layout/vProcess5"/>
    <dgm:cxn modelId="{D0AEA733-A24C-4C7C-9DC0-A5AB4762DA8C}" type="presParOf" srcId="{A4A7896C-BF87-4662-B8EC-ADE2855799D6}" destId="{22A0198C-7FB2-4E51-8296-EFA89360E85C}" srcOrd="5" destOrd="0" presId="urn:microsoft.com/office/officeart/2005/8/layout/vProcess5"/>
    <dgm:cxn modelId="{46994452-B3BF-4CF0-AFCA-AEBBAAFD516B}" type="presParOf" srcId="{A4A7896C-BF87-4662-B8EC-ADE2855799D6}" destId="{FC930EDB-30BB-47F0-BD44-C57828869EB7}" srcOrd="6" destOrd="0" presId="urn:microsoft.com/office/officeart/2005/8/layout/vProcess5"/>
    <dgm:cxn modelId="{95EA2F1B-9148-4718-A14F-A89CD5165450}" type="presParOf" srcId="{A4A7896C-BF87-4662-B8EC-ADE2855799D6}" destId="{4339BEDF-4F94-4DEE-A08E-952726087B89}" srcOrd="7" destOrd="0" presId="urn:microsoft.com/office/officeart/2005/8/layout/vProcess5"/>
    <dgm:cxn modelId="{E10196A5-E185-4F3B-8055-03A59A04B60C}" type="presParOf" srcId="{A4A7896C-BF87-4662-B8EC-ADE2855799D6}" destId="{175EABF0-BC0F-4C99-9C08-E3B7B8FAD3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9C4CE0-465A-4A1A-A31A-2F146629FE2C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1B88D2-A41A-443E-91F4-EAD783E55C41}">
      <dgm:prSet/>
      <dgm:spPr/>
      <dgm:t>
        <a:bodyPr/>
        <a:lstStyle/>
        <a:p>
          <a:r>
            <a:rPr lang="ro-RO" b="0" i="0"/>
            <a:t>Indiferent dacă un studiu de utilizare este </a:t>
          </a:r>
          <a:r>
            <a:rPr lang="ro-RO"/>
            <a:t>moderat sau nemo</a:t>
          </a:r>
          <a:r>
            <a:rPr lang="en-GB"/>
            <a:t>d</a:t>
          </a:r>
          <a:r>
            <a:rPr lang="ro-RO"/>
            <a:t>erat,</a:t>
          </a:r>
          <a:r>
            <a:rPr lang="ro-RO" b="0" i="0"/>
            <a:t> depinde dacă un cercetător este prezent sau nu:</a:t>
          </a:r>
          <a:endParaRPr lang="en-US"/>
        </a:p>
      </dgm:t>
    </dgm:pt>
    <dgm:pt modelId="{DD460E3F-ADBD-4B96-810C-A546013C47E4}" type="parTrans" cxnId="{83861816-873B-42AB-A3DB-941AFB05367C}">
      <dgm:prSet/>
      <dgm:spPr/>
      <dgm:t>
        <a:bodyPr/>
        <a:lstStyle/>
        <a:p>
          <a:endParaRPr lang="en-US"/>
        </a:p>
      </dgm:t>
    </dgm:pt>
    <dgm:pt modelId="{6787367C-91B0-46D3-904B-666E81D9FDFE}" type="sibTrans" cxnId="{83861816-873B-42AB-A3DB-941AFB05367C}">
      <dgm:prSet/>
      <dgm:spPr/>
      <dgm:t>
        <a:bodyPr/>
        <a:lstStyle/>
        <a:p>
          <a:endParaRPr lang="en-US"/>
        </a:p>
      </dgm:t>
    </dgm:pt>
    <dgm:pt modelId="{44FA2331-4B8A-4E77-9085-A47463134E97}">
      <dgm:prSet/>
      <dgm:spPr/>
      <dgm:t>
        <a:bodyPr/>
        <a:lstStyle/>
        <a:p>
          <a:r>
            <a:rPr lang="ro-RO" b="0" i="0"/>
            <a:t>În </a:t>
          </a:r>
          <a:r>
            <a:rPr lang="ro-RO" b="1" i="0"/>
            <a:t>testarea moderată de utilizare</a:t>
          </a:r>
          <a:r>
            <a:rPr lang="ro-RO" b="0" i="0"/>
            <a:t> , un cercetător ghidează participanții prin sarcini, le observă interacțiunile și pune întrebări ulterioare în timp real.</a:t>
          </a:r>
          <a:endParaRPr lang="en-US"/>
        </a:p>
      </dgm:t>
    </dgm:pt>
    <dgm:pt modelId="{50A5291D-5636-4F22-B6E7-62ACF4C13D96}" type="parTrans" cxnId="{CB5C21FB-D1FC-4892-A278-F1169DD30E04}">
      <dgm:prSet/>
      <dgm:spPr/>
      <dgm:t>
        <a:bodyPr/>
        <a:lstStyle/>
        <a:p>
          <a:endParaRPr lang="en-US"/>
        </a:p>
      </dgm:t>
    </dgm:pt>
    <dgm:pt modelId="{D1779339-6DB8-4529-9ADB-8798528AFDDF}" type="sibTrans" cxnId="{CB5C21FB-D1FC-4892-A278-F1169DD30E04}">
      <dgm:prSet/>
      <dgm:spPr/>
      <dgm:t>
        <a:bodyPr/>
        <a:lstStyle/>
        <a:p>
          <a:endParaRPr lang="en-US"/>
        </a:p>
      </dgm:t>
    </dgm:pt>
    <dgm:pt modelId="{5BD5C5E9-15CC-4D74-B2DA-532AD031946B}">
      <dgm:prSet/>
      <dgm:spPr/>
      <dgm:t>
        <a:bodyPr/>
        <a:lstStyle/>
        <a:p>
          <a:r>
            <a:rPr lang="ro-RO" b="0" i="0"/>
            <a:t>Pe de altă parte, </a:t>
          </a:r>
          <a:r>
            <a:rPr lang="ro-RO" b="1" i="0"/>
            <a:t>testarea nemoderată de utilizare</a:t>
          </a:r>
          <a:r>
            <a:rPr lang="ro-RO" b="0" i="0"/>
            <a:t> îi face pe participanți să finalizeze sarcini în mod independent, fără interacțiune sau îndrumare directă.</a:t>
          </a:r>
          <a:endParaRPr lang="en-US"/>
        </a:p>
      </dgm:t>
    </dgm:pt>
    <dgm:pt modelId="{1893EC47-73E0-4013-925D-93E3C6C8B229}" type="parTrans" cxnId="{ED81785C-EAF6-45DE-AA58-067420E40C21}">
      <dgm:prSet/>
      <dgm:spPr/>
      <dgm:t>
        <a:bodyPr/>
        <a:lstStyle/>
        <a:p>
          <a:endParaRPr lang="en-US"/>
        </a:p>
      </dgm:t>
    </dgm:pt>
    <dgm:pt modelId="{6D50E3E1-D3A2-4402-ADB7-1E13A2D28EB0}" type="sibTrans" cxnId="{ED81785C-EAF6-45DE-AA58-067420E40C21}">
      <dgm:prSet/>
      <dgm:spPr/>
      <dgm:t>
        <a:bodyPr/>
        <a:lstStyle/>
        <a:p>
          <a:endParaRPr lang="en-US"/>
        </a:p>
      </dgm:t>
    </dgm:pt>
    <dgm:pt modelId="{2E30C105-948D-464A-84BE-2C9C76B5C8A7}" type="pres">
      <dgm:prSet presAssocID="{039C4CE0-465A-4A1A-A31A-2F146629FE2C}" presName="Name0" presStyleCnt="0">
        <dgm:presLayoutVars>
          <dgm:dir/>
          <dgm:animLvl val="lvl"/>
          <dgm:resizeHandles val="exact"/>
        </dgm:presLayoutVars>
      </dgm:prSet>
      <dgm:spPr/>
    </dgm:pt>
    <dgm:pt modelId="{2212FCD5-99BF-48B0-AC82-70072B740A58}" type="pres">
      <dgm:prSet presAssocID="{5BD5C5E9-15CC-4D74-B2DA-532AD031946B}" presName="boxAndChildren" presStyleCnt="0"/>
      <dgm:spPr/>
    </dgm:pt>
    <dgm:pt modelId="{45F96574-4407-4E2A-A2FE-5DFE8D69D7ED}" type="pres">
      <dgm:prSet presAssocID="{5BD5C5E9-15CC-4D74-B2DA-532AD031946B}" presName="parentTextBox" presStyleLbl="node1" presStyleIdx="0" presStyleCnt="3"/>
      <dgm:spPr/>
    </dgm:pt>
    <dgm:pt modelId="{79AA2C3A-EE92-42F3-8074-E720EDE20698}" type="pres">
      <dgm:prSet presAssocID="{D1779339-6DB8-4529-9ADB-8798528AFDDF}" presName="sp" presStyleCnt="0"/>
      <dgm:spPr/>
    </dgm:pt>
    <dgm:pt modelId="{AD7DD336-914B-407A-8801-0E3FE75C1DCB}" type="pres">
      <dgm:prSet presAssocID="{44FA2331-4B8A-4E77-9085-A47463134E97}" presName="arrowAndChildren" presStyleCnt="0"/>
      <dgm:spPr/>
    </dgm:pt>
    <dgm:pt modelId="{24568E52-AF35-4795-A8EB-C4086601B853}" type="pres">
      <dgm:prSet presAssocID="{44FA2331-4B8A-4E77-9085-A47463134E97}" presName="parentTextArrow" presStyleLbl="node1" presStyleIdx="1" presStyleCnt="3"/>
      <dgm:spPr/>
    </dgm:pt>
    <dgm:pt modelId="{B4748214-65A9-4F59-A165-AF22050F71AA}" type="pres">
      <dgm:prSet presAssocID="{6787367C-91B0-46D3-904B-666E81D9FDFE}" presName="sp" presStyleCnt="0"/>
      <dgm:spPr/>
    </dgm:pt>
    <dgm:pt modelId="{4160C133-6C87-4636-BA56-50D0FE92FF49}" type="pres">
      <dgm:prSet presAssocID="{EB1B88D2-A41A-443E-91F4-EAD783E55C41}" presName="arrowAndChildren" presStyleCnt="0"/>
      <dgm:spPr/>
    </dgm:pt>
    <dgm:pt modelId="{D08756B8-049F-4843-9279-735B6A97F6B7}" type="pres">
      <dgm:prSet presAssocID="{EB1B88D2-A41A-443E-91F4-EAD783E55C41}" presName="parentTextArrow" presStyleLbl="node1" presStyleIdx="2" presStyleCnt="3"/>
      <dgm:spPr/>
    </dgm:pt>
  </dgm:ptLst>
  <dgm:cxnLst>
    <dgm:cxn modelId="{83861816-873B-42AB-A3DB-941AFB05367C}" srcId="{039C4CE0-465A-4A1A-A31A-2F146629FE2C}" destId="{EB1B88D2-A41A-443E-91F4-EAD783E55C41}" srcOrd="0" destOrd="0" parTransId="{DD460E3F-ADBD-4B96-810C-A546013C47E4}" sibTransId="{6787367C-91B0-46D3-904B-666E81D9FDFE}"/>
    <dgm:cxn modelId="{4730092E-4F9A-4C7A-9B70-9C0FD178C551}" type="presOf" srcId="{44FA2331-4B8A-4E77-9085-A47463134E97}" destId="{24568E52-AF35-4795-A8EB-C4086601B853}" srcOrd="0" destOrd="0" presId="urn:microsoft.com/office/officeart/2005/8/layout/process4"/>
    <dgm:cxn modelId="{A537A335-9062-4922-8E63-0FF0697C0858}" type="presOf" srcId="{039C4CE0-465A-4A1A-A31A-2F146629FE2C}" destId="{2E30C105-948D-464A-84BE-2C9C76B5C8A7}" srcOrd="0" destOrd="0" presId="urn:microsoft.com/office/officeart/2005/8/layout/process4"/>
    <dgm:cxn modelId="{ED81785C-EAF6-45DE-AA58-067420E40C21}" srcId="{039C4CE0-465A-4A1A-A31A-2F146629FE2C}" destId="{5BD5C5E9-15CC-4D74-B2DA-532AD031946B}" srcOrd="2" destOrd="0" parTransId="{1893EC47-73E0-4013-925D-93E3C6C8B229}" sibTransId="{6D50E3E1-D3A2-4402-ADB7-1E13A2D28EB0}"/>
    <dgm:cxn modelId="{791DDF85-CC7F-4120-A956-DD71876C2CF8}" type="presOf" srcId="{EB1B88D2-A41A-443E-91F4-EAD783E55C41}" destId="{D08756B8-049F-4843-9279-735B6A97F6B7}" srcOrd="0" destOrd="0" presId="urn:microsoft.com/office/officeart/2005/8/layout/process4"/>
    <dgm:cxn modelId="{7133E5D0-EF80-41C5-8E64-1819413B21B0}" type="presOf" srcId="{5BD5C5E9-15CC-4D74-B2DA-532AD031946B}" destId="{45F96574-4407-4E2A-A2FE-5DFE8D69D7ED}" srcOrd="0" destOrd="0" presId="urn:microsoft.com/office/officeart/2005/8/layout/process4"/>
    <dgm:cxn modelId="{CB5C21FB-D1FC-4892-A278-F1169DD30E04}" srcId="{039C4CE0-465A-4A1A-A31A-2F146629FE2C}" destId="{44FA2331-4B8A-4E77-9085-A47463134E97}" srcOrd="1" destOrd="0" parTransId="{50A5291D-5636-4F22-B6E7-62ACF4C13D96}" sibTransId="{D1779339-6DB8-4529-9ADB-8798528AFDDF}"/>
    <dgm:cxn modelId="{047E26E9-70F4-4889-B5B7-FB6BF8094626}" type="presParOf" srcId="{2E30C105-948D-464A-84BE-2C9C76B5C8A7}" destId="{2212FCD5-99BF-48B0-AC82-70072B740A58}" srcOrd="0" destOrd="0" presId="urn:microsoft.com/office/officeart/2005/8/layout/process4"/>
    <dgm:cxn modelId="{DCCCBB96-CCE0-4B65-BA39-DC2E4BD4D113}" type="presParOf" srcId="{2212FCD5-99BF-48B0-AC82-70072B740A58}" destId="{45F96574-4407-4E2A-A2FE-5DFE8D69D7ED}" srcOrd="0" destOrd="0" presId="urn:microsoft.com/office/officeart/2005/8/layout/process4"/>
    <dgm:cxn modelId="{8130C780-94A1-4B0D-9305-D69A712F9BC2}" type="presParOf" srcId="{2E30C105-948D-464A-84BE-2C9C76B5C8A7}" destId="{79AA2C3A-EE92-42F3-8074-E720EDE20698}" srcOrd="1" destOrd="0" presId="urn:microsoft.com/office/officeart/2005/8/layout/process4"/>
    <dgm:cxn modelId="{D1163208-6ACE-4AA3-BFB4-A350BB046F6A}" type="presParOf" srcId="{2E30C105-948D-464A-84BE-2C9C76B5C8A7}" destId="{AD7DD336-914B-407A-8801-0E3FE75C1DCB}" srcOrd="2" destOrd="0" presId="urn:microsoft.com/office/officeart/2005/8/layout/process4"/>
    <dgm:cxn modelId="{48377FEF-11C8-428E-B0A1-30DCA5171A87}" type="presParOf" srcId="{AD7DD336-914B-407A-8801-0E3FE75C1DCB}" destId="{24568E52-AF35-4795-A8EB-C4086601B853}" srcOrd="0" destOrd="0" presId="urn:microsoft.com/office/officeart/2005/8/layout/process4"/>
    <dgm:cxn modelId="{ECFC0963-814F-4277-9EA6-5F4D6D5FD8A1}" type="presParOf" srcId="{2E30C105-948D-464A-84BE-2C9C76B5C8A7}" destId="{B4748214-65A9-4F59-A165-AF22050F71AA}" srcOrd="3" destOrd="0" presId="urn:microsoft.com/office/officeart/2005/8/layout/process4"/>
    <dgm:cxn modelId="{C462EE72-A434-419D-83C8-8D074D55D61A}" type="presParOf" srcId="{2E30C105-948D-464A-84BE-2C9C76B5C8A7}" destId="{4160C133-6C87-4636-BA56-50D0FE92FF49}" srcOrd="4" destOrd="0" presId="urn:microsoft.com/office/officeart/2005/8/layout/process4"/>
    <dgm:cxn modelId="{36347644-CD34-42D0-9662-D955C6F6D19D}" type="presParOf" srcId="{4160C133-6C87-4636-BA56-50D0FE92FF49}" destId="{D08756B8-049F-4843-9279-735B6A97F6B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60BE2-3574-4251-9E34-582C7CE2C2F3}">
      <dsp:nvSpPr>
        <dsp:cNvPr id="0" name=""/>
        <dsp:cNvSpPr/>
      </dsp:nvSpPr>
      <dsp:spPr>
        <a:xfrm>
          <a:off x="0" y="93599"/>
          <a:ext cx="649605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 dirty="0"/>
            <a:t>Înainte de a aborda anumite metode, este important să</a:t>
          </a:r>
          <a:r>
            <a:rPr lang="en-GB" sz="1500" b="0" i="0" kern="1200" dirty="0"/>
            <a:t> </a:t>
          </a:r>
          <a:r>
            <a:rPr lang="ro-RO" sz="1500" b="0" i="0" kern="1200" dirty="0"/>
            <a:t>rețin</a:t>
          </a:r>
          <a:r>
            <a:rPr lang="en-GB" sz="1500" b="0" i="0" kern="1200" dirty="0" err="1"/>
            <a:t>em</a:t>
          </a:r>
          <a:r>
            <a:rPr lang="ro-RO" sz="1500" b="0" i="0" kern="1200" dirty="0"/>
            <a:t> că, la fel ca</a:t>
          </a:r>
          <a:r>
            <a:rPr lang="en-GB" sz="1500" kern="1200" dirty="0"/>
            <a:t> </a:t>
          </a:r>
          <a:r>
            <a:rPr lang="ro-RO" sz="1500" b="0" i="0" kern="1200" dirty="0"/>
            <a:t>toate </a:t>
          </a:r>
          <a:r>
            <a:rPr lang="en-GB" sz="1500" b="0" i="0" kern="1200" dirty="0" err="1"/>
            <a:t>cercetarile</a:t>
          </a:r>
          <a:r>
            <a:rPr lang="en-GB" sz="1500" b="0" i="0" kern="1200" dirty="0"/>
            <a:t> UX</a:t>
          </a:r>
          <a:r>
            <a:rPr lang="ro-RO" sz="1500" b="0" i="0" kern="1200" dirty="0"/>
            <a:t> , metodele individuale </a:t>
          </a:r>
          <a:r>
            <a:rPr lang="ro-RO" sz="1500" kern="1200" dirty="0"/>
            <a:t>de testare a </a:t>
          </a:r>
          <a:r>
            <a:rPr lang="ro-RO" sz="1500" kern="1200" dirty="0" err="1"/>
            <a:t>uti</a:t>
          </a:r>
          <a:r>
            <a:rPr lang="en-GB" sz="1500" kern="1200" dirty="0" err="1"/>
            <a:t>lizabilitatii</a:t>
          </a:r>
          <a:r>
            <a:rPr lang="ro-RO" sz="1500" b="0" i="0" kern="1200" dirty="0"/>
            <a:t> se încadrează în diferite tipuri de cercetare:</a:t>
          </a:r>
          <a:endParaRPr lang="en-US" sz="1500" kern="1200" dirty="0"/>
        </a:p>
      </dsp:txBody>
      <dsp:txXfrm>
        <a:off x="41123" y="134722"/>
        <a:ext cx="6413804" cy="760154"/>
      </dsp:txXfrm>
    </dsp:sp>
    <dsp:sp modelId="{9E601277-CCCA-498B-ABF3-357B56472828}">
      <dsp:nvSpPr>
        <dsp:cNvPr id="0" name=""/>
        <dsp:cNvSpPr/>
      </dsp:nvSpPr>
      <dsp:spPr>
        <a:xfrm>
          <a:off x="0" y="979199"/>
          <a:ext cx="6496050" cy="842400"/>
        </a:xfrm>
        <a:prstGeom prst="roundRect">
          <a:avLst/>
        </a:prstGeom>
        <a:gradFill rotWithShape="0">
          <a:gsLst>
            <a:gs pos="0">
              <a:schemeClr val="accent2">
                <a:hueOff val="-4145906"/>
                <a:satOff val="920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-4145906"/>
                <a:satOff val="920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/>
            <a:t>Calitative sau cantitative</a:t>
          </a:r>
          <a:endParaRPr lang="en-US" sz="1500" kern="1200"/>
        </a:p>
      </dsp:txBody>
      <dsp:txXfrm>
        <a:off x="41123" y="1020322"/>
        <a:ext cx="6413804" cy="760154"/>
      </dsp:txXfrm>
    </dsp:sp>
    <dsp:sp modelId="{9E8F5F96-ADA1-40DD-AA09-9A438C5B2924}">
      <dsp:nvSpPr>
        <dsp:cNvPr id="0" name=""/>
        <dsp:cNvSpPr/>
      </dsp:nvSpPr>
      <dsp:spPr>
        <a:xfrm>
          <a:off x="0" y="1864799"/>
          <a:ext cx="6496050" cy="842400"/>
        </a:xfrm>
        <a:prstGeom prst="roundRect">
          <a:avLst/>
        </a:prstGeom>
        <a:gradFill rotWithShape="0">
          <a:gsLst>
            <a:gs pos="0">
              <a:schemeClr val="accent2">
                <a:hueOff val="-8291812"/>
                <a:satOff val="1840"/>
                <a:lumOff val="1863"/>
                <a:alphaOff val="0"/>
                <a:tint val="98000"/>
                <a:lumMod val="114000"/>
              </a:schemeClr>
            </a:gs>
            <a:gs pos="100000">
              <a:schemeClr val="accent2">
                <a:hueOff val="-8291812"/>
                <a:satOff val="1840"/>
                <a:lumOff val="186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/>
            <a:t>Moderat sau nemoderat</a:t>
          </a:r>
          <a:endParaRPr lang="en-US" sz="1500" kern="1200"/>
        </a:p>
      </dsp:txBody>
      <dsp:txXfrm>
        <a:off x="41123" y="1905922"/>
        <a:ext cx="6413804" cy="760154"/>
      </dsp:txXfrm>
    </dsp:sp>
    <dsp:sp modelId="{CC50C97F-C3EC-4E2A-BCD3-238784B7ABA8}">
      <dsp:nvSpPr>
        <dsp:cNvPr id="0" name=""/>
        <dsp:cNvSpPr/>
      </dsp:nvSpPr>
      <dsp:spPr>
        <a:xfrm>
          <a:off x="0" y="2750400"/>
          <a:ext cx="6496050" cy="842400"/>
        </a:xfrm>
        <a:prstGeom prst="roundRect">
          <a:avLst/>
        </a:prstGeom>
        <a:gradFill rotWithShape="0">
          <a:gsLst>
            <a:gs pos="0">
              <a:schemeClr val="accent2">
                <a:hueOff val="-12437718"/>
                <a:satOff val="2761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-12437718"/>
                <a:satOff val="2761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/>
            <a:t>Eliminați sau în persoană</a:t>
          </a:r>
          <a:endParaRPr lang="en-US" sz="1500" kern="1200"/>
        </a:p>
      </dsp:txBody>
      <dsp:txXfrm>
        <a:off x="41123" y="2791523"/>
        <a:ext cx="6413804" cy="760154"/>
      </dsp:txXfrm>
    </dsp:sp>
    <dsp:sp modelId="{1E848A6A-CD9F-4CCA-96BB-3D7266AE4D02}">
      <dsp:nvSpPr>
        <dsp:cNvPr id="0" name=""/>
        <dsp:cNvSpPr/>
      </dsp:nvSpPr>
      <dsp:spPr>
        <a:xfrm>
          <a:off x="0" y="3636000"/>
          <a:ext cx="6496050" cy="842400"/>
        </a:xfrm>
        <a:prstGeom prst="roundRect">
          <a:avLst/>
        </a:prstGeom>
        <a:gradFill rotWithShape="0">
          <a:gsLst>
            <a:gs pos="0">
              <a:schemeClr val="accent2">
                <a:hueOff val="-16583624"/>
                <a:satOff val="3681"/>
                <a:lumOff val="3726"/>
                <a:alphaOff val="0"/>
                <a:tint val="98000"/>
                <a:lumMod val="114000"/>
              </a:schemeClr>
            </a:gs>
            <a:gs pos="100000">
              <a:schemeClr val="accent2">
                <a:hueOff val="-16583624"/>
                <a:satOff val="3681"/>
                <a:lumOff val="372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/>
            <a:t>Niciunul dintre tipurile de date nu este mai bun din punct de vedere empiric, iar majoritatea cercetărilor beneficiază de ambele</a:t>
          </a:r>
          <a:endParaRPr lang="en-US" sz="1500" kern="1200"/>
        </a:p>
      </dsp:txBody>
      <dsp:txXfrm>
        <a:off x="41123" y="3677123"/>
        <a:ext cx="6413804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AD4B-C6BA-4DCC-854F-01854BAAA67F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0" i="0" kern="1200"/>
            <a:t>Orice tip de date colectate în timpul testării de utilizare vor fi date cantitative sau calitative.</a:t>
          </a:r>
          <a:endParaRPr lang="en-US" sz="1700" kern="1200"/>
        </a:p>
      </dsp:txBody>
      <dsp:txXfrm>
        <a:off x="35643" y="35643"/>
        <a:ext cx="6680535" cy="1145644"/>
      </dsp:txXfrm>
    </dsp:sp>
    <dsp:sp modelId="{1B799EA8-C6D0-477B-AD18-4BE4E66D8DFB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-8291812"/>
            <a:satOff val="1840"/>
            <a:lumOff val="18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i="0" kern="1200"/>
            <a:t>Datele cantitative</a:t>
          </a:r>
          <a:r>
            <a:rPr lang="ro-RO" sz="1700" b="0" i="0" kern="1200"/>
            <a:t> oferă valori cheie măsurabile, numerice, despre interacțiunile utilizatorului, cum ar fi timpii de finalizare a sarcinilor, ratele de eroare și cotele de satisfacție ale utilizatorilor.</a:t>
          </a:r>
          <a:endParaRPr lang="en-US" sz="1700" kern="1200"/>
        </a:p>
      </dsp:txBody>
      <dsp:txXfrm>
        <a:off x="740969" y="1455394"/>
        <a:ext cx="6426082" cy="1145644"/>
      </dsp:txXfrm>
    </dsp:sp>
    <dsp:sp modelId="{8D71DB06-BCF3-4753-ADBE-C2BCDABF6A2E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-16583624"/>
            <a:satOff val="3681"/>
            <a:lumOff val="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i="0" kern="1200"/>
            <a:t>Datele calitative</a:t>
          </a:r>
          <a:r>
            <a:rPr lang="ro-RO" sz="1700" b="0" i="0" kern="1200"/>
            <a:t> oferă perspective descriptive asupra experiențelor, motivațiilor și emoțiilor utilizatorilor</a:t>
          </a:r>
          <a:r>
            <a:rPr lang="en-GB" sz="1700" b="0" i="0" kern="1200"/>
            <a:t>.</a:t>
          </a:r>
          <a:endParaRPr lang="en-US" sz="1700" kern="1200"/>
        </a:p>
      </dsp:txBody>
      <dsp:txXfrm>
        <a:off x="1446295" y="2875146"/>
        <a:ext cx="6426082" cy="1145644"/>
      </dsp:txXfrm>
    </dsp:sp>
    <dsp:sp modelId="{5C578B3F-BDE5-41E4-96CF-A5B3E95BBAA1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22A0198C-7FB2-4E51-8296-EFA89360E85C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738873"/>
            <a:satOff val="8320"/>
            <a:lumOff val="7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7738873"/>
              <a:satOff val="8320"/>
              <a:lumOff val="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96574-4407-4E2A-A2FE-5DFE8D69D7ED}">
      <dsp:nvSpPr>
        <dsp:cNvPr id="0" name=""/>
        <dsp:cNvSpPr/>
      </dsp:nvSpPr>
      <dsp:spPr>
        <a:xfrm>
          <a:off x="0" y="3441586"/>
          <a:ext cx="6496050" cy="1129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kern="1200"/>
            <a:t>Pe de altă parte, </a:t>
          </a:r>
          <a:r>
            <a:rPr lang="ro-RO" sz="1800" b="1" i="0" kern="1200"/>
            <a:t>testarea nemoderată de utilizare</a:t>
          </a:r>
          <a:r>
            <a:rPr lang="ro-RO" sz="1800" b="0" i="0" kern="1200"/>
            <a:t> îi face pe participanți să finalizeze sarcini în mod independent, fără interacțiune sau îndrumare directă.</a:t>
          </a:r>
          <a:endParaRPr lang="en-US" sz="1800" kern="1200"/>
        </a:p>
      </dsp:txBody>
      <dsp:txXfrm>
        <a:off x="0" y="3441586"/>
        <a:ext cx="6496050" cy="1129605"/>
      </dsp:txXfrm>
    </dsp:sp>
    <dsp:sp modelId="{24568E52-AF35-4795-A8EB-C4086601B853}">
      <dsp:nvSpPr>
        <dsp:cNvPr id="0" name=""/>
        <dsp:cNvSpPr/>
      </dsp:nvSpPr>
      <dsp:spPr>
        <a:xfrm rot="10800000">
          <a:off x="0" y="1721197"/>
          <a:ext cx="6496050" cy="173733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kern="1200"/>
            <a:t>În </a:t>
          </a:r>
          <a:r>
            <a:rPr lang="ro-RO" sz="1800" b="1" i="0" kern="1200"/>
            <a:t>testarea moderată de utilizare</a:t>
          </a:r>
          <a:r>
            <a:rPr lang="ro-RO" sz="1800" b="0" i="0" kern="1200"/>
            <a:t> , un cercetător ghidează participanții prin sarcini, le observă interacțiunile și pune întrebări ulterioare în timp real.</a:t>
          </a:r>
          <a:endParaRPr lang="en-US" sz="1800" kern="1200"/>
        </a:p>
      </dsp:txBody>
      <dsp:txXfrm rot="10800000">
        <a:off x="0" y="1721197"/>
        <a:ext cx="6496050" cy="1128867"/>
      </dsp:txXfrm>
    </dsp:sp>
    <dsp:sp modelId="{D08756B8-049F-4843-9279-735B6A97F6B7}">
      <dsp:nvSpPr>
        <dsp:cNvPr id="0" name=""/>
        <dsp:cNvSpPr/>
      </dsp:nvSpPr>
      <dsp:spPr>
        <a:xfrm rot="10800000">
          <a:off x="0" y="808"/>
          <a:ext cx="6496050" cy="173733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kern="1200"/>
            <a:t>Indiferent dacă un studiu de utilizare este </a:t>
          </a:r>
          <a:r>
            <a:rPr lang="ro-RO" sz="1800" kern="1200"/>
            <a:t>moderat sau nemo</a:t>
          </a:r>
          <a:r>
            <a:rPr lang="en-GB" sz="1800" kern="1200"/>
            <a:t>d</a:t>
          </a:r>
          <a:r>
            <a:rPr lang="ro-RO" sz="1800" kern="1200"/>
            <a:t>erat,</a:t>
          </a:r>
          <a:r>
            <a:rPr lang="ro-RO" sz="1800" b="0" i="0" kern="1200"/>
            <a:t> depinde dacă un cercetător este prezent sau nu:</a:t>
          </a:r>
          <a:endParaRPr lang="en-US" sz="1800" kern="1200"/>
        </a:p>
      </dsp:txBody>
      <dsp:txXfrm rot="10800000">
        <a:off x="0" y="808"/>
        <a:ext cx="6496050" cy="112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75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astel colors in gradient surface design">
            <a:extLst>
              <a:ext uri="{FF2B5EF4-FFF2-40B4-BE49-F238E27FC236}">
                <a16:creationId xmlns:a16="http://schemas.microsoft.com/office/drawing/2014/main" id="{48EA01BC-FC5E-3E63-8F09-FEF511C7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35" b="989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AD6BC-9480-1825-8880-E49D17C9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ro-RO" sz="1800" b="1" i="0" dirty="0">
                <a:solidFill>
                  <a:schemeClr val="bg1"/>
                </a:solidFill>
                <a:effectLst/>
                <a:latin typeface="inherit"/>
              </a:rPr>
              <a:t>7 metode esențiale de testare a gradului de utilizare pentru informații UX</a:t>
            </a:r>
            <a:br>
              <a:rPr lang="ro-RO" sz="1800" b="1" i="0" dirty="0">
                <a:solidFill>
                  <a:schemeClr val="bg1"/>
                </a:solidFill>
                <a:effectLst/>
                <a:latin typeface="Roobert Pro"/>
              </a:rPr>
            </a:br>
            <a:endParaRPr lang="ro-RO" sz="1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B561-FFD3-8BF7-6407-0C525BD0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25" y="3731766"/>
            <a:ext cx="5350050" cy="73254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Student: Cosmescu </a:t>
            </a:r>
            <a:r>
              <a:rPr lang="en-GB" dirty="0" err="1">
                <a:solidFill>
                  <a:schemeClr val="bg1"/>
                </a:solidFill>
              </a:rPr>
              <a:t>crin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constantin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9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151CC-D8D6-E25D-6920-DAFD6F6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o-RO" b="1" i="0">
                <a:solidFill>
                  <a:schemeClr val="tx1"/>
                </a:solidFill>
                <a:effectLst/>
                <a:latin typeface="inherit"/>
              </a:rPr>
              <a:t>Testare de utilizare A/B</a:t>
            </a:r>
            <a:br>
              <a:rPr lang="ro-RO" b="1" i="0">
                <a:solidFill>
                  <a:schemeClr val="tx1"/>
                </a:solidFill>
                <a:effectLst/>
                <a:latin typeface="Roobert Pro"/>
              </a:rPr>
            </a:br>
            <a:endParaRPr lang="ro-RO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0F44-DFB3-4CE4-A83F-1E371150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1300">
                <a:latin typeface="inherit"/>
              </a:rPr>
              <a:t>Testarea A/B</a:t>
            </a:r>
            <a:r>
              <a:rPr lang="ro-RO" sz="1300" b="0" i="0">
                <a:effectLst/>
                <a:latin typeface="inherit"/>
              </a:rPr>
              <a:t> , cunoscută și sub denumirea de testare divizată, implică evaluarea și compararea gradului de utilizare a două modele pentru a determina care este cel mai eficient și mai ușor de utilizat.</a:t>
            </a:r>
            <a:endParaRPr lang="en-GB" sz="1300" b="0" i="0">
              <a:effectLst/>
              <a:latin typeface="inherit"/>
            </a:endParaRPr>
          </a:p>
          <a:p>
            <a:pPr>
              <a:lnSpc>
                <a:spcPct val="90000"/>
              </a:lnSpc>
            </a:pPr>
            <a:endParaRPr lang="en-GB" sz="1300" b="0" i="0">
              <a:effectLst/>
              <a:latin typeface="inherit"/>
            </a:endParaRPr>
          </a:p>
          <a:p>
            <a:pPr>
              <a:lnSpc>
                <a:spcPct val="90000"/>
              </a:lnSpc>
            </a:pPr>
            <a:r>
              <a:rPr lang="pt-BR" sz="1300" b="1" i="0">
                <a:effectLst/>
                <a:latin typeface="inherit"/>
              </a:rPr>
              <a:t>Când să utilizați testarea de utilizare A/B:</a:t>
            </a: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300" i="0">
                <a:effectLst/>
                <a:latin typeface="inherit"/>
              </a:rPr>
              <a:t>✅ Răspundeți la întrebări specifice de design, cum ar fi ce buton de culoare funcționează cel mai bine</a:t>
            </a:r>
            <a:endParaRPr lang="ro-RO" sz="1300" i="0">
              <a:effectLst/>
              <a:latin typeface="Roobert Pro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300" i="0">
                <a:effectLst/>
                <a:latin typeface="inherit"/>
              </a:rPr>
              <a:t>✅ Evaluează design-urile pas la un moment dat</a:t>
            </a:r>
            <a:endParaRPr lang="ro-RO" sz="1300" i="0"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300" i="0">
                <a:effectLst/>
                <a:latin typeface="inherit"/>
              </a:rPr>
              <a:t>✅ Obțineți date clare, comparative</a:t>
            </a:r>
            <a:endParaRPr lang="en-GB" sz="1300" i="0">
              <a:effectLst/>
              <a:latin typeface="inherit"/>
            </a:endParaRPr>
          </a:p>
          <a:p>
            <a:pPr fontAlgn="base">
              <a:lnSpc>
                <a:spcPct val="90000"/>
              </a:lnSpc>
            </a:pPr>
            <a:endParaRPr lang="en-GB" sz="1300">
              <a:latin typeface="inherit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300" i="0">
                <a:effectLst/>
                <a:latin typeface="inherit"/>
              </a:rPr>
              <a:t>❌ Procesul de testare necesită mult timp și resurse</a:t>
            </a:r>
            <a:endParaRPr lang="ro-RO" sz="1300" i="0">
              <a:effectLst/>
              <a:latin typeface="Roobert Pro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300" i="0">
                <a:effectLst/>
                <a:latin typeface="inherit"/>
              </a:rPr>
              <a:t>❌ Funcționează numai în scenarii specifice, nu poate testa în mod cuprinzător gradul de utilizare</a:t>
            </a:r>
            <a:endParaRPr lang="ro-RO" sz="1300" i="0"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300" i="0">
                <a:effectLst/>
                <a:latin typeface="inherit"/>
              </a:rPr>
              <a:t>❌ Informațiile despre date sunt specifice doar testului în cauză și nu pot fi folosite în altă parte</a:t>
            </a:r>
            <a:endParaRPr lang="ro-RO" sz="1300" i="0">
              <a:effectLst/>
              <a:latin typeface="Roobert Pro"/>
            </a:endParaRPr>
          </a:p>
          <a:p>
            <a:pPr fontAlgn="base">
              <a:lnSpc>
                <a:spcPct val="90000"/>
              </a:lnSpc>
            </a:pPr>
            <a:endParaRPr lang="ro-RO" sz="1300" i="0">
              <a:effectLst/>
              <a:latin typeface="Roobert Pro"/>
            </a:endParaRPr>
          </a:p>
          <a:p>
            <a:pPr>
              <a:lnSpc>
                <a:spcPct val="90000"/>
              </a:lnSpc>
            </a:pPr>
            <a:endParaRPr lang="ro-RO" sz="1300"/>
          </a:p>
        </p:txBody>
      </p:sp>
    </p:spTree>
    <p:extLst>
      <p:ext uri="{BB962C8B-B14F-4D97-AF65-F5344CB8AC3E}">
        <p14:creationId xmlns:p14="http://schemas.microsoft.com/office/powerpoint/2010/main" val="18427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A5044-3CA3-3FA5-D880-9D6BBD4C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pt-BR" sz="3200" b="1" i="0">
                <a:solidFill>
                  <a:srgbClr val="F2F2F2"/>
                </a:solidFill>
                <a:effectLst/>
                <a:latin typeface="inherit"/>
              </a:rPr>
              <a:t>3 tipuri de formate de testare a gradului de utilizare</a:t>
            </a:r>
            <a:br>
              <a:rPr lang="pt-BR" sz="3200" b="1" i="0">
                <a:solidFill>
                  <a:srgbClr val="F2F2F2"/>
                </a:solidFill>
                <a:effectLst/>
                <a:latin typeface="Roobert Pro"/>
              </a:rPr>
            </a:br>
            <a:endParaRPr lang="ro-RO" sz="3200">
              <a:solidFill>
                <a:srgbClr val="F2F2F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4DD5A-B2E1-7924-A20A-C3F25302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5658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210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2C03-AF7A-BEF7-E2F9-ADC02BFF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ro-RO" sz="3900" b="1" i="0" dirty="0">
                <a:solidFill>
                  <a:schemeClr val="bg1"/>
                </a:solidFill>
                <a:effectLst/>
                <a:latin typeface="inherit"/>
              </a:rPr>
              <a:t>Testare cantitativă vs. calitativă de utilizare</a:t>
            </a:r>
            <a:br>
              <a:rPr lang="ro-RO" sz="3900" b="1" i="0" dirty="0">
                <a:effectLst/>
                <a:latin typeface="Roobert Pro"/>
              </a:rPr>
            </a:br>
            <a:endParaRPr lang="ro-RO" sz="3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E4854-95CE-6A3C-57F3-016920DD4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1966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7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3D2A8-484C-ABE9-B96E-3229697E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ro-RO" sz="3200" b="1" i="0">
                <a:solidFill>
                  <a:srgbClr val="F2F2F2"/>
                </a:solidFill>
                <a:effectLst/>
                <a:latin typeface="inherit"/>
              </a:rPr>
              <a:t>Testare de utilizare moderată versus nemoderată</a:t>
            </a:r>
            <a:br>
              <a:rPr lang="ro-RO" sz="3200" b="1" i="0">
                <a:solidFill>
                  <a:srgbClr val="F2F2F2"/>
                </a:solidFill>
                <a:effectLst/>
                <a:latin typeface="Roobert Pro"/>
              </a:rPr>
            </a:br>
            <a:endParaRPr lang="ro-RO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5BE68-F91B-0FFA-B0CD-D20B7ABE9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0389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374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E0B7-D0EC-16C2-650C-C54061D2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o-RO" b="1" i="0">
                <a:solidFill>
                  <a:srgbClr val="FFFFFF"/>
                </a:solidFill>
                <a:effectLst/>
                <a:latin typeface="inherit"/>
              </a:rPr>
              <a:t>Testare de utilizare de la distanță vs. în persoană</a:t>
            </a:r>
            <a:br>
              <a:rPr lang="ro-RO" b="1" i="0">
                <a:solidFill>
                  <a:srgbClr val="FFFFFF"/>
                </a:solidFill>
                <a:effectLst/>
                <a:latin typeface="Roobert Pro"/>
              </a:rPr>
            </a:b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4BC2-ED97-7D9F-6169-187F0734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fontAlgn="base">
              <a:spcBef>
                <a:spcPts val="24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b="1">
                <a:latin typeface="inherit"/>
              </a:rPr>
              <a:t>Testarea de la distanță a gradului de utilizare</a:t>
            </a:r>
            <a:r>
              <a:rPr lang="ro-RO">
                <a:latin typeface="inherit"/>
              </a:rPr>
              <a:t> implică efectuarea de cercetări virtuale, de obicei, prin videoconferință sau un instrument de testare a gradului de utilizare</a:t>
            </a:r>
            <a:r>
              <a:rPr lang="en-GB">
                <a:latin typeface="inherit"/>
              </a:rPr>
              <a:t>.</a:t>
            </a:r>
          </a:p>
          <a:p>
            <a:pPr fontAlgn="base">
              <a:spcBef>
                <a:spcPts val="24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b="1">
                <a:latin typeface="inherit"/>
              </a:rPr>
              <a:t>Testarea personală de utilizare</a:t>
            </a:r>
            <a:r>
              <a:rPr lang="ro-RO">
                <a:latin typeface="inherit"/>
              </a:rPr>
              <a:t> are loc într-un mediu controlat, cum ar fi un laborator sau locul de muncă al participantului.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642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0BCFA-3CCB-6C20-A865-6386D89F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o-RO" b="1" i="0">
                <a:solidFill>
                  <a:srgbClr val="FFFFFF"/>
                </a:solidFill>
                <a:effectLst/>
                <a:latin typeface="inherit"/>
              </a:rPr>
              <a:t>Când să utilizați testele de utilizare în laborator: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6778-D3B7-04E9-233B-AD1455DF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fontAlgn="base">
              <a:spcAft>
                <a:spcPts val="900"/>
              </a:spcAft>
              <a:buNone/>
            </a:pPr>
            <a:r>
              <a:rPr lang="ro-RO" b="0" i="0">
                <a:effectLst/>
                <a:latin typeface="inherit"/>
              </a:rPr>
              <a:t>Date calitative bogate pentru înțelegerea profundă a experienței utilizatorului</a:t>
            </a:r>
            <a:r>
              <a:rPr lang="en-GB" b="0" i="0">
                <a:effectLst/>
                <a:latin typeface="inherit"/>
              </a:rPr>
              <a:t>:</a:t>
            </a:r>
            <a:endParaRPr lang="ro-RO" b="0" i="0">
              <a:effectLst/>
              <a:latin typeface="Roobert Pro"/>
            </a:endParaRPr>
          </a:p>
          <a:p>
            <a:pPr fontAlgn="base">
              <a:spcAft>
                <a:spcPts val="900"/>
              </a:spcAft>
              <a:buNone/>
            </a:pPr>
            <a:r>
              <a:rPr lang="ro-RO" b="0" i="0">
                <a:effectLst/>
                <a:latin typeface="inherit"/>
              </a:rPr>
              <a:t>✅ Mediu controlat pentru observare concentrată</a:t>
            </a:r>
            <a:endParaRPr lang="ro-RO" b="0" i="0">
              <a:effectLst/>
              <a:latin typeface="Roobert Pro"/>
            </a:endParaRPr>
          </a:p>
          <a:p>
            <a:pPr fontAlgn="base">
              <a:spcAft>
                <a:spcPts val="900"/>
              </a:spcAft>
              <a:buNone/>
            </a:pPr>
            <a:r>
              <a:rPr lang="ro-RO" b="0" i="0">
                <a:effectLst/>
                <a:latin typeface="inherit"/>
              </a:rPr>
              <a:t>✅ Interacțiune directă cu participanții pentru clarificare</a:t>
            </a:r>
            <a:endParaRPr lang="ro-RO" b="0" i="0">
              <a:effectLst/>
              <a:latin typeface="Roobert Pro"/>
            </a:endParaRPr>
          </a:p>
          <a:p>
            <a:pPr marL="0" indent="0" fontAlgn="base">
              <a:buNone/>
            </a:pPr>
            <a:r>
              <a:rPr lang="ro-RO" b="0" i="0">
                <a:effectLst/>
                <a:latin typeface="inherit"/>
              </a:rPr>
              <a:t>✅ Capacitate de a înregistra sesiuni pentru analize detaliate</a:t>
            </a:r>
            <a:endParaRPr lang="ro-RO" b="0" i="0">
              <a:effectLst/>
              <a:latin typeface="Roobert Pro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629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FAC8-6E57-7885-2E97-078E737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o-RO" b="1" i="0">
                <a:solidFill>
                  <a:srgbClr val="FFFFFF"/>
                </a:solidFill>
                <a:effectLst/>
                <a:latin typeface="inherit"/>
              </a:rPr>
              <a:t>Când să utilizați testele de utilizare în laborator: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C251-06AF-A02C-4245-54F6A5A9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fontAlgn="base">
              <a:spcAft>
                <a:spcPts val="900"/>
              </a:spcAft>
              <a:buNone/>
            </a:pPr>
            <a:r>
              <a:rPr lang="ro-RO" b="0" i="0" dirty="0">
                <a:effectLst/>
                <a:latin typeface="inherit"/>
              </a:rPr>
              <a:t>Costuri ridicate de instalare și execuție</a:t>
            </a:r>
            <a:r>
              <a:rPr lang="en-GB" b="0" i="0" dirty="0">
                <a:effectLst/>
                <a:latin typeface="inherit"/>
              </a:rPr>
              <a:t>:</a:t>
            </a:r>
            <a:endParaRPr lang="ro-RO" b="0" i="0" dirty="0">
              <a:effectLst/>
              <a:latin typeface="Roobert Pro"/>
            </a:endParaRPr>
          </a:p>
          <a:p>
            <a:pPr fontAlgn="base">
              <a:spcAft>
                <a:spcPts val="900"/>
              </a:spcAft>
              <a:buNone/>
            </a:pPr>
            <a:r>
              <a:rPr lang="ro-RO" b="0" i="0" dirty="0">
                <a:effectLst/>
                <a:latin typeface="inherit"/>
              </a:rPr>
              <a:t>❌ Potențial ca </a:t>
            </a:r>
            <a:r>
              <a:rPr lang="ro-RO" dirty="0">
                <a:latin typeface="inherit"/>
              </a:rPr>
              <a:t>prejudecățile cognitive</a:t>
            </a:r>
            <a:r>
              <a:rPr lang="ro-RO" b="0" i="0" dirty="0">
                <a:effectLst/>
                <a:latin typeface="inherit"/>
              </a:rPr>
              <a:t> să influențeze comportamentul din cauza setării de laborator</a:t>
            </a:r>
            <a:endParaRPr lang="ro-RO" b="0" i="0" dirty="0">
              <a:effectLst/>
              <a:latin typeface="Roobert Pro"/>
            </a:endParaRPr>
          </a:p>
          <a:p>
            <a:pPr fontAlgn="base">
              <a:spcAft>
                <a:spcPts val="900"/>
              </a:spcAft>
              <a:buNone/>
            </a:pPr>
            <a:r>
              <a:rPr lang="ro-RO" b="0" i="0" dirty="0">
                <a:effectLst/>
                <a:latin typeface="inherit"/>
              </a:rPr>
              <a:t>❌ Numărul mic de participanți la test (5-10 participanți pe rundă de cercetare) limitează generalizarea</a:t>
            </a:r>
            <a:endParaRPr lang="ro-RO" b="0" i="0" dirty="0">
              <a:effectLst/>
              <a:latin typeface="Roobert Pro"/>
            </a:endParaRPr>
          </a:p>
          <a:p>
            <a:pPr marL="0" indent="0" fontAlgn="base">
              <a:buNone/>
            </a:pPr>
            <a:r>
              <a:rPr lang="ro-RO" b="0" i="0" dirty="0">
                <a:effectLst/>
                <a:latin typeface="inherit"/>
              </a:rPr>
              <a:t>❌ Proces care necesită timp</a:t>
            </a:r>
            <a:endParaRPr lang="ro-RO" b="0" i="0" dirty="0">
              <a:effectLst/>
              <a:latin typeface="Roobert Pro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2614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F82F-07A6-6248-B77A-3BEF7157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ro-RO" sz="4000" b="1" i="0">
                <a:solidFill>
                  <a:schemeClr val="tx1"/>
                </a:solidFill>
                <a:effectLst/>
                <a:latin typeface="inherit"/>
              </a:rPr>
              <a:t>Testare de utilizare Guerrilla</a:t>
            </a:r>
            <a:endParaRPr lang="ro-RO" sz="40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868F-ADA5-D379-65F7-0CFD35C5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1700">
                <a:latin typeface="inherit"/>
              </a:rPr>
              <a:t>Testarea de utilizare </a:t>
            </a:r>
            <a:r>
              <a:rPr lang="ro-RO" sz="1700" err="1">
                <a:latin typeface="inherit"/>
              </a:rPr>
              <a:t>Guerrilla</a:t>
            </a:r>
            <a:r>
              <a:rPr lang="ro-RO" sz="1700" b="0" i="0">
                <a:effectLst/>
                <a:latin typeface="inherit"/>
              </a:rPr>
              <a:t> este o modalitate rapidă și ieftină de a testa un produs cu utilizatori reali. În loc să </a:t>
            </a:r>
            <a:r>
              <a:rPr lang="ro-RO" sz="1700">
                <a:latin typeface="inherit"/>
              </a:rPr>
              <a:t>recruteze participanți specifici la cercetare</a:t>
            </a:r>
            <a:r>
              <a:rPr lang="ro-RO" sz="1700" b="0" i="0">
                <a:effectLst/>
                <a:latin typeface="inherit"/>
              </a:rPr>
              <a:t> , </a:t>
            </a:r>
            <a:r>
              <a:rPr lang="ro-RO" sz="1700" b="0" i="0" err="1">
                <a:effectLst/>
                <a:latin typeface="inherit"/>
              </a:rPr>
              <a:t>testerii</a:t>
            </a:r>
            <a:r>
              <a:rPr lang="ro-RO" sz="1700" b="0" i="0">
                <a:effectLst/>
                <a:latin typeface="inherit"/>
              </a:rPr>
              <a:t> sunt abordați în locuri publice și li se cere să efectueze un test rapid de utilizare, adesea în schimbul unui mic cadou</a:t>
            </a:r>
            <a:r>
              <a:rPr lang="en-GB" sz="1700" b="0" i="0">
                <a:effectLst/>
                <a:latin typeface="inheri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o-RO" sz="1700" b="1" i="0">
                <a:effectLst/>
                <a:latin typeface="inherit"/>
              </a:rPr>
              <a:t>Când să utilizați testarea de gherilă</a:t>
            </a:r>
            <a:r>
              <a:rPr lang="en-GB" sz="1700">
                <a:latin typeface="inherit"/>
              </a:rPr>
              <a:t>:</a:t>
            </a: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700" b="0" i="0">
                <a:effectLst/>
                <a:latin typeface="inherit"/>
              </a:rPr>
              <a:t>✅ Metodă </a:t>
            </a:r>
            <a:r>
              <a:rPr lang="ro-RO" sz="1700" b="0" i="0" err="1">
                <a:effectLst/>
                <a:latin typeface="inherit"/>
              </a:rPr>
              <a:t>low</a:t>
            </a:r>
            <a:r>
              <a:rPr lang="ro-RO" sz="1700" b="0" i="0">
                <a:effectLst/>
                <a:latin typeface="inherit"/>
              </a:rPr>
              <a:t>-cost, care necesită investiții financiare minime</a:t>
            </a:r>
            <a:endParaRPr lang="ro-RO" sz="1700" b="0" i="0">
              <a:effectLst/>
              <a:latin typeface="Roobert Pro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700" b="0" i="0">
                <a:effectLst/>
                <a:latin typeface="inherit"/>
              </a:rPr>
              <a:t>✅ Oferă informații valoroase din medii naturale, din lumea reală</a:t>
            </a:r>
            <a:endParaRPr lang="ro-RO" sz="1700" b="0" i="0"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700" b="0" i="0">
                <a:effectLst/>
                <a:latin typeface="inherit"/>
              </a:rPr>
              <a:t>✅ Poate aduna opinii diverse de la participanți </a:t>
            </a:r>
            <a:r>
              <a:rPr lang="ro-RO" sz="1700" b="0" i="0" err="1">
                <a:effectLst/>
                <a:latin typeface="inherit"/>
              </a:rPr>
              <a:t>aleatori</a:t>
            </a:r>
            <a:endParaRPr lang="en-GB" sz="1700" b="0" i="0">
              <a:effectLst/>
              <a:latin typeface="inherit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700" b="0" i="0">
                <a:effectLst/>
                <a:latin typeface="inherit"/>
              </a:rPr>
              <a:t>❌ Este posibil să nu ofere feedback de înaltă calitate din cauza lipsei de interes a participanților</a:t>
            </a:r>
            <a:endParaRPr lang="ro-RO" sz="1700" b="0" i="0">
              <a:effectLst/>
              <a:latin typeface="Roobert Pro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700" b="0" i="0">
                <a:effectLst/>
                <a:latin typeface="inherit"/>
              </a:rPr>
              <a:t>❌ Testarea în spațiile publice poate duce la întreruperi și distrageri</a:t>
            </a:r>
            <a:endParaRPr lang="ro-RO" sz="1700" b="0" i="0"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700" b="0" i="0">
                <a:effectLst/>
                <a:latin typeface="inherit"/>
              </a:rPr>
              <a:t>❌ Timpul limitat cu participanții poate duce la informații superficiale</a:t>
            </a:r>
            <a:endParaRPr lang="ro-RO" sz="1700" b="0" i="0"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GB" sz="1700" b="0" i="0">
              <a:effectLst/>
              <a:latin typeface="inherit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ro-RO" sz="1700" b="0" i="0">
              <a:effectLst/>
              <a:latin typeface="Roobert Pro"/>
            </a:endParaRPr>
          </a:p>
          <a:p>
            <a:pPr>
              <a:lnSpc>
                <a:spcPct val="90000"/>
              </a:lnSpc>
            </a:pPr>
            <a:endParaRPr lang="ro-RO" sz="1700"/>
          </a:p>
        </p:txBody>
      </p:sp>
    </p:spTree>
    <p:extLst>
      <p:ext uri="{BB962C8B-B14F-4D97-AF65-F5344CB8AC3E}">
        <p14:creationId xmlns:p14="http://schemas.microsoft.com/office/powerpoint/2010/main" val="291387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4C31F-67EB-68E0-4084-0A23BED5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ro-RO" b="1" i="0">
                <a:solidFill>
                  <a:srgbClr val="FFFFFF"/>
                </a:solidFill>
                <a:effectLst/>
                <a:latin typeface="inherit"/>
              </a:rPr>
              <a:t>Testarea arborilor</a:t>
            </a:r>
            <a:br>
              <a:rPr lang="ro-RO" b="1" i="0">
                <a:solidFill>
                  <a:srgbClr val="FFFFFF"/>
                </a:solidFill>
                <a:effectLst/>
                <a:latin typeface="Roobert Pro"/>
              </a:rPr>
            </a:b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56BC-0B6E-7B22-E8B7-22F0E5BA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1400" dirty="0">
                <a:solidFill>
                  <a:schemeClr val="bg2"/>
                </a:solidFill>
                <a:latin typeface="inherit"/>
              </a:rPr>
              <a:t>Testarea arborelui</a:t>
            </a:r>
            <a:r>
              <a:rPr lang="ro-RO" sz="1400" b="0" i="0" dirty="0">
                <a:solidFill>
                  <a:schemeClr val="bg2"/>
                </a:solidFill>
                <a:effectLst/>
                <a:latin typeface="inherit"/>
              </a:rPr>
              <a:t> ajută cercetătorii și designerii dvs. să evalueze organizarea conținutului cu utilizatorii pentru a optimiza arhitectura ideală a informațiilor</a:t>
            </a:r>
            <a:r>
              <a:rPr lang="en-GB" sz="1400" b="0" i="0" dirty="0">
                <a:solidFill>
                  <a:schemeClr val="bg2"/>
                </a:solidFill>
                <a:effectLst/>
                <a:latin typeface="inherit"/>
              </a:rPr>
              <a:t>.</a:t>
            </a:r>
          </a:p>
          <a:p>
            <a:pPr>
              <a:lnSpc>
                <a:spcPct val="90000"/>
              </a:lnSpc>
            </a:pPr>
            <a:endParaRPr lang="en-GB" sz="1400" b="0" i="0" dirty="0">
              <a:solidFill>
                <a:schemeClr val="bg2"/>
              </a:solidFill>
              <a:effectLst/>
              <a:latin typeface="inherit"/>
            </a:endParaRPr>
          </a:p>
          <a:p>
            <a:pPr>
              <a:lnSpc>
                <a:spcPct val="90000"/>
              </a:lnSpc>
            </a:pPr>
            <a:r>
              <a:rPr lang="ro-RO" sz="1400" b="1" i="0" dirty="0">
                <a:solidFill>
                  <a:schemeClr val="bg2"/>
                </a:solidFill>
                <a:effectLst/>
                <a:latin typeface="inherit"/>
              </a:rPr>
              <a:t>Când să utilizați testarea arborelui</a:t>
            </a:r>
            <a:r>
              <a:rPr lang="en-GB" sz="1400" dirty="0">
                <a:solidFill>
                  <a:schemeClr val="bg2"/>
                </a:solidFill>
                <a:latin typeface="inherit"/>
              </a:rPr>
              <a:t>:</a:t>
            </a: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bg2"/>
              </a:solidFill>
              <a:latin typeface="inherit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400" b="0" i="0" dirty="0">
                <a:solidFill>
                  <a:schemeClr val="bg2"/>
                </a:solidFill>
                <a:effectLst/>
                <a:latin typeface="inherit"/>
              </a:rPr>
              <a:t>✅ Implicați cu ușurință participanții din diferite locații</a:t>
            </a:r>
            <a:endParaRPr lang="ro-RO" sz="1400" b="0" i="0" dirty="0">
              <a:solidFill>
                <a:schemeClr val="bg2"/>
              </a:solidFill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400" b="0" i="0" dirty="0">
                <a:solidFill>
                  <a:schemeClr val="bg2"/>
                </a:solidFill>
                <a:effectLst/>
                <a:latin typeface="inherit"/>
              </a:rPr>
              <a:t>✅ Captează și vizualizează automat datele pentru o interpretare rapidă</a:t>
            </a:r>
            <a:endParaRPr lang="en-GB" sz="1400" b="0" i="0" dirty="0">
              <a:solidFill>
                <a:schemeClr val="bg2"/>
              </a:solidFill>
              <a:effectLst/>
              <a:latin typeface="inherit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GB" sz="1400" dirty="0">
              <a:solidFill>
                <a:schemeClr val="bg2"/>
              </a:solidFill>
              <a:latin typeface="inherit"/>
            </a:endParaRPr>
          </a:p>
          <a:p>
            <a:pPr fontAlgn="base">
              <a:lnSpc>
                <a:spcPct val="90000"/>
              </a:lnSpc>
              <a:spcAft>
                <a:spcPts val="900"/>
              </a:spcAft>
              <a:buNone/>
            </a:pPr>
            <a:r>
              <a:rPr lang="ro-RO" sz="1400" b="0" i="0" dirty="0">
                <a:solidFill>
                  <a:schemeClr val="bg2"/>
                </a:solidFill>
                <a:effectLst/>
                <a:latin typeface="inherit"/>
              </a:rPr>
              <a:t>❌ Nu arată modul în care utilizatorii interacționează cu conținutul în sarcinile din lumea reală</a:t>
            </a:r>
            <a:endParaRPr lang="ro-RO" sz="1400" b="0" i="0" dirty="0">
              <a:solidFill>
                <a:schemeClr val="bg2"/>
              </a:solidFill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o-RO" sz="1400" b="0" i="0" dirty="0">
                <a:solidFill>
                  <a:schemeClr val="bg2"/>
                </a:solidFill>
                <a:effectLst/>
                <a:latin typeface="inherit"/>
              </a:rPr>
              <a:t>❌ Abordările participanților pot varia, ceea ce face analiza dificilă</a:t>
            </a:r>
            <a:endParaRPr lang="ro-RO" sz="1400" b="0" i="0" dirty="0">
              <a:solidFill>
                <a:schemeClr val="bg2"/>
              </a:solidFill>
              <a:effectLst/>
              <a:latin typeface="Roobert Pro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ro-RO" sz="1400" b="0" i="0" dirty="0">
              <a:solidFill>
                <a:schemeClr val="bg2"/>
              </a:solidFill>
              <a:effectLst/>
              <a:latin typeface="Roobert Pro"/>
            </a:endParaRPr>
          </a:p>
          <a:p>
            <a:pPr>
              <a:lnSpc>
                <a:spcPct val="90000"/>
              </a:lnSpc>
            </a:pPr>
            <a:endParaRPr lang="ro-R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0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rgbClr val="FFFFFF"/>
      </a:dk1>
      <a:lt1>
        <a:sysClr val="window" lastClr="FFFFFF"/>
      </a:lt1>
      <a:dk2>
        <a:srgbClr val="DD1F99"/>
      </a:dk2>
      <a:lt2>
        <a:srgbClr val="B01513"/>
      </a:lt2>
      <a:accent1>
        <a:srgbClr val="B01513"/>
      </a:accent1>
      <a:accent2>
        <a:srgbClr val="DD1F99"/>
      </a:accent2>
      <a:accent3>
        <a:srgbClr val="E6B729"/>
      </a:accent3>
      <a:accent4>
        <a:srgbClr val="6AAC90"/>
      </a:accent4>
      <a:accent5>
        <a:srgbClr val="54849A"/>
      </a:accent5>
      <a:accent6>
        <a:srgbClr val="FFFFFF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217FB054C1144B095B0673D811A73" ma:contentTypeVersion="0" ma:contentTypeDescription="Create a new document." ma:contentTypeScope="" ma:versionID="65823dc89d57c63d2655886267a1fb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86c819293211bb20d11f62aef5fa8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5F286E-F522-4256-BC82-9AA9A2D948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140DA-7D54-464F-A88D-2367F823E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7A0774-3D6D-4E4D-AFF3-118674852E2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735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inherit</vt:lpstr>
      <vt:lpstr>Roobert Pro</vt:lpstr>
      <vt:lpstr>Wingdings 3</vt:lpstr>
      <vt:lpstr>Ion</vt:lpstr>
      <vt:lpstr>7 metode esențiale de testare a gradului de utilizare pentru informații UX </vt:lpstr>
      <vt:lpstr>3 tipuri de formate de testare a gradului de utilizare </vt:lpstr>
      <vt:lpstr>Testare cantitativă vs. calitativă de utilizare </vt:lpstr>
      <vt:lpstr>Testare de utilizare moderată versus nemoderată </vt:lpstr>
      <vt:lpstr>Testare de utilizare de la distanță vs. în persoană </vt:lpstr>
      <vt:lpstr>Când să utilizați testele de utilizare în laborator:</vt:lpstr>
      <vt:lpstr>Când să utilizați testele de utilizare în laborator:</vt:lpstr>
      <vt:lpstr>Testare de utilizare Guerrilla</vt:lpstr>
      <vt:lpstr>Testarea arborilor </vt:lpstr>
      <vt:lpstr>Testare de utilizare A/B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Crin Cosmescu</dc:creator>
  <cp:lastModifiedBy>Crin Cosmescu</cp:lastModifiedBy>
  <cp:revision>2</cp:revision>
  <dcterms:created xsi:type="dcterms:W3CDTF">2025-04-09T05:13:29Z</dcterms:created>
  <dcterms:modified xsi:type="dcterms:W3CDTF">2025-04-09T07:26:20Z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0x010100871217FB054C1144B095B0673D811A73</vt:lpwstr>
  </property>
</Properties>
</file>