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hyperlink" Target="http://localhost/dashboar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32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80190" y="2592348"/>
            <a:ext cx="699146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Architecture d'OpenStack 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80190" y="4259342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Objectif : Présenter les composants, le fonctionnement d'OpenStack et les pistes d'installation</a:t>
            </a:r>
            <a:endParaRPr b="0" i="0" sz="175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6280190" y="5257205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7810" y="5264825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756440" y="5240298"/>
            <a:ext cx="4052292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"/>
              <a:buNone/>
            </a:pPr>
            <a:r>
              <a:rPr b="1" i="0" lang="en-US" sz="22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par BERGER GHISLAIN THEUBO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/>
          <p:nvPr/>
        </p:nvSpPr>
        <p:spPr>
          <a:xfrm>
            <a:off x="6280190" y="1681043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Resumes des notions et questions sur ces dernieres</a:t>
            </a:r>
            <a:endParaRPr b="0" i="0" sz="4450" u="none" cap="none" strike="noStrike"/>
          </a:p>
        </p:txBody>
      </p:sp>
      <p:sp>
        <p:nvSpPr>
          <p:cNvPr id="229" name="Google Shape;229;p22"/>
          <p:cNvSpPr/>
          <p:nvPr/>
        </p:nvSpPr>
        <p:spPr>
          <a:xfrm>
            <a:off x="6280190" y="3438763"/>
            <a:ext cx="390191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Synthèse des Enseignements</a:t>
            </a:r>
            <a:endParaRPr b="0" i="0" sz="2200" u="none" cap="none" strike="noStrike"/>
          </a:p>
        </p:txBody>
      </p:sp>
      <p:sp>
        <p:nvSpPr>
          <p:cNvPr id="230" name="Google Shape;230;p22"/>
          <p:cNvSpPr/>
          <p:nvPr/>
        </p:nvSpPr>
        <p:spPr>
          <a:xfrm>
            <a:off x="6280190" y="4133255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Architecture modulaire et évolutive d'OpenStack</a:t>
            </a:r>
            <a:endParaRPr b="0" i="0" sz="1750" u="none" cap="none" strike="noStrike"/>
          </a:p>
        </p:txBody>
      </p:sp>
      <p:sp>
        <p:nvSpPr>
          <p:cNvPr id="231" name="Google Shape;231;p22"/>
          <p:cNvSpPr/>
          <p:nvPr/>
        </p:nvSpPr>
        <p:spPr>
          <a:xfrm>
            <a:off x="6280190" y="4575453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Installation simplifiée pour les environnements de test et développement</a:t>
            </a:r>
            <a:endParaRPr b="0" i="0" sz="1750" u="none" cap="none" strike="noStrike"/>
          </a:p>
        </p:txBody>
      </p:sp>
      <p:sp>
        <p:nvSpPr>
          <p:cNvPr id="232" name="Google Shape;232;p22"/>
          <p:cNvSpPr/>
          <p:nvPr/>
        </p:nvSpPr>
        <p:spPr>
          <a:xfrm>
            <a:off x="6280190" y="538055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Rôle critique de chaque composant (Keystone, Nova, Neutron, etc.)</a:t>
            </a:r>
            <a:endParaRPr b="0" i="0" sz="1750" u="none" cap="none" strike="noStrike"/>
          </a:p>
        </p:txBody>
      </p:sp>
      <p:sp>
        <p:nvSpPr>
          <p:cNvPr id="233" name="Google Shape;233;p22"/>
          <p:cNvSpPr/>
          <p:nvPr/>
        </p:nvSpPr>
        <p:spPr>
          <a:xfrm>
            <a:off x="6280190" y="5822752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Importance d'une configuration réseau et système minutieuse pour la fiabilité du déploiement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604480" y="613767"/>
            <a:ext cx="7935039" cy="1079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73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350"/>
              <a:buFont typeface="Roboto Slab"/>
              <a:buNone/>
            </a:pPr>
            <a:r>
              <a:rPr b="0" i="0" lang="en-US" sz="33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Chapitre 1 – Les Composants d'OpenStack</a:t>
            </a:r>
            <a:endParaRPr b="0" i="0" sz="335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604480" y="1952149"/>
            <a:ext cx="7935039" cy="1668423"/>
          </a:xfrm>
          <a:prstGeom prst="roundRect">
            <a:avLst>
              <a:gd fmla="val 1553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7121" y="2124789"/>
            <a:ext cx="2158841" cy="26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 Slab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Architecture Globale</a:t>
            </a:r>
            <a:endParaRPr b="0" i="0" sz="165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777121" y="2498169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Control Tier : API, base de données, bus de messages</a:t>
            </a:r>
            <a:endParaRPr b="0" i="0" sz="135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777121" y="2834878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Network Tier : Virtualisation réseau (SDN, Neutron)</a:t>
            </a:r>
            <a:endParaRPr b="0" i="0" sz="135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777121" y="3171587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Compute Tier : Exécution des VMs (hyperviseurs)</a:t>
            </a:r>
            <a:endParaRPr b="0" i="0" sz="1350" u="none" cap="none" strike="noStrike"/>
          </a:p>
        </p:txBody>
      </p:sp>
      <p:sp>
        <p:nvSpPr>
          <p:cNvPr id="74" name="Google Shape;74;p14"/>
          <p:cNvSpPr/>
          <p:nvPr/>
        </p:nvSpPr>
        <p:spPr>
          <a:xfrm>
            <a:off x="604480" y="3793212"/>
            <a:ext cx="7935039" cy="3351967"/>
          </a:xfrm>
          <a:prstGeom prst="roundRect">
            <a:avLst>
              <a:gd fmla="val 773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77121" y="3965853"/>
            <a:ext cx="2158841" cy="26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 Slab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Composants Clés</a:t>
            </a:r>
            <a:endParaRPr b="0" i="0" sz="1650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777121" y="4339233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Horizon : Interface web de gestion</a:t>
            </a:r>
            <a:endParaRPr b="0" i="0" sz="1350" u="none" cap="none" strike="noStrike"/>
          </a:p>
        </p:txBody>
      </p:sp>
      <p:sp>
        <p:nvSpPr>
          <p:cNvPr id="77" name="Google Shape;77;p14"/>
          <p:cNvSpPr/>
          <p:nvPr/>
        </p:nvSpPr>
        <p:spPr>
          <a:xfrm>
            <a:off x="777121" y="4675942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Keystone : Authentification et gestion des identités</a:t>
            </a:r>
            <a:endParaRPr b="0" i="0" sz="135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777121" y="5012650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Glance : Gestion et cache des images</a:t>
            </a:r>
            <a:endParaRPr b="0" i="0" sz="1350" u="none" cap="none" strike="noStrike"/>
          </a:p>
        </p:txBody>
      </p:sp>
      <p:sp>
        <p:nvSpPr>
          <p:cNvPr id="79" name="Google Shape;79;p14"/>
          <p:cNvSpPr/>
          <p:nvPr/>
        </p:nvSpPr>
        <p:spPr>
          <a:xfrm>
            <a:off x="777121" y="5349359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Neutron : Virtualisation réseau (VLAN, VXLAN)</a:t>
            </a:r>
            <a:endParaRPr b="0" i="0" sz="135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777121" y="5686068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Nova : Orchestration des instances</a:t>
            </a:r>
            <a:endParaRPr b="0" i="0" sz="135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777121" y="6022777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Cinder : Stockage bloc (volumes attachables)</a:t>
            </a:r>
            <a:endParaRPr b="0" i="0" sz="135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77121" y="6359485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Swift : Stockage objet simple et évolutif</a:t>
            </a:r>
            <a:endParaRPr b="0" i="0" sz="1350" u="none" cap="none" strike="noStrike"/>
          </a:p>
        </p:txBody>
      </p:sp>
      <p:sp>
        <p:nvSpPr>
          <p:cNvPr id="83" name="Google Shape;83;p14"/>
          <p:cNvSpPr/>
          <p:nvPr/>
        </p:nvSpPr>
        <p:spPr>
          <a:xfrm>
            <a:off x="777121" y="6696194"/>
            <a:ext cx="7589758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Char char="•"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Ceilometer &amp; Heat : Télémétrie et orchestration</a:t>
            </a:r>
            <a:endParaRPr b="0" i="0" sz="1350" u="none" cap="none" strike="noStrike"/>
          </a:p>
        </p:txBody>
      </p:sp>
      <p:sp>
        <p:nvSpPr>
          <p:cNvPr id="84" name="Google Shape;84;p14"/>
          <p:cNvSpPr/>
          <p:nvPr/>
        </p:nvSpPr>
        <p:spPr>
          <a:xfrm>
            <a:off x="604480" y="7339370"/>
            <a:ext cx="7935039" cy="276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50"/>
              <a:buFont typeface="Roboto"/>
              <a:buNone/>
            </a:pPr>
            <a:r>
              <a:rPr b="0" i="0" lang="en-US" sz="13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Leçon Apprise : Modularité et évolutivité permettant de n'installer que les composants nécessaires</a:t>
            </a:r>
            <a:endParaRPr b="0" i="0" sz="13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793790" y="683062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Chapitre 2 – Installation de Packstack / DevStack</a:t>
            </a:r>
            <a:endParaRPr b="0" i="0" sz="445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793790" y="2440781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303973" y="2440781"/>
            <a:ext cx="427303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Préparation de l'Environnement</a:t>
            </a:r>
            <a:endParaRPr b="0" i="0" sz="22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1303973" y="2931200"/>
            <a:ext cx="704623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Mise à jour du système et installation des dépendances (git, net-tools)</a:t>
            </a:r>
            <a:endParaRPr b="0" i="0" sz="175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1133951" y="3520916"/>
            <a:ext cx="170021" cy="2100620"/>
          </a:xfrm>
          <a:prstGeom prst="roundRect">
            <a:avLst>
              <a:gd fmla="val 20012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644134" y="3520916"/>
            <a:ext cx="335220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Installation via DevStack</a:t>
            </a:r>
            <a:endParaRPr b="0" i="0" sz="220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1644134" y="4011335"/>
            <a:ext cx="670607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Clonage du dépôt DevStack</a:t>
            </a:r>
            <a:endParaRPr b="0" i="0" sz="1750" u="none" cap="none" strike="noStrike"/>
          </a:p>
        </p:txBody>
      </p:sp>
      <p:sp>
        <p:nvSpPr>
          <p:cNvPr id="98" name="Google Shape;98;p15"/>
          <p:cNvSpPr/>
          <p:nvPr/>
        </p:nvSpPr>
        <p:spPr>
          <a:xfrm>
            <a:off x="1644134" y="4453533"/>
            <a:ext cx="670607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Création d'un fichier local.conf avec paramètres (ADMIN_PASSWORD, DATABASE_PASSWORD, etc.)</a:t>
            </a:r>
            <a:endParaRPr b="0" i="0" sz="1750" u="none" cap="none" strike="noStrike"/>
          </a:p>
        </p:txBody>
      </p:sp>
      <p:sp>
        <p:nvSpPr>
          <p:cNvPr id="99" name="Google Shape;99;p15"/>
          <p:cNvSpPr/>
          <p:nvPr/>
        </p:nvSpPr>
        <p:spPr>
          <a:xfrm>
            <a:off x="1644134" y="5258633"/>
            <a:ext cx="670607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Lancement de l'installation avec ./stack.sh</a:t>
            </a:r>
            <a:endParaRPr b="0" i="0" sz="1750" u="none" cap="none" strike="noStrike"/>
          </a:p>
        </p:txBody>
      </p:sp>
      <p:sp>
        <p:nvSpPr>
          <p:cNvPr id="100" name="Google Shape;100;p15"/>
          <p:cNvSpPr/>
          <p:nvPr/>
        </p:nvSpPr>
        <p:spPr>
          <a:xfrm>
            <a:off x="1474232" y="5848350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984415" y="584835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Accès à l'Interface</a:t>
            </a:r>
            <a:endParaRPr b="0" i="0" sz="2200" u="none" cap="none" strike="noStrike"/>
          </a:p>
        </p:txBody>
      </p:sp>
      <p:sp>
        <p:nvSpPr>
          <p:cNvPr id="102" name="Google Shape;102;p15"/>
          <p:cNvSpPr/>
          <p:nvPr/>
        </p:nvSpPr>
        <p:spPr>
          <a:xfrm>
            <a:off x="1984415" y="6338768"/>
            <a:ext cx="636579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URL d'accès à Horizon (ex. : </a:t>
            </a:r>
            <a:r>
              <a:rPr b="0" i="0" lang="en-US" sz="175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http://localhost/dashboard</a:t>
            </a: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750" u="none" cap="none" strike="noStrike"/>
          </a:p>
        </p:txBody>
      </p:sp>
      <p:sp>
        <p:nvSpPr>
          <p:cNvPr id="103" name="Google Shape;103;p15"/>
          <p:cNvSpPr/>
          <p:nvPr/>
        </p:nvSpPr>
        <p:spPr>
          <a:xfrm>
            <a:off x="793790" y="718363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Enseignement : Déploiement rapide pour tests et développement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793790" y="1337905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Chapitre 3 – Gestion des Identités avec Keystone</a:t>
            </a:r>
            <a:endParaRPr b="0" i="0" sz="4450" u="none" cap="none" strike="noStrike"/>
          </a:p>
        </p:txBody>
      </p:sp>
      <p:pic>
        <p:nvPicPr>
          <p:cNvPr descr="preencoded.png"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09562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793790" y="38894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Fonctionnalités</a:t>
            </a:r>
            <a:endParaRPr b="0" i="0" sz="2200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793790" y="4379833"/>
            <a:ext cx="36080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Authentification des utilisateurs et gestion des rôles/projets</a:t>
            </a:r>
            <a:endParaRPr b="0" i="0" sz="1750" u="none" cap="none" strike="noStrike"/>
          </a:p>
        </p:txBody>
      </p:sp>
      <p:sp>
        <p:nvSpPr>
          <p:cNvPr id="114" name="Google Shape;114;p16"/>
          <p:cNvSpPr/>
          <p:nvPr/>
        </p:nvSpPr>
        <p:spPr>
          <a:xfrm>
            <a:off x="793790" y="5184934"/>
            <a:ext cx="36080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Catalogue API centralisé pour la communication entre services</a:t>
            </a:r>
            <a:endParaRPr b="0" i="0" sz="1750" u="none" cap="none" strike="noStrike"/>
          </a:p>
        </p:txBody>
      </p:sp>
      <p:pic>
        <p:nvPicPr>
          <p:cNvPr descr="preencoded.png"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2021" y="309562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4742021" y="3889415"/>
            <a:ext cx="334375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Commandes Essentielles</a:t>
            </a:r>
            <a:endParaRPr b="0" i="0" sz="22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4742021" y="4379833"/>
            <a:ext cx="3608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Création d'utilisateurs, projets et affectation de rôles</a:t>
            </a:r>
            <a:endParaRPr b="0" i="0" sz="1750" u="none" cap="none" strike="noStrike"/>
          </a:p>
        </p:txBody>
      </p:sp>
      <p:sp>
        <p:nvSpPr>
          <p:cNvPr id="118" name="Google Shape;118;p16"/>
          <p:cNvSpPr/>
          <p:nvPr/>
        </p:nvSpPr>
        <p:spPr>
          <a:xfrm>
            <a:off x="793790" y="6165890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Leçon Apprise : Importance de la sécurité et d'une gestion centralisée des identités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734258" y="738664"/>
            <a:ext cx="7675483" cy="1311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100"/>
              <a:buFont typeface="Roboto Slab"/>
              <a:buNone/>
            </a:pPr>
            <a:r>
              <a:rPr b="0" i="0" lang="en-US" sz="41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Chapitre 4 – Gestion des Images avec Glance</a:t>
            </a:r>
            <a:endParaRPr b="0" i="0" sz="4100" u="none" cap="none" strike="noStrike"/>
          </a:p>
        </p:txBody>
      </p:sp>
      <p:sp>
        <p:nvSpPr>
          <p:cNvPr id="126" name="Google Shape;126;p17"/>
          <p:cNvSpPr/>
          <p:nvPr/>
        </p:nvSpPr>
        <p:spPr>
          <a:xfrm>
            <a:off x="970240" y="2364462"/>
            <a:ext cx="22860" cy="5126355"/>
          </a:xfrm>
          <a:prstGeom prst="roundRect">
            <a:avLst>
              <a:gd fmla="val 137667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183362" y="2824996"/>
            <a:ext cx="629364" cy="22860"/>
          </a:xfrm>
          <a:prstGeom prst="roundRect">
            <a:avLst>
              <a:gd fmla="val 137667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34258" y="2600444"/>
            <a:ext cx="471964" cy="471964"/>
          </a:xfrm>
          <a:prstGeom prst="roundRect">
            <a:avLst>
              <a:gd fmla="val 666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12899" y="2639735"/>
            <a:ext cx="314682" cy="393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50"/>
              <a:buFont typeface="Roboto Slab"/>
              <a:buNone/>
            </a:pPr>
            <a:r>
              <a:rPr b="0" i="0" lang="en-US" sz="24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450" u="none" cap="none" strike="noStrike"/>
          </a:p>
        </p:txBody>
      </p:sp>
      <p:sp>
        <p:nvSpPr>
          <p:cNvPr id="130" name="Google Shape;130;p17"/>
          <p:cNvSpPr/>
          <p:nvPr/>
        </p:nvSpPr>
        <p:spPr>
          <a:xfrm>
            <a:off x="2019300" y="2574250"/>
            <a:ext cx="2622471" cy="3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050"/>
              <a:buFont typeface="Roboto Slab"/>
              <a:buNone/>
            </a:pPr>
            <a:r>
              <a:rPr b="0" i="0" lang="en-US" sz="20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Rôle de Glance</a:t>
            </a:r>
            <a:endParaRPr b="0" i="0" sz="2050" u="none" cap="none" strike="noStrike"/>
          </a:p>
        </p:txBody>
      </p:sp>
      <p:sp>
        <p:nvSpPr>
          <p:cNvPr id="131" name="Google Shape;131;p17"/>
          <p:cNvSpPr/>
          <p:nvPr/>
        </p:nvSpPr>
        <p:spPr>
          <a:xfrm>
            <a:off x="2019300" y="3027878"/>
            <a:ext cx="6390442" cy="671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Stockage et gestion des images disque pour le lancement des instances</a:t>
            </a:r>
            <a:endParaRPr b="0" i="0" sz="1650" u="none" cap="none" strike="noStrike"/>
          </a:p>
        </p:txBody>
      </p:sp>
      <p:sp>
        <p:nvSpPr>
          <p:cNvPr id="132" name="Google Shape;132;p17"/>
          <p:cNvSpPr/>
          <p:nvPr/>
        </p:nvSpPr>
        <p:spPr>
          <a:xfrm>
            <a:off x="2019300" y="3772495"/>
            <a:ext cx="6390442" cy="3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Mise en cache des images pour accélérer les déploiements</a:t>
            </a:r>
            <a:endParaRPr b="0" i="0" sz="1650" u="none" cap="none" strike="noStrike"/>
          </a:p>
        </p:txBody>
      </p:sp>
      <p:sp>
        <p:nvSpPr>
          <p:cNvPr id="133" name="Google Shape;133;p17"/>
          <p:cNvSpPr/>
          <p:nvPr/>
        </p:nvSpPr>
        <p:spPr>
          <a:xfrm>
            <a:off x="1183362" y="4988243"/>
            <a:ext cx="629364" cy="22860"/>
          </a:xfrm>
          <a:prstGeom prst="roundRect">
            <a:avLst>
              <a:gd fmla="val 137667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734258" y="4763691"/>
            <a:ext cx="471964" cy="471964"/>
          </a:xfrm>
          <a:prstGeom prst="roundRect">
            <a:avLst>
              <a:gd fmla="val 666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812899" y="4802981"/>
            <a:ext cx="314682" cy="393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50"/>
              <a:buFont typeface="Roboto Slab"/>
              <a:buNone/>
            </a:pPr>
            <a:r>
              <a:rPr b="0" i="0" lang="en-US" sz="24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450" u="none" cap="none" strike="noStrike"/>
          </a:p>
        </p:txBody>
      </p:sp>
      <p:sp>
        <p:nvSpPr>
          <p:cNvPr id="136" name="Google Shape;136;p17"/>
          <p:cNvSpPr/>
          <p:nvPr/>
        </p:nvSpPr>
        <p:spPr>
          <a:xfrm>
            <a:off x="2019300" y="4737497"/>
            <a:ext cx="2918698" cy="3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050"/>
              <a:buFont typeface="Roboto Slab"/>
              <a:buNone/>
            </a:pPr>
            <a:r>
              <a:rPr b="0" i="0" lang="en-US" sz="20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Exemple de Commande</a:t>
            </a:r>
            <a:endParaRPr b="0" i="0" sz="205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2019300" y="5191125"/>
            <a:ext cx="6390442" cy="671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glance image-create --name "Ubuntu" --disk-format qcow2 --container-format bare --file ubuntu.qcow2</a:t>
            </a:r>
            <a:endParaRPr b="0" i="0" sz="1650" u="none" cap="none" strike="noStrike"/>
          </a:p>
        </p:txBody>
      </p:sp>
      <p:sp>
        <p:nvSpPr>
          <p:cNvPr id="138" name="Google Shape;138;p17"/>
          <p:cNvSpPr/>
          <p:nvPr/>
        </p:nvSpPr>
        <p:spPr>
          <a:xfrm>
            <a:off x="1183362" y="6742509"/>
            <a:ext cx="629364" cy="22860"/>
          </a:xfrm>
          <a:prstGeom prst="roundRect">
            <a:avLst>
              <a:gd fmla="val 137667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34258" y="6517958"/>
            <a:ext cx="471964" cy="471964"/>
          </a:xfrm>
          <a:prstGeom prst="roundRect">
            <a:avLst>
              <a:gd fmla="val 666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12899" y="6557248"/>
            <a:ext cx="314682" cy="393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450"/>
              <a:buFont typeface="Roboto Slab"/>
              <a:buNone/>
            </a:pPr>
            <a:r>
              <a:rPr b="0" i="0" lang="en-US" sz="24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45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2019300" y="6491764"/>
            <a:ext cx="2622471" cy="3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050"/>
              <a:buFont typeface="Roboto Slab"/>
              <a:buNone/>
            </a:pPr>
            <a:r>
              <a:rPr b="0" i="0" lang="en-US" sz="20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Enseignement</a:t>
            </a:r>
            <a:endParaRPr b="0" i="0" sz="2050" u="none" cap="none" strike="noStrike"/>
          </a:p>
        </p:txBody>
      </p:sp>
      <p:sp>
        <p:nvSpPr>
          <p:cNvPr id="142" name="Google Shape;142;p17"/>
          <p:cNvSpPr/>
          <p:nvPr/>
        </p:nvSpPr>
        <p:spPr>
          <a:xfrm>
            <a:off x="2019300" y="6945392"/>
            <a:ext cx="6390442" cy="3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Optimisation des déploiements via des images préconfigurées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793790" y="637580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Chapitre 5 – Gestion Réseau avec Neutron</a:t>
            </a:r>
            <a:endParaRPr b="0" i="0" sz="4450" u="none" cap="none" strike="noStrike"/>
          </a:p>
        </p:txBody>
      </p:sp>
      <p:pic>
        <p:nvPicPr>
          <p:cNvPr descr="preencoded.png"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395299"/>
            <a:ext cx="1134070" cy="2474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2268022" y="26221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Fonctionnalités Clés</a:t>
            </a:r>
            <a:endParaRPr b="0" i="0" sz="2200" u="none" cap="none" strike="noStrike"/>
          </a:p>
        </p:txBody>
      </p:sp>
      <p:sp>
        <p:nvSpPr>
          <p:cNvPr id="152" name="Google Shape;152;p18"/>
          <p:cNvSpPr/>
          <p:nvPr/>
        </p:nvSpPr>
        <p:spPr>
          <a:xfrm>
            <a:off x="2268022" y="3112532"/>
            <a:ext cx="6082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Création de réseaux virtuels isolés, routeurs virtuels et IP flottantes</a:t>
            </a:r>
            <a:endParaRPr b="0" i="0" sz="1750" u="none" cap="none" strike="noStrike"/>
          </a:p>
        </p:txBody>
      </p:sp>
      <p:sp>
        <p:nvSpPr>
          <p:cNvPr id="153" name="Google Shape;153;p18"/>
          <p:cNvSpPr/>
          <p:nvPr/>
        </p:nvSpPr>
        <p:spPr>
          <a:xfrm>
            <a:off x="2268022" y="3917633"/>
            <a:ext cx="6082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Support de multiples technologies : VLAN, VXLAN, tunnels GRE</a:t>
            </a:r>
            <a:endParaRPr b="0" i="0" sz="1750" u="none" cap="none" strike="noStrike"/>
          </a:p>
        </p:txBody>
      </p:sp>
      <p:pic>
        <p:nvPicPr>
          <p:cNvPr descr="preencoded.png" id="154" name="Google Shape;1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870252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2268022" y="50970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Exemple</a:t>
            </a:r>
            <a:endParaRPr b="0" i="0" sz="2200" u="none" cap="none" strike="noStrike"/>
          </a:p>
        </p:txBody>
      </p:sp>
      <p:sp>
        <p:nvSpPr>
          <p:cNvPr id="156" name="Google Shape;156;p18"/>
          <p:cNvSpPr/>
          <p:nvPr/>
        </p:nvSpPr>
        <p:spPr>
          <a:xfrm>
            <a:off x="2268022" y="5587484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Création d'un réseau via neutron net-create monReseau</a:t>
            </a:r>
            <a:endParaRPr b="0" i="0" sz="1750" u="none" cap="none" strike="noStrike"/>
          </a:p>
        </p:txBody>
      </p:sp>
      <p:pic>
        <p:nvPicPr>
          <p:cNvPr descr="preencoded.png" id="157" name="Google Shape;15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623113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2268022" y="645795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Leçon Apprise</a:t>
            </a:r>
            <a:endParaRPr b="0" i="0" sz="2200" u="none" cap="none" strike="noStrike"/>
          </a:p>
        </p:txBody>
      </p:sp>
      <p:sp>
        <p:nvSpPr>
          <p:cNvPr id="159" name="Google Shape;159;p18"/>
          <p:cNvSpPr/>
          <p:nvPr/>
        </p:nvSpPr>
        <p:spPr>
          <a:xfrm>
            <a:off x="2268022" y="6948368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Flexibilité dans la configuration et la virtualisation du réseau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793790" y="942023"/>
            <a:ext cx="12130564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Chapitre 6 – Gestion des Instances avec Nova</a:t>
            </a:r>
            <a:endParaRPr b="0" i="0" sz="4450" u="none" cap="none" strike="noStrike"/>
          </a:p>
        </p:txBody>
      </p:sp>
      <p:sp>
        <p:nvSpPr>
          <p:cNvPr id="166" name="Google Shape;166;p19"/>
          <p:cNvSpPr/>
          <p:nvPr/>
        </p:nvSpPr>
        <p:spPr>
          <a:xfrm>
            <a:off x="1857256" y="246173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Rôle de Nova</a:t>
            </a:r>
            <a:endParaRPr b="0" i="0" sz="2200" u="none" cap="none" strike="noStrike"/>
          </a:p>
        </p:txBody>
      </p:sp>
      <p:sp>
        <p:nvSpPr>
          <p:cNvPr id="167" name="Google Shape;167;p19"/>
          <p:cNvSpPr/>
          <p:nvPr/>
        </p:nvSpPr>
        <p:spPr>
          <a:xfrm>
            <a:off x="793790" y="2952155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Lancement et gestion des machines virtuelles</a:t>
            </a:r>
            <a:endParaRPr b="0" i="0" sz="1750" u="none" cap="none" strike="noStrike"/>
          </a:p>
        </p:txBody>
      </p:sp>
      <p:pic>
        <p:nvPicPr>
          <p:cNvPr descr="preencoded.png"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6226731" y="2867501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650" u="none" cap="none" strike="noStrike"/>
          </a:p>
        </p:txBody>
      </p:sp>
      <p:sp>
        <p:nvSpPr>
          <p:cNvPr id="170" name="Google Shape;170;p19"/>
          <p:cNvSpPr/>
          <p:nvPr/>
        </p:nvSpPr>
        <p:spPr>
          <a:xfrm>
            <a:off x="9937790" y="246173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Planification</a:t>
            </a:r>
            <a:endParaRPr b="0" i="0" sz="2200" u="none" cap="none" strike="noStrike"/>
          </a:p>
        </p:txBody>
      </p:sp>
      <p:sp>
        <p:nvSpPr>
          <p:cNvPr id="171" name="Google Shape;171;p19"/>
          <p:cNvSpPr/>
          <p:nvPr/>
        </p:nvSpPr>
        <p:spPr>
          <a:xfrm>
            <a:off x="9937790" y="2952155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Planification des ressources et configuration (SSH, sécurité)</a:t>
            </a:r>
            <a:endParaRPr b="0" i="0" sz="1750" u="none" cap="none" strike="noStrike"/>
          </a:p>
        </p:txBody>
      </p:sp>
      <p:pic>
        <p:nvPicPr>
          <p:cNvPr descr="preencoded.png" id="172" name="Google Shape;1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8452604" y="3256002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650" u="none" cap="none" strike="noStrike"/>
          </a:p>
        </p:txBody>
      </p:sp>
      <p:sp>
        <p:nvSpPr>
          <p:cNvPr id="174" name="Google Shape;174;p19"/>
          <p:cNvSpPr/>
          <p:nvPr/>
        </p:nvSpPr>
        <p:spPr>
          <a:xfrm>
            <a:off x="9937790" y="491430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Commandes</a:t>
            </a:r>
            <a:endParaRPr b="0" i="0" sz="2200" u="none" cap="none" strike="noStrike"/>
          </a:p>
        </p:txBody>
      </p:sp>
      <p:sp>
        <p:nvSpPr>
          <p:cNvPr id="175" name="Google Shape;175;p19"/>
          <p:cNvSpPr/>
          <p:nvPr/>
        </p:nvSpPr>
        <p:spPr>
          <a:xfrm>
            <a:off x="9937790" y="5404723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Création de clés SSH et définition des règles de sécurité</a:t>
            </a:r>
            <a:endParaRPr b="0" i="0" sz="1750" u="none" cap="none" strike="noStrike"/>
          </a:p>
        </p:txBody>
      </p:sp>
      <p:pic>
        <p:nvPicPr>
          <p:cNvPr descr="preencoded.png" id="176" name="Google Shape;1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8064103" y="5481876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650" u="none" cap="none" strike="noStrike"/>
          </a:p>
        </p:txBody>
      </p:sp>
      <p:sp>
        <p:nvSpPr>
          <p:cNvPr id="178" name="Google Shape;178;p19"/>
          <p:cNvSpPr/>
          <p:nvPr/>
        </p:nvSpPr>
        <p:spPr>
          <a:xfrm>
            <a:off x="1857256" y="473285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Lancement</a:t>
            </a:r>
            <a:endParaRPr b="0" i="0" sz="2200" u="none" cap="none" strike="noStrike"/>
          </a:p>
        </p:txBody>
      </p:sp>
      <p:sp>
        <p:nvSpPr>
          <p:cNvPr id="179" name="Google Shape;179;p19"/>
          <p:cNvSpPr/>
          <p:nvPr/>
        </p:nvSpPr>
        <p:spPr>
          <a:xfrm>
            <a:off x="793790" y="5223272"/>
            <a:ext cx="389870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nova boot --flavor m1.small --image "Ubuntu" --key-name maCle monInstance</a:t>
            </a:r>
            <a:endParaRPr b="0" i="0" sz="1750" u="none" cap="none" strike="noStrike"/>
          </a:p>
        </p:txBody>
      </p:sp>
      <p:pic>
        <p:nvPicPr>
          <p:cNvPr descr="preencoded.png" id="180" name="Google Shape;18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5838230" y="5093375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2650" u="none" cap="none" strike="noStrike"/>
          </a:p>
        </p:txBody>
      </p:sp>
      <p:sp>
        <p:nvSpPr>
          <p:cNvPr id="182" name="Google Shape;182;p19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Enseignement : Orchestration efficace des ressources cloud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683895" y="597813"/>
            <a:ext cx="12636341" cy="610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800"/>
              <a:buFont typeface="Roboto Slab"/>
              <a:buNone/>
            </a:pPr>
            <a:r>
              <a:rPr b="0" i="0" lang="en-US" sz="3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Chapitres 7 &amp; 8 – Stockage Bloc (Cinder) et Objet (Swift)</a:t>
            </a:r>
            <a:endParaRPr b="0" i="0" sz="3800" u="none" cap="none" strike="noStrike"/>
          </a:p>
        </p:txBody>
      </p:sp>
      <p:sp>
        <p:nvSpPr>
          <p:cNvPr id="189" name="Google Shape;189;p20"/>
          <p:cNvSpPr/>
          <p:nvPr/>
        </p:nvSpPr>
        <p:spPr>
          <a:xfrm>
            <a:off x="683895" y="1697117"/>
            <a:ext cx="2583656" cy="30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Cinder (Stockage Bloc)</a:t>
            </a:r>
            <a:endParaRPr b="0" i="0" sz="1900" u="none" cap="none" strike="noStrike"/>
          </a:p>
        </p:txBody>
      </p:sp>
      <p:sp>
        <p:nvSpPr>
          <p:cNvPr id="190" name="Google Shape;190;p20"/>
          <p:cNvSpPr/>
          <p:nvPr/>
        </p:nvSpPr>
        <p:spPr>
          <a:xfrm>
            <a:off x="683895" y="2197894"/>
            <a:ext cx="6392942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Char char="•"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Création de volumes et attachement aux instances</a:t>
            </a:r>
            <a:endParaRPr b="0" i="0" sz="1500" u="none" cap="none" strike="noStrike"/>
          </a:p>
        </p:txBody>
      </p:sp>
      <p:sp>
        <p:nvSpPr>
          <p:cNvPr id="191" name="Google Shape;191;p20"/>
          <p:cNvSpPr/>
          <p:nvPr/>
        </p:nvSpPr>
        <p:spPr>
          <a:xfrm>
            <a:off x="683895" y="2578775"/>
            <a:ext cx="6392942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Char char="•"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Exemple : cinder create --display-name monVolume 10</a:t>
            </a:r>
            <a:endParaRPr b="0" i="0" sz="1500" u="none" cap="none" strike="noStrike"/>
          </a:p>
        </p:txBody>
      </p:sp>
      <p:pic>
        <p:nvPicPr>
          <p:cNvPr descr="preencoded.png"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95" y="3111103"/>
            <a:ext cx="5507950" cy="3768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7561183" y="1697117"/>
            <a:ext cx="2507813" cy="30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900"/>
              <a:buFont typeface="Roboto Slab"/>
              <a:buNone/>
            </a:pPr>
            <a:r>
              <a:rPr b="0" i="0" lang="en-US" sz="19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Swift (Stockage Objet)</a:t>
            </a:r>
            <a:endParaRPr b="0" i="0" sz="1900" u="none" cap="none" strike="noStrike"/>
          </a:p>
        </p:txBody>
      </p:sp>
      <p:sp>
        <p:nvSpPr>
          <p:cNvPr id="194" name="Google Shape;194;p20"/>
          <p:cNvSpPr/>
          <p:nvPr/>
        </p:nvSpPr>
        <p:spPr>
          <a:xfrm>
            <a:off x="7561183" y="2197894"/>
            <a:ext cx="6392942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Char char="•"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Gestion des objets et conteneurs pour le stockage de fichiers</a:t>
            </a:r>
            <a:endParaRPr b="0" i="0" sz="1500" u="none" cap="none" strike="noStrike"/>
          </a:p>
        </p:txBody>
      </p:sp>
      <p:sp>
        <p:nvSpPr>
          <p:cNvPr id="195" name="Google Shape;195;p20"/>
          <p:cNvSpPr/>
          <p:nvPr/>
        </p:nvSpPr>
        <p:spPr>
          <a:xfrm>
            <a:off x="7561183" y="2578775"/>
            <a:ext cx="6392942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Char char="•"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Exemple : swift post monConteneur</a:t>
            </a:r>
            <a:endParaRPr b="0" i="0" sz="1500" u="none" cap="none" strike="noStrike"/>
          </a:p>
        </p:txBody>
      </p:sp>
      <p:pic>
        <p:nvPicPr>
          <p:cNvPr descr="preencoded.png" id="196" name="Google Shape;1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1183" y="3111103"/>
            <a:ext cx="5507950" cy="3768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/>
          <p:nvPr/>
        </p:nvSpPr>
        <p:spPr>
          <a:xfrm>
            <a:off x="683895" y="7319248"/>
            <a:ext cx="13262610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Leçon Apprise : Adaptation des solutions de stockage aux besoins spécifiques (bloc vs objet)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652820" y="514231"/>
            <a:ext cx="10529768" cy="5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57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650"/>
              <a:buFont typeface="Roboto Slab"/>
              <a:buNone/>
            </a:pPr>
            <a:r>
              <a:rPr b="0" i="0" lang="en-US" sz="36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Processus d'Installation &amp; Configuration Réseau</a:t>
            </a:r>
            <a:endParaRPr b="0" i="0" sz="3650" u="none" cap="none" strike="noStrike"/>
          </a:p>
        </p:txBody>
      </p:sp>
      <p:pic>
        <p:nvPicPr>
          <p:cNvPr descr="preencoded.png"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646" y="1470065"/>
            <a:ext cx="2198489" cy="107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>
            <a:off x="3852624" y="1976557"/>
            <a:ext cx="262295" cy="3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97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050"/>
              <a:buFont typeface="Roboto Slab"/>
              <a:buNone/>
            </a:pPr>
            <a:r>
              <a:rPr b="0" i="0" lang="en-US" sz="20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050" u="none" cap="none" strike="noStrike"/>
          </a:p>
        </p:txBody>
      </p:sp>
      <p:sp>
        <p:nvSpPr>
          <p:cNvPr id="206" name="Google Shape;206;p21"/>
          <p:cNvSpPr/>
          <p:nvPr/>
        </p:nvSpPr>
        <p:spPr>
          <a:xfrm>
            <a:off x="5269587" y="1656517"/>
            <a:ext cx="3005137" cy="291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800"/>
              <a:buFont typeface="Roboto Slab"/>
              <a:buNone/>
            </a:pPr>
            <a:r>
              <a:rPr b="0" i="0" lang="en-US" sz="18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Déploiement sur les Nœuds</a:t>
            </a:r>
            <a:endParaRPr b="0" i="0" sz="1800" u="none" cap="none" strike="noStrike"/>
          </a:p>
        </p:txBody>
      </p:sp>
      <p:sp>
        <p:nvSpPr>
          <p:cNvPr id="207" name="Google Shape;207;p21"/>
          <p:cNvSpPr/>
          <p:nvPr/>
        </p:nvSpPr>
        <p:spPr>
          <a:xfrm>
            <a:off x="5269587" y="2059662"/>
            <a:ext cx="4063246" cy="29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Configuration des nœuds de contrôle et de calcul</a:t>
            </a:r>
            <a:endParaRPr b="0" i="0" sz="1450" u="none" cap="none" strike="noStrike"/>
          </a:p>
        </p:txBody>
      </p:sp>
      <p:sp>
        <p:nvSpPr>
          <p:cNvPr id="208" name="Google Shape;208;p21"/>
          <p:cNvSpPr/>
          <p:nvPr/>
        </p:nvSpPr>
        <p:spPr>
          <a:xfrm>
            <a:off x="5129689" y="2558296"/>
            <a:ext cx="8801338" cy="11430"/>
          </a:xfrm>
          <a:prstGeom prst="roundRect">
            <a:avLst>
              <a:gd fmla="val 244780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9" name="Google Shape;20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5342" y="2591157"/>
            <a:ext cx="4397097" cy="107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3852743" y="2964537"/>
            <a:ext cx="262295" cy="3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97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050"/>
              <a:buFont typeface="Roboto Slab"/>
              <a:buNone/>
            </a:pPr>
            <a:r>
              <a:rPr b="0" i="0" lang="en-US" sz="20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050" u="none" cap="none" strike="noStrike"/>
          </a:p>
        </p:txBody>
      </p:sp>
      <p:sp>
        <p:nvSpPr>
          <p:cNvPr id="211" name="Google Shape;211;p21"/>
          <p:cNvSpPr/>
          <p:nvPr/>
        </p:nvSpPr>
        <p:spPr>
          <a:xfrm>
            <a:off x="6368891" y="2777609"/>
            <a:ext cx="2570678" cy="291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800"/>
              <a:buFont typeface="Roboto Slab"/>
              <a:buNone/>
            </a:pPr>
            <a:r>
              <a:rPr b="0" i="0" lang="en-US" sz="18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Préparation des Nœuds</a:t>
            </a:r>
            <a:endParaRPr b="0" i="0" sz="1800" u="none" cap="none" strike="noStrike"/>
          </a:p>
        </p:txBody>
      </p:sp>
      <p:sp>
        <p:nvSpPr>
          <p:cNvPr id="212" name="Google Shape;212;p21"/>
          <p:cNvSpPr/>
          <p:nvPr/>
        </p:nvSpPr>
        <p:spPr>
          <a:xfrm>
            <a:off x="6368891" y="3180755"/>
            <a:ext cx="3586758" cy="29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Mise à jour et installation des dépendances</a:t>
            </a:r>
            <a:endParaRPr b="0" i="0" sz="1450" u="none" cap="none" strike="noStrike"/>
          </a:p>
        </p:txBody>
      </p:sp>
      <p:sp>
        <p:nvSpPr>
          <p:cNvPr id="213" name="Google Shape;213;p21"/>
          <p:cNvSpPr/>
          <p:nvPr/>
        </p:nvSpPr>
        <p:spPr>
          <a:xfrm>
            <a:off x="6228993" y="3679388"/>
            <a:ext cx="7702034" cy="11430"/>
          </a:xfrm>
          <a:prstGeom prst="roundRect">
            <a:avLst>
              <a:gd fmla="val 244780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038" y="3712250"/>
            <a:ext cx="6595705" cy="107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/>
          <p:nvPr/>
        </p:nvSpPr>
        <p:spPr>
          <a:xfrm>
            <a:off x="3852624" y="4085630"/>
            <a:ext cx="262295" cy="3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97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050"/>
              <a:buFont typeface="Roboto Slab"/>
              <a:buNone/>
            </a:pPr>
            <a:r>
              <a:rPr b="0" i="0" lang="en-US" sz="20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050" u="none" cap="none" strike="noStrike"/>
          </a:p>
        </p:txBody>
      </p:sp>
      <p:sp>
        <p:nvSpPr>
          <p:cNvPr id="216" name="Google Shape;216;p21"/>
          <p:cNvSpPr/>
          <p:nvPr/>
        </p:nvSpPr>
        <p:spPr>
          <a:xfrm>
            <a:off x="7468195" y="3898702"/>
            <a:ext cx="3267194" cy="291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800"/>
              <a:buFont typeface="Roboto Slab"/>
              <a:buNone/>
            </a:pPr>
            <a:r>
              <a:rPr b="0" i="0" lang="en-US" sz="18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Configuration du Pont Réseau</a:t>
            </a:r>
            <a:endParaRPr b="0" i="0" sz="1800" u="none" cap="none" strike="noStrike"/>
          </a:p>
        </p:txBody>
      </p:sp>
      <p:sp>
        <p:nvSpPr>
          <p:cNvPr id="217" name="Google Shape;217;p21"/>
          <p:cNvSpPr/>
          <p:nvPr/>
        </p:nvSpPr>
        <p:spPr>
          <a:xfrm>
            <a:off x="7468195" y="4301847"/>
            <a:ext cx="3494246" cy="29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Installation et configuration de bridge-utils</a:t>
            </a:r>
            <a:endParaRPr b="0" i="0" sz="1450" u="none" cap="none" strike="noStrike"/>
          </a:p>
        </p:txBody>
      </p:sp>
      <p:sp>
        <p:nvSpPr>
          <p:cNvPr id="218" name="Google Shape;218;p21"/>
          <p:cNvSpPr/>
          <p:nvPr/>
        </p:nvSpPr>
        <p:spPr>
          <a:xfrm>
            <a:off x="652820" y="4996577"/>
            <a:ext cx="13324761" cy="596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Configuration du Pont Réseau (br0) : Installation de bridge-utils, Création de br0 et association de l'interface (enp0s31f6), Configuration dans /etc/network/interfaces et redémarrage du service</a:t>
            </a:r>
            <a:endParaRPr b="0" i="0" sz="1450" u="none" cap="none" strike="noStrike"/>
          </a:p>
        </p:txBody>
      </p:sp>
      <p:sp>
        <p:nvSpPr>
          <p:cNvPr id="219" name="Google Shape;219;p21"/>
          <p:cNvSpPr/>
          <p:nvPr/>
        </p:nvSpPr>
        <p:spPr>
          <a:xfrm>
            <a:off x="652820" y="5803344"/>
            <a:ext cx="13324761" cy="596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Préparation des Nœuds pour OpenStack : Mise à jour des VMs et installation des dépendances (python3-openstackclient, ntp), Synchronisation de l'horloge via NTP</a:t>
            </a:r>
            <a:endParaRPr b="0" i="0" sz="1450" u="none" cap="none" strike="noStrike"/>
          </a:p>
        </p:txBody>
      </p:sp>
      <p:sp>
        <p:nvSpPr>
          <p:cNvPr id="220" name="Google Shape;220;p21"/>
          <p:cNvSpPr/>
          <p:nvPr/>
        </p:nvSpPr>
        <p:spPr>
          <a:xfrm>
            <a:off x="652820" y="6610112"/>
            <a:ext cx="13324761" cy="596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Déploiement sur les Nœuds : Nœud de contrôle : Clonage de DevStack, configuration locale et exécution de ./stack.sh, Nœuds de calcul : Installation et configuration de nova-compute dans /etc/nova/nova.conf</a:t>
            </a:r>
            <a:endParaRPr b="0" i="0" sz="1450" u="none" cap="none" strike="noStrike"/>
          </a:p>
        </p:txBody>
      </p:sp>
      <p:sp>
        <p:nvSpPr>
          <p:cNvPr id="221" name="Google Shape;221;p21"/>
          <p:cNvSpPr/>
          <p:nvPr/>
        </p:nvSpPr>
        <p:spPr>
          <a:xfrm>
            <a:off x="652820" y="7416879"/>
            <a:ext cx="13324761" cy="29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Enseignement : Nécessité d'une infrastructure réseau robuste pour une communication fiable entre nœuds</a:t>
            </a:r>
            <a:endParaRPr b="0" i="0" sz="14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