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97141a1b1_2_38: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90" name="Google Shape;90;g2d97141a1b1_2_38: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97141a1b1_0_38:notes"/>
          <p:cNvSpPr txBox="1"/>
          <p:nvPr>
            <p:ph idx="1" type="body"/>
          </p:nvPr>
        </p:nvSpPr>
        <p:spPr>
          <a:xfrm>
            <a:off x="685793" y="4343393"/>
            <a:ext cx="5486400" cy="4114800"/>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60" name="Google Shape;160;g2d97141a1b1_0_38:notes"/>
          <p:cNvSpPr/>
          <p:nvPr>
            <p:ph idx="2" type="sldImg"/>
          </p:nvPr>
        </p:nvSpPr>
        <p:spPr>
          <a:xfrm>
            <a:off x="1141994" y="685798"/>
            <a:ext cx="4574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97141a1b1_0_44:notes"/>
          <p:cNvSpPr txBox="1"/>
          <p:nvPr>
            <p:ph idx="1" type="body"/>
          </p:nvPr>
        </p:nvSpPr>
        <p:spPr>
          <a:xfrm>
            <a:off x="685793" y="4343393"/>
            <a:ext cx="5486400" cy="4114800"/>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66" name="Google Shape;166;g2d97141a1b1_0_44:notes"/>
          <p:cNvSpPr/>
          <p:nvPr>
            <p:ph idx="2" type="sldImg"/>
          </p:nvPr>
        </p:nvSpPr>
        <p:spPr>
          <a:xfrm>
            <a:off x="1141994" y="685798"/>
            <a:ext cx="4574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97141a1b1_2_93: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73" name="Google Shape;173;g2d97141a1b1_2_93: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97141a1b1_2_101: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82" name="Google Shape;182;g2d97141a1b1_2_101: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97141a1b1_0_61:notes"/>
          <p:cNvSpPr txBox="1"/>
          <p:nvPr>
            <p:ph idx="1" type="body"/>
          </p:nvPr>
        </p:nvSpPr>
        <p:spPr>
          <a:xfrm>
            <a:off x="685793" y="4343393"/>
            <a:ext cx="5486400" cy="4114800"/>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92" name="Google Shape;192;g2d97141a1b1_0_61:notes"/>
          <p:cNvSpPr/>
          <p:nvPr>
            <p:ph idx="2" type="sldImg"/>
          </p:nvPr>
        </p:nvSpPr>
        <p:spPr>
          <a:xfrm>
            <a:off x="1141994" y="685798"/>
            <a:ext cx="4574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d97141a1b1_2_110: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98" name="Google Shape;198;g2d97141a1b1_2_110: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d97141a1b1_2_118: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207" name="Google Shape;207;g2d97141a1b1_2_118: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97141a1b1_2_126: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215" name="Google Shape;215;g2d97141a1b1_2_126: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d97141a1b1_2_136: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226" name="Google Shape;226;g2d97141a1b1_2_136: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97141a1b1_2_43: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95" name="Google Shape;95;g2d97141a1b1_2_43: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97141a1b1_0_2:notes"/>
          <p:cNvSpPr txBox="1"/>
          <p:nvPr>
            <p:ph idx="1" type="body"/>
          </p:nvPr>
        </p:nvSpPr>
        <p:spPr>
          <a:xfrm>
            <a:off x="685793" y="4343393"/>
            <a:ext cx="5486400" cy="4114800"/>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06" name="Google Shape;106;g2d97141a1b1_0_2:notes"/>
          <p:cNvSpPr/>
          <p:nvPr>
            <p:ph idx="2" type="sldImg"/>
          </p:nvPr>
        </p:nvSpPr>
        <p:spPr>
          <a:xfrm>
            <a:off x="1141994" y="685798"/>
            <a:ext cx="4574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97141a1b1_2_52: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16" name="Google Shape;116;g2d97141a1b1_2_52: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97141a1b1_2_60: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23" name="Google Shape;123;g2d97141a1b1_2_60: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97141a1b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97141a1b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97141a1b1_2_68: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34" name="Google Shape;134;g2d97141a1b1_2_68: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97141a1b1_2_77: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44" name="Google Shape;144;g2d97141a1b1_2_77: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d97141a1b1_2_85: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53" name="Google Shape;153;g2d97141a1b1_2_85: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56" name="Shape 56"/>
        <p:cNvGrpSpPr/>
        <p:nvPr/>
      </p:nvGrpSpPr>
      <p:grpSpPr>
        <a:xfrm>
          <a:off x="0" y="0"/>
          <a:ext cx="0" cy="0"/>
          <a:chOff x="0" y="0"/>
          <a:chExt cx="0" cy="0"/>
        </a:xfrm>
      </p:grpSpPr>
      <p:sp>
        <p:nvSpPr>
          <p:cNvPr id="57" name="Google Shape;57;p14"/>
          <p:cNvSpPr/>
          <p:nvPr/>
        </p:nvSpPr>
        <p:spPr>
          <a:xfrm>
            <a:off x="0" y="0"/>
            <a:ext cx="9137654" cy="5137158"/>
          </a:xfrm>
          <a:custGeom>
            <a:rect b="b" l="l" r="r" t="t"/>
            <a:pathLst>
              <a:path extrusionOk="0" h="10287000" w="18288000">
                <a:moveTo>
                  <a:pt x="18288000" y="0"/>
                </a:moveTo>
                <a:lnTo>
                  <a:pt x="0" y="0"/>
                </a:lnTo>
                <a:lnTo>
                  <a:pt x="0" y="10287000"/>
                </a:lnTo>
                <a:lnTo>
                  <a:pt x="18288000" y="10287000"/>
                </a:lnTo>
                <a:lnTo>
                  <a:pt x="18288000" y="0"/>
                </a:lnTo>
                <a:close/>
              </a:path>
            </a:pathLst>
          </a:custGeom>
          <a:solidFill>
            <a:srgbClr val="75C4C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58" name="Google Shape;58;p14"/>
          <p:cNvSpPr/>
          <p:nvPr/>
        </p:nvSpPr>
        <p:spPr>
          <a:xfrm>
            <a:off x="0" y="0"/>
            <a:ext cx="1947780" cy="1862695"/>
          </a:xfrm>
          <a:custGeom>
            <a:rect b="b" l="l" r="r" t="t"/>
            <a:pathLst>
              <a:path extrusionOk="0" h="3729990" w="3898265">
                <a:moveTo>
                  <a:pt x="0" y="3190686"/>
                </a:moveTo>
                <a:lnTo>
                  <a:pt x="0" y="3727304"/>
                </a:lnTo>
                <a:lnTo>
                  <a:pt x="40117" y="3729481"/>
                </a:lnTo>
                <a:lnTo>
                  <a:pt x="397136" y="3729481"/>
                </a:lnTo>
                <a:lnTo>
                  <a:pt x="480739" y="3724531"/>
                </a:lnTo>
                <a:lnTo>
                  <a:pt x="529409" y="3720729"/>
                </a:lnTo>
                <a:lnTo>
                  <a:pt x="577999" y="3716284"/>
                </a:lnTo>
                <a:lnTo>
                  <a:pt x="626501" y="3711198"/>
                </a:lnTo>
                <a:lnTo>
                  <a:pt x="674910" y="3705472"/>
                </a:lnTo>
                <a:lnTo>
                  <a:pt x="723220" y="3699107"/>
                </a:lnTo>
                <a:lnTo>
                  <a:pt x="771423" y="3692107"/>
                </a:lnTo>
                <a:lnTo>
                  <a:pt x="819514" y="3684471"/>
                </a:lnTo>
                <a:lnTo>
                  <a:pt x="867486" y="3676202"/>
                </a:lnTo>
                <a:lnTo>
                  <a:pt x="915333" y="3667302"/>
                </a:lnTo>
                <a:lnTo>
                  <a:pt x="963049" y="3657772"/>
                </a:lnTo>
                <a:lnTo>
                  <a:pt x="1010626" y="3647614"/>
                </a:lnTo>
                <a:lnTo>
                  <a:pt x="1058060" y="3636830"/>
                </a:lnTo>
                <a:lnTo>
                  <a:pt x="1105344" y="3625420"/>
                </a:lnTo>
                <a:lnTo>
                  <a:pt x="1152470" y="3613388"/>
                </a:lnTo>
                <a:lnTo>
                  <a:pt x="1199434" y="3600734"/>
                </a:lnTo>
                <a:lnTo>
                  <a:pt x="1246228" y="3587460"/>
                </a:lnTo>
                <a:lnTo>
                  <a:pt x="1292847" y="3573568"/>
                </a:lnTo>
                <a:lnTo>
                  <a:pt x="1339283" y="3559059"/>
                </a:lnTo>
                <a:lnTo>
                  <a:pt x="1385531" y="3543936"/>
                </a:lnTo>
                <a:lnTo>
                  <a:pt x="1431585" y="3528199"/>
                </a:lnTo>
                <a:lnTo>
                  <a:pt x="1477437" y="3511851"/>
                </a:lnTo>
                <a:lnTo>
                  <a:pt x="1523082" y="3494893"/>
                </a:lnTo>
                <a:lnTo>
                  <a:pt x="1568513" y="3477327"/>
                </a:lnTo>
                <a:lnTo>
                  <a:pt x="1613724" y="3459154"/>
                </a:lnTo>
                <a:lnTo>
                  <a:pt x="1658709" y="3440376"/>
                </a:lnTo>
                <a:lnTo>
                  <a:pt x="1703461" y="3420995"/>
                </a:lnTo>
                <a:lnTo>
                  <a:pt x="1747974" y="3401013"/>
                </a:lnTo>
                <a:lnTo>
                  <a:pt x="1792242" y="3380431"/>
                </a:lnTo>
                <a:lnTo>
                  <a:pt x="1836258" y="3359250"/>
                </a:lnTo>
                <a:lnTo>
                  <a:pt x="1880016" y="3337473"/>
                </a:lnTo>
                <a:lnTo>
                  <a:pt x="1923510" y="3315101"/>
                </a:lnTo>
                <a:lnTo>
                  <a:pt x="1966732" y="3292135"/>
                </a:lnTo>
                <a:lnTo>
                  <a:pt x="2009678" y="3268579"/>
                </a:lnTo>
                <a:lnTo>
                  <a:pt x="2052341" y="3244432"/>
                </a:lnTo>
                <a:lnTo>
                  <a:pt x="2094713" y="3219697"/>
                </a:lnTo>
                <a:lnTo>
                  <a:pt x="2130311" y="3198274"/>
                </a:lnTo>
                <a:lnTo>
                  <a:pt x="198929" y="3198274"/>
                </a:lnTo>
                <a:lnTo>
                  <a:pt x="150029" y="3197585"/>
                </a:lnTo>
                <a:lnTo>
                  <a:pt x="101093" y="3196132"/>
                </a:lnTo>
                <a:lnTo>
                  <a:pt x="52131" y="3193914"/>
                </a:lnTo>
                <a:lnTo>
                  <a:pt x="3151" y="3190928"/>
                </a:lnTo>
                <a:lnTo>
                  <a:pt x="0" y="3190686"/>
                </a:lnTo>
                <a:close/>
              </a:path>
              <a:path extrusionOk="0" h="3729990" w="3898265">
                <a:moveTo>
                  <a:pt x="3897433" y="0"/>
                </a:moveTo>
                <a:lnTo>
                  <a:pt x="3361802" y="0"/>
                </a:lnTo>
                <a:lnTo>
                  <a:pt x="3362288" y="32095"/>
                </a:lnTo>
                <a:lnTo>
                  <a:pt x="3362186" y="85989"/>
                </a:lnTo>
                <a:lnTo>
                  <a:pt x="3361460" y="130698"/>
                </a:lnTo>
                <a:lnTo>
                  <a:pt x="3359889" y="179872"/>
                </a:lnTo>
                <a:lnTo>
                  <a:pt x="3357553" y="228949"/>
                </a:lnTo>
                <a:lnTo>
                  <a:pt x="3354453" y="277923"/>
                </a:lnTo>
                <a:lnTo>
                  <a:pt x="3350594" y="326783"/>
                </a:lnTo>
                <a:lnTo>
                  <a:pt x="3345978" y="375522"/>
                </a:lnTo>
                <a:lnTo>
                  <a:pt x="3340609" y="424132"/>
                </a:lnTo>
                <a:lnTo>
                  <a:pt x="3334490" y="472605"/>
                </a:lnTo>
                <a:lnTo>
                  <a:pt x="3327624" y="520932"/>
                </a:lnTo>
                <a:lnTo>
                  <a:pt x="3320016" y="569105"/>
                </a:lnTo>
                <a:lnTo>
                  <a:pt x="3311667" y="617116"/>
                </a:lnTo>
                <a:lnTo>
                  <a:pt x="3302582" y="664957"/>
                </a:lnTo>
                <a:lnTo>
                  <a:pt x="3292763" y="712618"/>
                </a:lnTo>
                <a:lnTo>
                  <a:pt x="3282214" y="760093"/>
                </a:lnTo>
                <a:lnTo>
                  <a:pt x="3270939" y="807373"/>
                </a:lnTo>
                <a:lnTo>
                  <a:pt x="3258940" y="854449"/>
                </a:lnTo>
                <a:lnTo>
                  <a:pt x="3246221" y="901314"/>
                </a:lnTo>
                <a:lnTo>
                  <a:pt x="3232785" y="947958"/>
                </a:lnTo>
                <a:lnTo>
                  <a:pt x="3218635" y="994375"/>
                </a:lnTo>
                <a:lnTo>
                  <a:pt x="3203775" y="1040555"/>
                </a:lnTo>
                <a:lnTo>
                  <a:pt x="3188208" y="1086490"/>
                </a:lnTo>
                <a:lnTo>
                  <a:pt x="3171938" y="1132173"/>
                </a:lnTo>
                <a:lnTo>
                  <a:pt x="3154967" y="1177594"/>
                </a:lnTo>
                <a:lnTo>
                  <a:pt x="3137299" y="1222746"/>
                </a:lnTo>
                <a:lnTo>
                  <a:pt x="3118938" y="1267620"/>
                </a:lnTo>
                <a:lnTo>
                  <a:pt x="3099886" y="1312209"/>
                </a:lnTo>
                <a:lnTo>
                  <a:pt x="3080147" y="1356503"/>
                </a:lnTo>
                <a:lnTo>
                  <a:pt x="3059723" y="1400495"/>
                </a:lnTo>
                <a:lnTo>
                  <a:pt x="3038620" y="1444176"/>
                </a:lnTo>
                <a:lnTo>
                  <a:pt x="3016839" y="1487539"/>
                </a:lnTo>
                <a:lnTo>
                  <a:pt x="2994384" y="1530574"/>
                </a:lnTo>
                <a:lnTo>
                  <a:pt x="2971259" y="1573274"/>
                </a:lnTo>
                <a:lnTo>
                  <a:pt x="2947466" y="1615630"/>
                </a:lnTo>
                <a:lnTo>
                  <a:pt x="2923009" y="1657635"/>
                </a:lnTo>
                <a:lnTo>
                  <a:pt x="2897891" y="1699279"/>
                </a:lnTo>
                <a:lnTo>
                  <a:pt x="2872116" y="1740555"/>
                </a:lnTo>
                <a:lnTo>
                  <a:pt x="2845687" y="1781454"/>
                </a:lnTo>
                <a:lnTo>
                  <a:pt x="2818606" y="1821969"/>
                </a:lnTo>
                <a:lnTo>
                  <a:pt x="2790879" y="1862090"/>
                </a:lnTo>
                <a:lnTo>
                  <a:pt x="2762507" y="1901810"/>
                </a:lnTo>
                <a:lnTo>
                  <a:pt x="2733494" y="1941121"/>
                </a:lnTo>
                <a:lnTo>
                  <a:pt x="2703843" y="1980013"/>
                </a:lnTo>
                <a:lnTo>
                  <a:pt x="2673558" y="2018480"/>
                </a:lnTo>
                <a:lnTo>
                  <a:pt x="2642642" y="2056512"/>
                </a:lnTo>
                <a:lnTo>
                  <a:pt x="2611098" y="2094102"/>
                </a:lnTo>
                <a:lnTo>
                  <a:pt x="2578930" y="2131241"/>
                </a:lnTo>
                <a:lnTo>
                  <a:pt x="2546141" y="2167921"/>
                </a:lnTo>
                <a:lnTo>
                  <a:pt x="2512733" y="2204133"/>
                </a:lnTo>
                <a:lnTo>
                  <a:pt x="2478712" y="2239870"/>
                </a:lnTo>
                <a:lnTo>
                  <a:pt x="2444079" y="2275123"/>
                </a:lnTo>
                <a:lnTo>
                  <a:pt x="2408837" y="2309884"/>
                </a:lnTo>
                <a:lnTo>
                  <a:pt x="2372992" y="2344145"/>
                </a:lnTo>
                <a:lnTo>
                  <a:pt x="2336545" y="2377897"/>
                </a:lnTo>
                <a:lnTo>
                  <a:pt x="2299499" y="2411133"/>
                </a:lnTo>
                <a:lnTo>
                  <a:pt x="2261934" y="2443779"/>
                </a:lnTo>
                <a:lnTo>
                  <a:pt x="2223930" y="2475768"/>
                </a:lnTo>
                <a:lnTo>
                  <a:pt x="2185496" y="2507097"/>
                </a:lnTo>
                <a:lnTo>
                  <a:pt x="2146640" y="2537764"/>
                </a:lnTo>
                <a:lnTo>
                  <a:pt x="2107371" y="2567767"/>
                </a:lnTo>
                <a:lnTo>
                  <a:pt x="2067698" y="2597104"/>
                </a:lnTo>
                <a:lnTo>
                  <a:pt x="2027629" y="2625772"/>
                </a:lnTo>
                <a:lnTo>
                  <a:pt x="1987173" y="2653768"/>
                </a:lnTo>
                <a:lnTo>
                  <a:pt x="1946338" y="2681092"/>
                </a:lnTo>
                <a:lnTo>
                  <a:pt x="1905133" y="2707740"/>
                </a:lnTo>
                <a:lnTo>
                  <a:pt x="1863567" y="2733711"/>
                </a:lnTo>
                <a:lnTo>
                  <a:pt x="1821648" y="2759001"/>
                </a:lnTo>
                <a:lnTo>
                  <a:pt x="1779385" y="2783609"/>
                </a:lnTo>
                <a:lnTo>
                  <a:pt x="1736786" y="2807533"/>
                </a:lnTo>
                <a:lnTo>
                  <a:pt x="1693860" y="2830770"/>
                </a:lnTo>
                <a:lnTo>
                  <a:pt x="1650615" y="2853318"/>
                </a:lnTo>
                <a:lnTo>
                  <a:pt x="1607061" y="2875175"/>
                </a:lnTo>
                <a:lnTo>
                  <a:pt x="1563205" y="2896338"/>
                </a:lnTo>
                <a:lnTo>
                  <a:pt x="1519056" y="2916806"/>
                </a:lnTo>
                <a:lnTo>
                  <a:pt x="1474624" y="2936575"/>
                </a:lnTo>
                <a:lnTo>
                  <a:pt x="1429915" y="2955645"/>
                </a:lnTo>
                <a:lnTo>
                  <a:pt x="1384940" y="2974011"/>
                </a:lnTo>
                <a:lnTo>
                  <a:pt x="1339707" y="2991673"/>
                </a:lnTo>
                <a:lnTo>
                  <a:pt x="1294223" y="3008628"/>
                </a:lnTo>
                <a:lnTo>
                  <a:pt x="1248499" y="3024874"/>
                </a:lnTo>
                <a:lnTo>
                  <a:pt x="1202542" y="3040408"/>
                </a:lnTo>
                <a:lnTo>
                  <a:pt x="1156361" y="3055229"/>
                </a:lnTo>
                <a:lnTo>
                  <a:pt x="1109965" y="3069333"/>
                </a:lnTo>
                <a:lnTo>
                  <a:pt x="1063361" y="3082719"/>
                </a:lnTo>
                <a:lnTo>
                  <a:pt x="1016560" y="3095385"/>
                </a:lnTo>
                <a:lnTo>
                  <a:pt x="969569" y="3107328"/>
                </a:lnTo>
                <a:lnTo>
                  <a:pt x="922397" y="3118545"/>
                </a:lnTo>
                <a:lnTo>
                  <a:pt x="875052" y="3129036"/>
                </a:lnTo>
                <a:lnTo>
                  <a:pt x="827543" y="3138797"/>
                </a:lnTo>
                <a:lnTo>
                  <a:pt x="779880" y="3147826"/>
                </a:lnTo>
                <a:lnTo>
                  <a:pt x="732069" y="3156121"/>
                </a:lnTo>
                <a:lnTo>
                  <a:pt x="684121" y="3163679"/>
                </a:lnTo>
                <a:lnTo>
                  <a:pt x="636043" y="3170500"/>
                </a:lnTo>
                <a:lnTo>
                  <a:pt x="587844" y="3176579"/>
                </a:lnTo>
                <a:lnTo>
                  <a:pt x="539532" y="3181915"/>
                </a:lnTo>
                <a:lnTo>
                  <a:pt x="491117" y="3186506"/>
                </a:lnTo>
                <a:lnTo>
                  <a:pt x="442607" y="3190350"/>
                </a:lnTo>
                <a:lnTo>
                  <a:pt x="394010" y="3193443"/>
                </a:lnTo>
                <a:lnTo>
                  <a:pt x="345336" y="3195785"/>
                </a:lnTo>
                <a:lnTo>
                  <a:pt x="296591" y="3197372"/>
                </a:lnTo>
                <a:lnTo>
                  <a:pt x="243572" y="3198274"/>
                </a:lnTo>
                <a:lnTo>
                  <a:pt x="2130311" y="3198274"/>
                </a:lnTo>
                <a:lnTo>
                  <a:pt x="2178565" y="3168468"/>
                </a:lnTo>
                <a:lnTo>
                  <a:pt x="2220030" y="3141978"/>
                </a:lnTo>
                <a:lnTo>
                  <a:pt x="2261181" y="3114907"/>
                </a:lnTo>
                <a:lnTo>
                  <a:pt x="2302010" y="3087255"/>
                </a:lnTo>
                <a:lnTo>
                  <a:pt x="2342512" y="3059025"/>
                </a:lnTo>
                <a:lnTo>
                  <a:pt x="2382680" y="3030219"/>
                </a:lnTo>
                <a:lnTo>
                  <a:pt x="2422507" y="3000837"/>
                </a:lnTo>
                <a:lnTo>
                  <a:pt x="2461988" y="2970882"/>
                </a:lnTo>
                <a:lnTo>
                  <a:pt x="2501115" y="2940356"/>
                </a:lnTo>
                <a:lnTo>
                  <a:pt x="2539884" y="2909260"/>
                </a:lnTo>
                <a:lnTo>
                  <a:pt x="2578286" y="2877595"/>
                </a:lnTo>
                <a:lnTo>
                  <a:pt x="2616317" y="2845363"/>
                </a:lnTo>
                <a:lnTo>
                  <a:pt x="2653969" y="2812567"/>
                </a:lnTo>
                <a:lnTo>
                  <a:pt x="2691174" y="2779263"/>
                </a:lnTo>
                <a:lnTo>
                  <a:pt x="2727865" y="2745514"/>
                </a:lnTo>
                <a:lnTo>
                  <a:pt x="2764040" y="2711326"/>
                </a:lnTo>
                <a:lnTo>
                  <a:pt x="2799696" y="2676704"/>
                </a:lnTo>
                <a:lnTo>
                  <a:pt x="2834831" y="2641656"/>
                </a:lnTo>
                <a:lnTo>
                  <a:pt x="2869443" y="2606186"/>
                </a:lnTo>
                <a:lnTo>
                  <a:pt x="2903528" y="2570302"/>
                </a:lnTo>
                <a:lnTo>
                  <a:pt x="2937085" y="2534008"/>
                </a:lnTo>
                <a:lnTo>
                  <a:pt x="2970111" y="2497312"/>
                </a:lnTo>
                <a:lnTo>
                  <a:pt x="3002604" y="2460219"/>
                </a:lnTo>
                <a:lnTo>
                  <a:pt x="3034561" y="2422735"/>
                </a:lnTo>
                <a:lnTo>
                  <a:pt x="3065980" y="2384867"/>
                </a:lnTo>
                <a:lnTo>
                  <a:pt x="3096859" y="2346620"/>
                </a:lnTo>
                <a:lnTo>
                  <a:pt x="3127194" y="2308000"/>
                </a:lnTo>
                <a:lnTo>
                  <a:pt x="3156984" y="2269015"/>
                </a:lnTo>
                <a:lnTo>
                  <a:pt x="3186226" y="2229669"/>
                </a:lnTo>
                <a:lnTo>
                  <a:pt x="3214918" y="2189969"/>
                </a:lnTo>
                <a:lnTo>
                  <a:pt x="3243057" y="2149921"/>
                </a:lnTo>
                <a:lnTo>
                  <a:pt x="3270641" y="2109531"/>
                </a:lnTo>
                <a:lnTo>
                  <a:pt x="3297667" y="2068804"/>
                </a:lnTo>
                <a:lnTo>
                  <a:pt x="3324133" y="2027748"/>
                </a:lnTo>
                <a:lnTo>
                  <a:pt x="3350037" y="1986368"/>
                </a:lnTo>
                <a:lnTo>
                  <a:pt x="3375376" y="1944671"/>
                </a:lnTo>
                <a:lnTo>
                  <a:pt x="3400147" y="1902661"/>
                </a:lnTo>
                <a:lnTo>
                  <a:pt x="3424349" y="1860347"/>
                </a:lnTo>
                <a:lnTo>
                  <a:pt x="3447978" y="1817732"/>
                </a:lnTo>
                <a:lnTo>
                  <a:pt x="3471033" y="1774824"/>
                </a:lnTo>
                <a:lnTo>
                  <a:pt x="3493511" y="1731629"/>
                </a:lnTo>
                <a:lnTo>
                  <a:pt x="3515409" y="1688153"/>
                </a:lnTo>
                <a:lnTo>
                  <a:pt x="3536726" y="1644401"/>
                </a:lnTo>
                <a:lnTo>
                  <a:pt x="3557458" y="1600381"/>
                </a:lnTo>
                <a:lnTo>
                  <a:pt x="3577603" y="1556097"/>
                </a:lnTo>
                <a:lnTo>
                  <a:pt x="3597159" y="1511556"/>
                </a:lnTo>
                <a:lnTo>
                  <a:pt x="3616123" y="1466764"/>
                </a:lnTo>
                <a:lnTo>
                  <a:pt x="3634493" y="1421728"/>
                </a:lnTo>
                <a:lnTo>
                  <a:pt x="3652267" y="1376453"/>
                </a:lnTo>
                <a:lnTo>
                  <a:pt x="3669442" y="1330945"/>
                </a:lnTo>
                <a:lnTo>
                  <a:pt x="3686015" y="1285211"/>
                </a:lnTo>
                <a:lnTo>
                  <a:pt x="3701984" y="1239256"/>
                </a:lnTo>
                <a:lnTo>
                  <a:pt x="3717348" y="1193087"/>
                </a:lnTo>
                <a:lnTo>
                  <a:pt x="3732102" y="1146709"/>
                </a:lnTo>
                <a:lnTo>
                  <a:pt x="3746246" y="1100129"/>
                </a:lnTo>
                <a:lnTo>
                  <a:pt x="3759775" y="1053353"/>
                </a:lnTo>
                <a:lnTo>
                  <a:pt x="3772689" y="1006387"/>
                </a:lnTo>
                <a:lnTo>
                  <a:pt x="3784985" y="959236"/>
                </a:lnTo>
                <a:lnTo>
                  <a:pt x="3796659" y="911908"/>
                </a:lnTo>
                <a:lnTo>
                  <a:pt x="3807711" y="864408"/>
                </a:lnTo>
                <a:lnTo>
                  <a:pt x="3818136" y="816742"/>
                </a:lnTo>
                <a:lnTo>
                  <a:pt x="3827934" y="768916"/>
                </a:lnTo>
                <a:lnTo>
                  <a:pt x="3837100" y="720937"/>
                </a:lnTo>
                <a:lnTo>
                  <a:pt x="3845634" y="672810"/>
                </a:lnTo>
                <a:lnTo>
                  <a:pt x="3853533" y="624542"/>
                </a:lnTo>
                <a:lnTo>
                  <a:pt x="3860793" y="576138"/>
                </a:lnTo>
                <a:lnTo>
                  <a:pt x="3867413" y="527605"/>
                </a:lnTo>
                <a:lnTo>
                  <a:pt x="3873391" y="478949"/>
                </a:lnTo>
                <a:lnTo>
                  <a:pt x="3878723" y="430175"/>
                </a:lnTo>
                <a:lnTo>
                  <a:pt x="3883408" y="381290"/>
                </a:lnTo>
                <a:lnTo>
                  <a:pt x="3887442" y="332301"/>
                </a:lnTo>
                <a:lnTo>
                  <a:pt x="3890824" y="283212"/>
                </a:lnTo>
                <a:lnTo>
                  <a:pt x="3893552" y="234030"/>
                </a:lnTo>
                <a:lnTo>
                  <a:pt x="3895621" y="184762"/>
                </a:lnTo>
                <a:lnTo>
                  <a:pt x="3897032" y="135413"/>
                </a:lnTo>
                <a:lnTo>
                  <a:pt x="3897780" y="85989"/>
                </a:lnTo>
                <a:lnTo>
                  <a:pt x="3897811" y="32095"/>
                </a:lnTo>
                <a:lnTo>
                  <a:pt x="3897433" y="0"/>
                </a:lnTo>
                <a:close/>
              </a:path>
            </a:pathLst>
          </a:custGeom>
          <a:solidFill>
            <a:srgbClr val="FBBC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59" name="Google Shape;59;p14"/>
          <p:cNvSpPr/>
          <p:nvPr/>
        </p:nvSpPr>
        <p:spPr>
          <a:xfrm>
            <a:off x="707495" y="399259"/>
            <a:ext cx="7722904" cy="4338679"/>
          </a:xfrm>
          <a:custGeom>
            <a:rect b="b" l="l" r="r" t="t"/>
            <a:pathLst>
              <a:path extrusionOk="0" h="8688070" w="15456535">
                <a:moveTo>
                  <a:pt x="15455976" y="0"/>
                </a:moveTo>
                <a:lnTo>
                  <a:pt x="0" y="0"/>
                </a:lnTo>
                <a:lnTo>
                  <a:pt x="0" y="7239965"/>
                </a:lnTo>
                <a:lnTo>
                  <a:pt x="862" y="7289961"/>
                </a:lnTo>
                <a:lnTo>
                  <a:pt x="3438" y="7339738"/>
                </a:lnTo>
                <a:lnTo>
                  <a:pt x="7712" y="7389257"/>
                </a:lnTo>
                <a:lnTo>
                  <a:pt x="13666" y="7438478"/>
                </a:lnTo>
                <a:lnTo>
                  <a:pt x="21285" y="7487361"/>
                </a:lnTo>
                <a:lnTo>
                  <a:pt x="30551" y="7535866"/>
                </a:lnTo>
                <a:lnTo>
                  <a:pt x="41448" y="7583952"/>
                </a:lnTo>
                <a:lnTo>
                  <a:pt x="53960" y="7631581"/>
                </a:lnTo>
                <a:lnTo>
                  <a:pt x="68069" y="7678711"/>
                </a:lnTo>
                <a:lnTo>
                  <a:pt x="83761" y="7725304"/>
                </a:lnTo>
                <a:lnTo>
                  <a:pt x="101016" y="7771319"/>
                </a:lnTo>
                <a:lnTo>
                  <a:pt x="119821" y="7816715"/>
                </a:lnTo>
                <a:lnTo>
                  <a:pt x="140156" y="7861454"/>
                </a:lnTo>
                <a:lnTo>
                  <a:pt x="162007" y="7905495"/>
                </a:lnTo>
                <a:lnTo>
                  <a:pt x="185357" y="7948798"/>
                </a:lnTo>
                <a:lnTo>
                  <a:pt x="210189" y="7991324"/>
                </a:lnTo>
                <a:lnTo>
                  <a:pt x="236486" y="8033032"/>
                </a:lnTo>
                <a:lnTo>
                  <a:pt x="264232" y="8073882"/>
                </a:lnTo>
                <a:lnTo>
                  <a:pt x="293410" y="8113835"/>
                </a:lnTo>
                <a:lnTo>
                  <a:pt x="324004" y="8152849"/>
                </a:lnTo>
                <a:lnTo>
                  <a:pt x="355998" y="8190887"/>
                </a:lnTo>
                <a:lnTo>
                  <a:pt x="389374" y="8227907"/>
                </a:lnTo>
                <a:lnTo>
                  <a:pt x="424116" y="8263869"/>
                </a:lnTo>
                <a:lnTo>
                  <a:pt x="460078" y="8298612"/>
                </a:lnTo>
                <a:lnTo>
                  <a:pt x="497097" y="8331989"/>
                </a:lnTo>
                <a:lnTo>
                  <a:pt x="535134" y="8363983"/>
                </a:lnTo>
                <a:lnTo>
                  <a:pt x="574149" y="8394577"/>
                </a:lnTo>
                <a:lnTo>
                  <a:pt x="614101" y="8423756"/>
                </a:lnTo>
                <a:lnTo>
                  <a:pt x="654951" y="8451502"/>
                </a:lnTo>
                <a:lnTo>
                  <a:pt x="696658" y="8477800"/>
                </a:lnTo>
                <a:lnTo>
                  <a:pt x="739184" y="8502632"/>
                </a:lnTo>
                <a:lnTo>
                  <a:pt x="782487" y="8525981"/>
                </a:lnTo>
                <a:lnTo>
                  <a:pt x="826528" y="8547833"/>
                </a:lnTo>
                <a:lnTo>
                  <a:pt x="871267" y="8568169"/>
                </a:lnTo>
                <a:lnTo>
                  <a:pt x="916664" y="8586973"/>
                </a:lnTo>
                <a:lnTo>
                  <a:pt x="962679" y="8604229"/>
                </a:lnTo>
                <a:lnTo>
                  <a:pt x="1009272" y="8619920"/>
                </a:lnTo>
                <a:lnTo>
                  <a:pt x="1056403" y="8634029"/>
                </a:lnTo>
                <a:lnTo>
                  <a:pt x="1104032" y="8646541"/>
                </a:lnTo>
                <a:lnTo>
                  <a:pt x="1152120" y="8657438"/>
                </a:lnTo>
                <a:lnTo>
                  <a:pt x="1200625" y="8666704"/>
                </a:lnTo>
                <a:lnTo>
                  <a:pt x="1249509" y="8674323"/>
                </a:lnTo>
                <a:lnTo>
                  <a:pt x="1298731" y="8680277"/>
                </a:lnTo>
                <a:lnTo>
                  <a:pt x="1348252" y="8684551"/>
                </a:lnTo>
                <a:lnTo>
                  <a:pt x="1398031" y="8687127"/>
                </a:lnTo>
                <a:lnTo>
                  <a:pt x="1448028" y="8687990"/>
                </a:lnTo>
                <a:lnTo>
                  <a:pt x="15455976" y="8687990"/>
                </a:lnTo>
                <a:lnTo>
                  <a:pt x="15455976" y="0"/>
                </a:lnTo>
                <a:close/>
              </a:path>
            </a:pathLst>
          </a:custGeom>
          <a:solidFill>
            <a:srgbClr val="F2F2F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60" name="Google Shape;60;p14"/>
          <p:cNvSpPr/>
          <p:nvPr/>
        </p:nvSpPr>
        <p:spPr>
          <a:xfrm>
            <a:off x="6496745" y="3902015"/>
            <a:ext cx="1703792" cy="846680"/>
          </a:xfrm>
          <a:custGeom>
            <a:rect b="b" l="l" r="r" t="t"/>
            <a:pathLst>
              <a:path extrusionOk="0" h="1695450" w="3409950">
                <a:moveTo>
                  <a:pt x="1698751" y="0"/>
                </a:moveTo>
                <a:lnTo>
                  <a:pt x="1650604" y="866"/>
                </a:lnTo>
                <a:lnTo>
                  <a:pt x="1602788" y="3042"/>
                </a:lnTo>
                <a:lnTo>
                  <a:pt x="1555323" y="6522"/>
                </a:lnTo>
                <a:lnTo>
                  <a:pt x="1508226" y="11289"/>
                </a:lnTo>
                <a:lnTo>
                  <a:pt x="1461514" y="17323"/>
                </a:lnTo>
                <a:lnTo>
                  <a:pt x="1415205" y="24609"/>
                </a:lnTo>
                <a:lnTo>
                  <a:pt x="1369316" y="33129"/>
                </a:lnTo>
                <a:lnTo>
                  <a:pt x="1323867" y="42864"/>
                </a:lnTo>
                <a:lnTo>
                  <a:pt x="1278873" y="53798"/>
                </a:lnTo>
                <a:lnTo>
                  <a:pt x="1234352" y="65912"/>
                </a:lnTo>
                <a:lnTo>
                  <a:pt x="1190323" y="79190"/>
                </a:lnTo>
                <a:lnTo>
                  <a:pt x="1146803" y="93614"/>
                </a:lnTo>
                <a:lnTo>
                  <a:pt x="1103809" y="109165"/>
                </a:lnTo>
                <a:lnTo>
                  <a:pt x="1061359" y="125828"/>
                </a:lnTo>
                <a:lnTo>
                  <a:pt x="1019471" y="143583"/>
                </a:lnTo>
                <a:lnTo>
                  <a:pt x="978163" y="162414"/>
                </a:lnTo>
                <a:lnTo>
                  <a:pt x="937451" y="182303"/>
                </a:lnTo>
                <a:lnTo>
                  <a:pt x="897354" y="203232"/>
                </a:lnTo>
                <a:lnTo>
                  <a:pt x="857890" y="225184"/>
                </a:lnTo>
                <a:lnTo>
                  <a:pt x="819075" y="248141"/>
                </a:lnTo>
                <a:lnTo>
                  <a:pt x="780929" y="272086"/>
                </a:lnTo>
                <a:lnTo>
                  <a:pt x="743467" y="297001"/>
                </a:lnTo>
                <a:lnTo>
                  <a:pt x="706708" y="322869"/>
                </a:lnTo>
                <a:lnTo>
                  <a:pt x="670670" y="349672"/>
                </a:lnTo>
                <a:lnTo>
                  <a:pt x="635370" y="377392"/>
                </a:lnTo>
                <a:lnTo>
                  <a:pt x="600825" y="406012"/>
                </a:lnTo>
                <a:lnTo>
                  <a:pt x="567055" y="435515"/>
                </a:lnTo>
                <a:lnTo>
                  <a:pt x="534075" y="465882"/>
                </a:lnTo>
                <a:lnTo>
                  <a:pt x="501903" y="497096"/>
                </a:lnTo>
                <a:lnTo>
                  <a:pt x="470559" y="529141"/>
                </a:lnTo>
                <a:lnTo>
                  <a:pt x="440058" y="561997"/>
                </a:lnTo>
                <a:lnTo>
                  <a:pt x="410418" y="595648"/>
                </a:lnTo>
                <a:lnTo>
                  <a:pt x="381658" y="630076"/>
                </a:lnTo>
                <a:lnTo>
                  <a:pt x="353795" y="665263"/>
                </a:lnTo>
                <a:lnTo>
                  <a:pt x="326847" y="701193"/>
                </a:lnTo>
                <a:lnTo>
                  <a:pt x="300830" y="737846"/>
                </a:lnTo>
                <a:lnTo>
                  <a:pt x="275764" y="775207"/>
                </a:lnTo>
                <a:lnTo>
                  <a:pt x="251664" y="813256"/>
                </a:lnTo>
                <a:lnTo>
                  <a:pt x="228550" y="851978"/>
                </a:lnTo>
                <a:lnTo>
                  <a:pt x="206439" y="891353"/>
                </a:lnTo>
                <a:lnTo>
                  <a:pt x="185347" y="931365"/>
                </a:lnTo>
                <a:lnTo>
                  <a:pt x="165294" y="971996"/>
                </a:lnTo>
                <a:lnTo>
                  <a:pt x="146297" y="1013229"/>
                </a:lnTo>
                <a:lnTo>
                  <a:pt x="128372" y="1055045"/>
                </a:lnTo>
                <a:lnTo>
                  <a:pt x="111539" y="1097428"/>
                </a:lnTo>
                <a:lnTo>
                  <a:pt x="95814" y="1140360"/>
                </a:lnTo>
                <a:lnTo>
                  <a:pt x="81215" y="1183822"/>
                </a:lnTo>
                <a:lnTo>
                  <a:pt x="67760" y="1227799"/>
                </a:lnTo>
                <a:lnTo>
                  <a:pt x="55467" y="1272271"/>
                </a:lnTo>
                <a:lnTo>
                  <a:pt x="44352" y="1317222"/>
                </a:lnTo>
                <a:lnTo>
                  <a:pt x="34434" y="1362634"/>
                </a:lnTo>
                <a:lnTo>
                  <a:pt x="25731" y="1408490"/>
                </a:lnTo>
                <a:lnTo>
                  <a:pt x="18260" y="1454771"/>
                </a:lnTo>
                <a:lnTo>
                  <a:pt x="12038" y="1501461"/>
                </a:lnTo>
                <a:lnTo>
                  <a:pt x="7083" y="1548541"/>
                </a:lnTo>
                <a:lnTo>
                  <a:pt x="3414" y="1595995"/>
                </a:lnTo>
                <a:lnTo>
                  <a:pt x="1046" y="1643804"/>
                </a:lnTo>
                <a:lnTo>
                  <a:pt x="0" y="1691952"/>
                </a:lnTo>
                <a:lnTo>
                  <a:pt x="440936" y="1695449"/>
                </a:lnTo>
                <a:lnTo>
                  <a:pt x="853810" y="1695449"/>
                </a:lnTo>
                <a:lnTo>
                  <a:pt x="855399" y="1650799"/>
                </a:lnTo>
                <a:lnTo>
                  <a:pt x="859706" y="1603584"/>
                </a:lnTo>
                <a:lnTo>
                  <a:pt x="866544" y="1557151"/>
                </a:lnTo>
                <a:lnTo>
                  <a:pt x="875842" y="1511568"/>
                </a:lnTo>
                <a:lnTo>
                  <a:pt x="887532" y="1466906"/>
                </a:lnTo>
                <a:lnTo>
                  <a:pt x="901541" y="1423235"/>
                </a:lnTo>
                <a:lnTo>
                  <a:pt x="917800" y="1380626"/>
                </a:lnTo>
                <a:lnTo>
                  <a:pt x="936238" y="1339148"/>
                </a:lnTo>
                <a:lnTo>
                  <a:pt x="956785" y="1298871"/>
                </a:lnTo>
                <a:lnTo>
                  <a:pt x="979371" y="1259867"/>
                </a:lnTo>
                <a:lnTo>
                  <a:pt x="1003924" y="1222204"/>
                </a:lnTo>
                <a:lnTo>
                  <a:pt x="1030375" y="1185953"/>
                </a:lnTo>
                <a:lnTo>
                  <a:pt x="1058654" y="1151185"/>
                </a:lnTo>
                <a:lnTo>
                  <a:pt x="1088689" y="1117968"/>
                </a:lnTo>
                <a:lnTo>
                  <a:pt x="1120411" y="1086375"/>
                </a:lnTo>
                <a:lnTo>
                  <a:pt x="1153749" y="1056473"/>
                </a:lnTo>
                <a:lnTo>
                  <a:pt x="1188633" y="1028335"/>
                </a:lnTo>
                <a:lnTo>
                  <a:pt x="1224992" y="1002030"/>
                </a:lnTo>
                <a:lnTo>
                  <a:pt x="1262756" y="977627"/>
                </a:lnTo>
                <a:lnTo>
                  <a:pt x="1301854" y="955198"/>
                </a:lnTo>
                <a:lnTo>
                  <a:pt x="1342217" y="934812"/>
                </a:lnTo>
                <a:lnTo>
                  <a:pt x="1383773" y="916540"/>
                </a:lnTo>
                <a:lnTo>
                  <a:pt x="1426453" y="900451"/>
                </a:lnTo>
                <a:lnTo>
                  <a:pt x="1470186" y="886617"/>
                </a:lnTo>
                <a:lnTo>
                  <a:pt x="1514901" y="875106"/>
                </a:lnTo>
                <a:lnTo>
                  <a:pt x="1560529" y="865989"/>
                </a:lnTo>
                <a:lnTo>
                  <a:pt x="1606998" y="859337"/>
                </a:lnTo>
                <a:lnTo>
                  <a:pt x="1654239" y="855218"/>
                </a:lnTo>
                <a:lnTo>
                  <a:pt x="1702180" y="853705"/>
                </a:lnTo>
                <a:lnTo>
                  <a:pt x="3183248" y="853705"/>
                </a:lnTo>
                <a:lnTo>
                  <a:pt x="3175687" y="840484"/>
                </a:lnTo>
                <a:lnTo>
                  <a:pt x="3152269" y="801944"/>
                </a:lnTo>
                <a:lnTo>
                  <a:pt x="3127872" y="764084"/>
                </a:lnTo>
                <a:lnTo>
                  <a:pt x="3102512" y="726920"/>
                </a:lnTo>
                <a:lnTo>
                  <a:pt x="3076208" y="690471"/>
                </a:lnTo>
                <a:lnTo>
                  <a:pt x="3048978" y="654753"/>
                </a:lnTo>
                <a:lnTo>
                  <a:pt x="3020839" y="619784"/>
                </a:lnTo>
                <a:lnTo>
                  <a:pt x="2991810" y="585582"/>
                </a:lnTo>
                <a:lnTo>
                  <a:pt x="2961907" y="552163"/>
                </a:lnTo>
                <a:lnTo>
                  <a:pt x="2931148" y="519546"/>
                </a:lnTo>
                <a:lnTo>
                  <a:pt x="2899552" y="487747"/>
                </a:lnTo>
                <a:lnTo>
                  <a:pt x="2867136" y="456785"/>
                </a:lnTo>
                <a:lnTo>
                  <a:pt x="2833918" y="426676"/>
                </a:lnTo>
                <a:lnTo>
                  <a:pt x="2799916" y="397438"/>
                </a:lnTo>
                <a:lnTo>
                  <a:pt x="2765147" y="369088"/>
                </a:lnTo>
                <a:lnTo>
                  <a:pt x="2729629" y="341644"/>
                </a:lnTo>
                <a:lnTo>
                  <a:pt x="2693381" y="315123"/>
                </a:lnTo>
                <a:lnTo>
                  <a:pt x="2656418" y="289543"/>
                </a:lnTo>
                <a:lnTo>
                  <a:pt x="2618761" y="264921"/>
                </a:lnTo>
                <a:lnTo>
                  <a:pt x="2580426" y="241275"/>
                </a:lnTo>
                <a:lnTo>
                  <a:pt x="2541430" y="218621"/>
                </a:lnTo>
                <a:lnTo>
                  <a:pt x="2501793" y="196977"/>
                </a:lnTo>
                <a:lnTo>
                  <a:pt x="2461531" y="176362"/>
                </a:lnTo>
                <a:lnTo>
                  <a:pt x="2420662" y="156791"/>
                </a:lnTo>
                <a:lnTo>
                  <a:pt x="2379204" y="138283"/>
                </a:lnTo>
                <a:lnTo>
                  <a:pt x="2337176" y="120855"/>
                </a:lnTo>
                <a:lnTo>
                  <a:pt x="2294594" y="104524"/>
                </a:lnTo>
                <a:lnTo>
                  <a:pt x="2251476" y="89308"/>
                </a:lnTo>
                <a:lnTo>
                  <a:pt x="2207840" y="75225"/>
                </a:lnTo>
                <a:lnTo>
                  <a:pt x="2163705" y="62290"/>
                </a:lnTo>
                <a:lnTo>
                  <a:pt x="2119087" y="50523"/>
                </a:lnTo>
                <a:lnTo>
                  <a:pt x="2074004" y="39941"/>
                </a:lnTo>
                <a:lnTo>
                  <a:pt x="2028475" y="30560"/>
                </a:lnTo>
                <a:lnTo>
                  <a:pt x="1982516" y="22399"/>
                </a:lnTo>
                <a:lnTo>
                  <a:pt x="1936147" y="15474"/>
                </a:lnTo>
                <a:lnTo>
                  <a:pt x="1889384" y="9803"/>
                </a:lnTo>
                <a:lnTo>
                  <a:pt x="1842245" y="5404"/>
                </a:lnTo>
                <a:lnTo>
                  <a:pt x="1794748" y="2294"/>
                </a:lnTo>
                <a:lnTo>
                  <a:pt x="1746911" y="491"/>
                </a:lnTo>
                <a:lnTo>
                  <a:pt x="1698751" y="0"/>
                </a:lnTo>
                <a:close/>
              </a:path>
              <a:path extrusionOk="0" h="1695450" w="3409950">
                <a:moveTo>
                  <a:pt x="3183248" y="853705"/>
                </a:moveTo>
                <a:lnTo>
                  <a:pt x="1702180" y="853705"/>
                </a:lnTo>
                <a:lnTo>
                  <a:pt x="1750120" y="854844"/>
                </a:lnTo>
                <a:lnTo>
                  <a:pt x="1797379" y="858593"/>
                </a:lnTo>
                <a:lnTo>
                  <a:pt x="1843888" y="864882"/>
                </a:lnTo>
                <a:lnTo>
                  <a:pt x="1889575" y="873643"/>
                </a:lnTo>
                <a:lnTo>
                  <a:pt x="1934369" y="884804"/>
                </a:lnTo>
                <a:lnTo>
                  <a:pt x="1978200" y="898298"/>
                </a:lnTo>
                <a:lnTo>
                  <a:pt x="2020996" y="914053"/>
                </a:lnTo>
                <a:lnTo>
                  <a:pt x="2062687" y="932000"/>
                </a:lnTo>
                <a:lnTo>
                  <a:pt x="2103201" y="952071"/>
                </a:lnTo>
                <a:lnTo>
                  <a:pt x="2142467" y="974194"/>
                </a:lnTo>
                <a:lnTo>
                  <a:pt x="2180415" y="998302"/>
                </a:lnTo>
                <a:lnTo>
                  <a:pt x="2216974" y="1024323"/>
                </a:lnTo>
                <a:lnTo>
                  <a:pt x="2252072" y="1052189"/>
                </a:lnTo>
                <a:lnTo>
                  <a:pt x="2285640" y="1081829"/>
                </a:lnTo>
                <a:lnTo>
                  <a:pt x="2317605" y="1113175"/>
                </a:lnTo>
                <a:lnTo>
                  <a:pt x="2347896" y="1146156"/>
                </a:lnTo>
                <a:lnTo>
                  <a:pt x="2376444" y="1180703"/>
                </a:lnTo>
                <a:lnTo>
                  <a:pt x="2403176" y="1216746"/>
                </a:lnTo>
                <a:lnTo>
                  <a:pt x="2428023" y="1254217"/>
                </a:lnTo>
                <a:lnTo>
                  <a:pt x="2450912" y="1293044"/>
                </a:lnTo>
                <a:lnTo>
                  <a:pt x="2471774" y="1333159"/>
                </a:lnTo>
                <a:lnTo>
                  <a:pt x="2490536" y="1374492"/>
                </a:lnTo>
                <a:lnTo>
                  <a:pt x="2507129" y="1416974"/>
                </a:lnTo>
                <a:lnTo>
                  <a:pt x="2521481" y="1460534"/>
                </a:lnTo>
                <a:lnTo>
                  <a:pt x="2533521" y="1505103"/>
                </a:lnTo>
                <a:lnTo>
                  <a:pt x="2543178" y="1550612"/>
                </a:lnTo>
                <a:lnTo>
                  <a:pt x="2550382" y="1596991"/>
                </a:lnTo>
                <a:lnTo>
                  <a:pt x="2555025" y="1643804"/>
                </a:lnTo>
                <a:lnTo>
                  <a:pt x="2557139" y="1691952"/>
                </a:lnTo>
                <a:lnTo>
                  <a:pt x="2557144" y="1692080"/>
                </a:lnTo>
                <a:lnTo>
                  <a:pt x="3409949" y="1678665"/>
                </a:lnTo>
                <a:lnTo>
                  <a:pt x="3409949" y="1648653"/>
                </a:lnTo>
                <a:lnTo>
                  <a:pt x="3406668" y="1582723"/>
                </a:lnTo>
                <a:lnTo>
                  <a:pt x="3402624" y="1535300"/>
                </a:lnTo>
                <a:lnTo>
                  <a:pt x="3397299" y="1488259"/>
                </a:lnTo>
                <a:lnTo>
                  <a:pt x="3390710" y="1441619"/>
                </a:lnTo>
                <a:lnTo>
                  <a:pt x="3382874" y="1395397"/>
                </a:lnTo>
                <a:lnTo>
                  <a:pt x="3373810" y="1349611"/>
                </a:lnTo>
                <a:lnTo>
                  <a:pt x="3363536" y="1304278"/>
                </a:lnTo>
                <a:lnTo>
                  <a:pt x="3352184" y="1259867"/>
                </a:lnTo>
                <a:lnTo>
                  <a:pt x="3339425" y="1215039"/>
                </a:lnTo>
                <a:lnTo>
                  <a:pt x="3325625" y="1171169"/>
                </a:lnTo>
                <a:lnTo>
                  <a:pt x="3310685" y="1127821"/>
                </a:lnTo>
                <a:lnTo>
                  <a:pt x="3294623" y="1085014"/>
                </a:lnTo>
                <a:lnTo>
                  <a:pt x="3277457" y="1042764"/>
                </a:lnTo>
                <a:lnTo>
                  <a:pt x="3259205" y="1001089"/>
                </a:lnTo>
                <a:lnTo>
                  <a:pt x="3239884" y="960006"/>
                </a:lnTo>
                <a:lnTo>
                  <a:pt x="3219512" y="919532"/>
                </a:lnTo>
                <a:lnTo>
                  <a:pt x="3198107" y="879686"/>
                </a:lnTo>
                <a:lnTo>
                  <a:pt x="3183248" y="853705"/>
                </a:lnTo>
                <a:close/>
              </a:path>
            </a:pathLst>
          </a:custGeom>
          <a:solidFill>
            <a:srgbClr val="82828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61" name="Google Shape;61;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3" name="Google Shape;63;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4" name="Shape 64"/>
        <p:cNvGrpSpPr/>
        <p:nvPr/>
      </p:nvGrpSpPr>
      <p:grpSpPr>
        <a:xfrm>
          <a:off x="0" y="0"/>
          <a:ext cx="0" cy="0"/>
          <a:chOff x="0" y="0"/>
          <a:chExt cx="0" cy="0"/>
        </a:xfrm>
      </p:grpSpPr>
      <p:sp>
        <p:nvSpPr>
          <p:cNvPr id="65" name="Google Shape;65;p15"/>
          <p:cNvSpPr txBox="1"/>
          <p:nvPr>
            <p:ph type="title"/>
          </p:nvPr>
        </p:nvSpPr>
        <p:spPr>
          <a:xfrm>
            <a:off x="3544832" y="798739"/>
            <a:ext cx="4650653" cy="5656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2200">
                <a:solidFill>
                  <a:srgbClr val="FBBC00"/>
                </a:solidFill>
                <a:latin typeface="Verdana"/>
                <a:ea typeface="Verdana"/>
                <a:cs typeface="Verdana"/>
                <a:sym typeface="Verdana"/>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6" name="Google Shape;66;p15"/>
          <p:cNvSpPr txBox="1"/>
          <p:nvPr>
            <p:ph idx="1" type="body"/>
          </p:nvPr>
        </p:nvSpPr>
        <p:spPr>
          <a:xfrm>
            <a:off x="1522320" y="1398595"/>
            <a:ext cx="6099359" cy="1848743"/>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b="1" i="0" sz="1700">
                <a:solidFill>
                  <a:srgbClr val="27316F"/>
                </a:solidFill>
                <a:latin typeface="Verdana"/>
                <a:ea typeface="Verdana"/>
                <a:cs typeface="Verdana"/>
                <a:sym typeface="Verdana"/>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67" name="Google Shape;67;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9" name="Google Shape;69;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0" name="Shape 70"/>
        <p:cNvGrpSpPr/>
        <p:nvPr/>
      </p:nvGrpSpPr>
      <p:grpSpPr>
        <a:xfrm>
          <a:off x="0" y="0"/>
          <a:ext cx="0" cy="0"/>
          <a:chOff x="0" y="0"/>
          <a:chExt cx="0" cy="0"/>
        </a:xfrm>
      </p:grpSpPr>
      <p:sp>
        <p:nvSpPr>
          <p:cNvPr id="71" name="Google Shape;71;p16"/>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2200">
                <a:solidFill>
                  <a:srgbClr val="FBBC00"/>
                </a:solidFill>
                <a:latin typeface="Verdana"/>
                <a:ea typeface="Verdana"/>
                <a:cs typeface="Verdana"/>
                <a:sym typeface="Verdana"/>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2" name="Google Shape;72;p16"/>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1700">
                <a:solidFill>
                  <a:srgbClr val="27316F"/>
                </a:solidFill>
                <a:latin typeface="Verdana"/>
                <a:ea typeface="Verdana"/>
                <a:cs typeface="Verdana"/>
                <a:sym typeface="Verdana"/>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3" name="Google Shape;73;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5" name="Google Shape;75;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6" name="Shape 76"/>
        <p:cNvGrpSpPr/>
        <p:nvPr/>
      </p:nvGrpSpPr>
      <p:grpSpPr>
        <a:xfrm>
          <a:off x="0" y="0"/>
          <a:ext cx="0" cy="0"/>
          <a:chOff x="0" y="0"/>
          <a:chExt cx="0" cy="0"/>
        </a:xfrm>
      </p:grpSpPr>
      <p:sp>
        <p:nvSpPr>
          <p:cNvPr id="77" name="Google Shape;77;p17"/>
          <p:cNvSpPr txBox="1"/>
          <p:nvPr>
            <p:ph type="title"/>
          </p:nvPr>
        </p:nvSpPr>
        <p:spPr>
          <a:xfrm>
            <a:off x="3544832" y="798739"/>
            <a:ext cx="4650653" cy="5656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2200">
                <a:solidFill>
                  <a:srgbClr val="FBBC00"/>
                </a:solidFill>
                <a:latin typeface="Verdana"/>
                <a:ea typeface="Verdana"/>
                <a:cs typeface="Verdana"/>
                <a:sym typeface="Verdana"/>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8" name="Google Shape;78;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9" name="Google Shape;79;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0" name="Google Shape;80;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1" name="Google Shape;81;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2" name="Google Shape;82;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3" name="Shape 83"/>
        <p:cNvGrpSpPr/>
        <p:nvPr/>
      </p:nvGrpSpPr>
      <p:grpSpPr>
        <a:xfrm>
          <a:off x="0" y="0"/>
          <a:ext cx="0" cy="0"/>
          <a:chOff x="0" y="0"/>
          <a:chExt cx="0" cy="0"/>
        </a:xfrm>
      </p:grpSpPr>
      <p:sp>
        <p:nvSpPr>
          <p:cNvPr id="84" name="Google Shape;84;p18"/>
          <p:cNvSpPr txBox="1"/>
          <p:nvPr>
            <p:ph type="title"/>
          </p:nvPr>
        </p:nvSpPr>
        <p:spPr>
          <a:xfrm>
            <a:off x="3544832" y="798739"/>
            <a:ext cx="4650653" cy="5656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1" i="0" sz="2200">
                <a:solidFill>
                  <a:srgbClr val="FBBC00"/>
                </a:solidFill>
                <a:latin typeface="Verdana"/>
                <a:ea typeface="Verdana"/>
                <a:cs typeface="Verdana"/>
                <a:sym typeface="Verdana"/>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5" name="Google Shape;85;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6" name="Google Shape;86;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544832" y="798739"/>
            <a:ext cx="4650653" cy="56563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700"/>
              <a:buNone/>
              <a:defRPr b="1" i="0" sz="2200" u="none" cap="none" strike="noStrike">
                <a:solidFill>
                  <a:srgbClr val="FBBC00"/>
                </a:solidFill>
                <a:latin typeface="Verdana"/>
                <a:ea typeface="Verdana"/>
                <a:cs typeface="Verdana"/>
                <a:sym typeface="Verdana"/>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1522320" y="1398595"/>
            <a:ext cx="6099359" cy="1848743"/>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700"/>
              <a:buNone/>
              <a:defRPr b="1" i="0" sz="1700" u="none" cap="none" strike="noStrike">
                <a:solidFill>
                  <a:srgbClr val="27316F"/>
                </a:solidFill>
                <a:latin typeface="Verdana"/>
                <a:ea typeface="Verdana"/>
                <a:cs typeface="Verdana"/>
                <a:sym typeface="Verdana"/>
              </a:defRPr>
            </a:lvl1pPr>
            <a:lvl2pPr indent="-228600" lvl="1" marL="914400" marR="0" rtl="0" algn="l">
              <a:spcBef>
                <a:spcPts val="0"/>
              </a:spcBef>
              <a:spcAft>
                <a:spcPts val="0"/>
              </a:spcAft>
              <a:buSzPts val="700"/>
              <a:buNone/>
              <a:defRPr b="0" i="0" sz="900" u="none" cap="none" strike="noStrike">
                <a:latin typeface="Calibri"/>
                <a:ea typeface="Calibri"/>
                <a:cs typeface="Calibri"/>
                <a:sym typeface="Calibri"/>
              </a:defRPr>
            </a:lvl2pPr>
            <a:lvl3pPr indent="-228600" lvl="2" marL="1371600" marR="0" rtl="0" algn="l">
              <a:spcBef>
                <a:spcPts val="0"/>
              </a:spcBef>
              <a:spcAft>
                <a:spcPts val="0"/>
              </a:spcAft>
              <a:buSzPts val="700"/>
              <a:buNone/>
              <a:defRPr b="0" i="0" sz="900" u="none" cap="none" strike="noStrike">
                <a:latin typeface="Calibri"/>
                <a:ea typeface="Calibri"/>
                <a:cs typeface="Calibri"/>
                <a:sym typeface="Calibri"/>
              </a:defRPr>
            </a:lvl3pPr>
            <a:lvl4pPr indent="-228600" lvl="3" marL="1828800" marR="0" rtl="0" algn="l">
              <a:spcBef>
                <a:spcPts val="0"/>
              </a:spcBef>
              <a:spcAft>
                <a:spcPts val="0"/>
              </a:spcAft>
              <a:buSzPts val="700"/>
              <a:buNone/>
              <a:defRPr b="0" i="0" sz="900" u="none" cap="none" strike="noStrike">
                <a:latin typeface="Calibri"/>
                <a:ea typeface="Calibri"/>
                <a:cs typeface="Calibri"/>
                <a:sym typeface="Calibri"/>
              </a:defRPr>
            </a:lvl4pPr>
            <a:lvl5pPr indent="-228600" lvl="4" marL="2286000" marR="0" rtl="0" algn="l">
              <a:spcBef>
                <a:spcPts val="0"/>
              </a:spcBef>
              <a:spcAft>
                <a:spcPts val="0"/>
              </a:spcAft>
              <a:buSzPts val="700"/>
              <a:buNone/>
              <a:defRPr b="0" i="0" sz="900" u="none" cap="none" strike="noStrike">
                <a:latin typeface="Calibri"/>
                <a:ea typeface="Calibri"/>
                <a:cs typeface="Calibri"/>
                <a:sym typeface="Calibri"/>
              </a:defRPr>
            </a:lvl5pPr>
            <a:lvl6pPr indent="-228600" lvl="5" marL="2743200" marR="0" rtl="0" algn="l">
              <a:spcBef>
                <a:spcPts val="0"/>
              </a:spcBef>
              <a:spcAft>
                <a:spcPts val="0"/>
              </a:spcAft>
              <a:buSzPts val="700"/>
              <a:buNone/>
              <a:defRPr b="0" i="0" sz="900" u="none" cap="none" strike="noStrike">
                <a:latin typeface="Calibri"/>
                <a:ea typeface="Calibri"/>
                <a:cs typeface="Calibri"/>
                <a:sym typeface="Calibri"/>
              </a:defRPr>
            </a:lvl6pPr>
            <a:lvl7pPr indent="-228600" lvl="6" marL="3200400" marR="0" rtl="0" algn="l">
              <a:spcBef>
                <a:spcPts val="0"/>
              </a:spcBef>
              <a:spcAft>
                <a:spcPts val="0"/>
              </a:spcAft>
              <a:buSzPts val="700"/>
              <a:buNone/>
              <a:defRPr b="0" i="0" sz="900" u="none" cap="none" strike="noStrike">
                <a:latin typeface="Calibri"/>
                <a:ea typeface="Calibri"/>
                <a:cs typeface="Calibri"/>
                <a:sym typeface="Calibri"/>
              </a:defRPr>
            </a:lvl7pPr>
            <a:lvl8pPr indent="-228600" lvl="7" marL="3657600" marR="0" rtl="0" algn="l">
              <a:spcBef>
                <a:spcPts val="0"/>
              </a:spcBef>
              <a:spcAft>
                <a:spcPts val="0"/>
              </a:spcAft>
              <a:buSzPts val="700"/>
              <a:buNone/>
              <a:defRPr b="0" i="0" sz="900" u="none" cap="none" strike="noStrike">
                <a:latin typeface="Calibri"/>
                <a:ea typeface="Calibri"/>
                <a:cs typeface="Calibri"/>
                <a:sym typeface="Calibri"/>
              </a:defRPr>
            </a:lvl8pPr>
            <a:lvl9pPr indent="-228600" lvl="8" marL="4114800" marR="0" rtl="0" algn="l">
              <a:spcBef>
                <a:spcPts val="0"/>
              </a:spcBef>
              <a:spcAft>
                <a:spcPts val="0"/>
              </a:spcAft>
              <a:buSzPts val="700"/>
              <a:buNone/>
              <a:defRPr b="0" i="0" sz="900" u="none" cap="none" strike="noStrike">
                <a:latin typeface="Calibri"/>
                <a:ea typeface="Calibri"/>
                <a:cs typeface="Calibri"/>
                <a:sym typeface="Calibri"/>
              </a:defRPr>
            </a:lvl9pPr>
          </a:lstStyle>
          <a:p/>
        </p:txBody>
      </p:sp>
      <p:sp>
        <p:nvSpPr>
          <p:cNvPr id="53" name="Google Shape;5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4" name="Google Shape;5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5" name="Google Shape;55;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900">
                <a:solidFill>
                  <a:srgbClr val="888888"/>
                </a:solidFill>
              </a:defRPr>
            </a:lvl1pPr>
            <a:lvl2pPr indent="0" lvl="1" algn="r">
              <a:spcBef>
                <a:spcPts val="0"/>
              </a:spcBef>
              <a:buNone/>
              <a:defRPr sz="900">
                <a:solidFill>
                  <a:srgbClr val="888888"/>
                </a:solidFill>
              </a:defRPr>
            </a:lvl2pPr>
            <a:lvl3pPr indent="0" lvl="2" algn="r">
              <a:spcBef>
                <a:spcPts val="0"/>
              </a:spcBef>
              <a:buNone/>
              <a:defRPr sz="900">
                <a:solidFill>
                  <a:srgbClr val="888888"/>
                </a:solidFill>
              </a:defRPr>
            </a:lvl3pPr>
            <a:lvl4pPr indent="0" lvl="3" algn="r">
              <a:spcBef>
                <a:spcPts val="0"/>
              </a:spcBef>
              <a:buNone/>
              <a:defRPr sz="900">
                <a:solidFill>
                  <a:srgbClr val="888888"/>
                </a:solidFill>
              </a:defRPr>
            </a:lvl4pPr>
            <a:lvl5pPr indent="0" lvl="4" algn="r">
              <a:spcBef>
                <a:spcPts val="0"/>
              </a:spcBef>
              <a:buNone/>
              <a:defRPr sz="900">
                <a:solidFill>
                  <a:srgbClr val="888888"/>
                </a:solidFill>
              </a:defRPr>
            </a:lvl5pPr>
            <a:lvl6pPr indent="0" lvl="5" algn="r">
              <a:spcBef>
                <a:spcPts val="0"/>
              </a:spcBef>
              <a:buNone/>
              <a:defRPr sz="900">
                <a:solidFill>
                  <a:srgbClr val="888888"/>
                </a:solidFill>
              </a:defRPr>
            </a:lvl6pPr>
            <a:lvl7pPr indent="0" lvl="6" algn="r">
              <a:spcBef>
                <a:spcPts val="0"/>
              </a:spcBef>
              <a:buNone/>
              <a:defRPr sz="900">
                <a:solidFill>
                  <a:srgbClr val="888888"/>
                </a:solidFill>
              </a:defRPr>
            </a:lvl7pPr>
            <a:lvl8pPr indent="0" lvl="7" algn="r">
              <a:spcBef>
                <a:spcPts val="0"/>
              </a:spcBef>
              <a:buNone/>
              <a:defRPr sz="900">
                <a:solidFill>
                  <a:srgbClr val="888888"/>
                </a:solidFill>
              </a:defRPr>
            </a:lvl8pPr>
            <a:lvl9pPr indent="0" lvl="8" algn="r">
              <a:spcBef>
                <a:spcPts val="0"/>
              </a:spcBef>
              <a:buNone/>
              <a:defRPr sz="900">
                <a:solidFill>
                  <a:srgbClr val="888888"/>
                </a:solidFill>
              </a:defRPr>
            </a:lvl9pPr>
          </a:lstStyle>
          <a:p>
            <a:pPr indent="0" lvl="0" marL="0" rtl="0" algn="r">
              <a:spcBef>
                <a:spcPts val="0"/>
              </a:spcBef>
              <a:spcAft>
                <a:spcPts val="0"/>
              </a:spcAft>
              <a:buNone/>
            </a:pPr>
            <a:fld id="{00000000-1234-1234-1234-123412341234}" type="slidenum">
              <a:rPr lang="fr"/>
              <a:t>‹#›</a:t>
            </a:fld>
            <a:endParaRPr sz="7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9.jp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hyperlink" Target="mailto:berger-ghislain.theubo@grenoble-inp.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5.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1571124" y="929075"/>
            <a:ext cx="6817200" cy="3047400"/>
          </a:xfrm>
          <a:prstGeom prst="rect">
            <a:avLst/>
          </a:prstGeom>
          <a:noFill/>
          <a:ln>
            <a:noFill/>
          </a:ln>
        </p:spPr>
        <p:txBody>
          <a:bodyPr anchorCtr="0" anchor="t" bIns="0" lIns="0" spcFirstLastPara="1" rIns="0" wrap="square" tIns="16475">
            <a:spAutoFit/>
          </a:bodyPr>
          <a:lstStyle/>
          <a:p>
            <a:pPr indent="0" lvl="0" marL="0" rtl="0" algn="l">
              <a:lnSpc>
                <a:spcPct val="115000"/>
              </a:lnSpc>
              <a:spcBef>
                <a:spcPts val="1200"/>
              </a:spcBef>
              <a:spcAft>
                <a:spcPts val="0"/>
              </a:spcAft>
              <a:buClr>
                <a:schemeClr val="dk1"/>
              </a:buClr>
              <a:buSzPts val="1100"/>
              <a:buFont typeface="Arial"/>
              <a:buNone/>
            </a:pPr>
            <a:r>
              <a:rPr b="1" lang="fr" sz="4200">
                <a:solidFill>
                  <a:srgbClr val="27316F"/>
                </a:solidFill>
                <a:latin typeface="Verdana"/>
                <a:ea typeface="Verdana"/>
                <a:cs typeface="Verdana"/>
                <a:sym typeface="Verdana"/>
              </a:rPr>
              <a:t>Migration des VM et OpenStack – Concepts &amp; Architecture</a:t>
            </a:r>
            <a:endParaRPr b="1" sz="4200">
              <a:solidFill>
                <a:srgbClr val="27316F"/>
              </a:solidFill>
              <a:latin typeface="Verdana"/>
              <a:ea typeface="Verdana"/>
              <a:cs typeface="Verdana"/>
              <a:sym typeface="Verdana"/>
            </a:endParaRPr>
          </a:p>
          <a:p>
            <a:pPr indent="0" lvl="0" marL="0" marR="0" rtl="0" algn="l">
              <a:lnSpc>
                <a:spcPct val="119642"/>
              </a:lnSpc>
              <a:spcBef>
                <a:spcPts val="1200"/>
              </a:spcBef>
              <a:spcAft>
                <a:spcPts val="0"/>
              </a:spcAft>
              <a:buNone/>
            </a:pPr>
            <a:r>
              <a:t/>
            </a:r>
            <a:endParaRPr b="1" sz="4200">
              <a:solidFill>
                <a:srgbClr val="27316F"/>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sp>
        <p:nvSpPr>
          <p:cNvPr id="162" name="Google Shape;162;p28"/>
          <p:cNvSpPr txBox="1"/>
          <p:nvPr/>
        </p:nvSpPr>
        <p:spPr>
          <a:xfrm>
            <a:off x="351202" y="688475"/>
            <a:ext cx="8629200" cy="2692800"/>
          </a:xfrm>
          <a:prstGeom prst="rect">
            <a:avLst/>
          </a:prstGeom>
          <a:noFill/>
          <a:ln>
            <a:noFill/>
          </a:ln>
        </p:spPr>
        <p:txBody>
          <a:bodyPr anchorCtr="0" anchor="t" bIns="0" lIns="0" spcFirstLastPara="1" rIns="0" wrap="square" tIns="6025">
            <a:spAutoFit/>
          </a:bodyPr>
          <a:lstStyle/>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Interfaces virtuelles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Lors de la création, chaque VM se voit attribuer une interface réseau virtuelle avec une adresse MAC et IP définies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Migration et abstraction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L’hyperviseur réassocie cette interface sur le nouveau nœud, permettant à la VM de conserver ses paramètres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Rôle de Neutron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Met à jour les règles de routage pour que la VM reste joignable sur le même réseau malgré le changement d’hôte</a:t>
            </a:r>
            <a:endParaRPr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marR="571500" rtl="0" algn="l">
              <a:lnSpc>
                <a:spcPct val="117100"/>
              </a:lnSpc>
              <a:spcBef>
                <a:spcPts val="1200"/>
              </a:spcBef>
              <a:spcAft>
                <a:spcPts val="0"/>
              </a:spcAft>
              <a:buNone/>
            </a:pPr>
            <a:r>
              <a:t/>
            </a:r>
            <a:endParaRPr sz="1600">
              <a:solidFill>
                <a:srgbClr val="27316F"/>
              </a:solidFill>
              <a:latin typeface="Verdana"/>
              <a:ea typeface="Verdana"/>
              <a:cs typeface="Verdana"/>
              <a:sym typeface="Verdana"/>
            </a:endParaRPr>
          </a:p>
        </p:txBody>
      </p:sp>
      <p:sp>
        <p:nvSpPr>
          <p:cNvPr id="163" name="Google Shape;163;p28"/>
          <p:cNvSpPr txBox="1"/>
          <p:nvPr>
            <p:ph type="title"/>
          </p:nvPr>
        </p:nvSpPr>
        <p:spPr>
          <a:xfrm>
            <a:off x="893978" y="87450"/>
            <a:ext cx="7195200" cy="218700"/>
          </a:xfrm>
          <a:prstGeom prst="rect">
            <a:avLst/>
          </a:prstGeom>
          <a:noFill/>
          <a:ln>
            <a:noFill/>
          </a:ln>
        </p:spPr>
        <p:txBody>
          <a:bodyPr anchorCtr="0" anchor="t" bIns="0" lIns="0" spcFirstLastPara="1" rIns="0" wrap="square" tIns="48850">
            <a:spAutoFit/>
          </a:bodyPr>
          <a:lstStyle/>
          <a:p>
            <a:pPr indent="0" lvl="0" marL="0" rtl="0" algn="l">
              <a:lnSpc>
                <a:spcPct val="115000"/>
              </a:lnSpc>
              <a:spcBef>
                <a:spcPts val="1200"/>
              </a:spcBef>
              <a:spcAft>
                <a:spcPts val="1200"/>
              </a:spcAft>
              <a:buNone/>
            </a:pPr>
            <a:r>
              <a:rPr lang="fr" sz="1100">
                <a:solidFill>
                  <a:schemeClr val="dk1"/>
                </a:solidFill>
              </a:rPr>
              <a:t>Conservation de la Configuration IP/MAC</a:t>
            </a:r>
            <a:endParaRPr sz="17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7" name="Shape 167"/>
        <p:cNvGrpSpPr/>
        <p:nvPr/>
      </p:nvGrpSpPr>
      <p:grpSpPr>
        <a:xfrm>
          <a:off x="0" y="0"/>
          <a:ext cx="0" cy="0"/>
          <a:chOff x="0" y="0"/>
          <a:chExt cx="0" cy="0"/>
        </a:xfrm>
      </p:grpSpPr>
      <p:sp>
        <p:nvSpPr>
          <p:cNvPr id="168" name="Google Shape;168;p29"/>
          <p:cNvSpPr txBox="1"/>
          <p:nvPr/>
        </p:nvSpPr>
        <p:spPr>
          <a:xfrm>
            <a:off x="5074848" y="629850"/>
            <a:ext cx="3752400" cy="3512400"/>
          </a:xfrm>
          <a:prstGeom prst="rect">
            <a:avLst/>
          </a:prstGeom>
          <a:noFill/>
          <a:ln>
            <a:noFill/>
          </a:ln>
        </p:spPr>
        <p:txBody>
          <a:bodyPr anchorCtr="0" anchor="t" bIns="0" lIns="0" spcFirstLastPara="1" rIns="0" wrap="square" tIns="6025">
            <a:spAutoFit/>
          </a:bodyPr>
          <a:lstStyle/>
          <a:p>
            <a:pPr indent="0" lvl="0" marL="0" rtl="0" algn="l">
              <a:lnSpc>
                <a:spcPct val="115000"/>
              </a:lnSpc>
              <a:spcBef>
                <a:spcPts val="1200"/>
              </a:spcBef>
              <a:spcAft>
                <a:spcPts val="0"/>
              </a:spcAft>
              <a:buSzPts val="1100"/>
              <a:buNone/>
            </a:pPr>
            <a:r>
              <a:rPr b="1" lang="fr" sz="1100">
                <a:solidFill>
                  <a:schemeClr val="dk1"/>
                </a:solidFill>
              </a:rPr>
              <a:t>Contenu du schéma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Le nœud de contrôle orchestre la migration via Nova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fr" sz="1100">
                <a:solidFill>
                  <a:schemeClr val="dk1"/>
                </a:solidFill>
              </a:rPr>
              <a:t>Compute Node X héberge la VM initiale, qui est migrée vers Compute Node 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fr" sz="1100">
                <a:solidFill>
                  <a:schemeClr val="dk1"/>
                </a:solidFill>
              </a:rPr>
              <a:t>La migration inclut le transfert de la mémoire (via QEMU), la reconfiguration de l’interface réseau et l’accès au stockage partagé</a:t>
            </a:r>
            <a:endParaRPr sz="1100">
              <a:solidFill>
                <a:schemeClr val="dk1"/>
              </a:solidFill>
            </a:endParaRPr>
          </a:p>
          <a:p>
            <a:pPr indent="0" lvl="0" marL="0" rtl="0" algn="l">
              <a:lnSpc>
                <a:spcPct val="115000"/>
              </a:lnSpc>
              <a:spcBef>
                <a:spcPts val="1200"/>
              </a:spcBef>
              <a:spcAft>
                <a:spcPts val="0"/>
              </a:spcAft>
              <a:buSzPts val="1100"/>
              <a:buNone/>
            </a:pPr>
            <a:r>
              <a:rPr i="1" lang="fr" sz="1100">
                <a:solidFill>
                  <a:schemeClr val="dk1"/>
                </a:solidFill>
              </a:rPr>
              <a:t>Schéma Mermaid (Schéma 1)</a:t>
            </a:r>
            <a:endParaRPr i="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Voir diagramme illustrant l’architecture et les flux entre nœuds, stockage et service réseau</a:t>
            </a:r>
            <a:endParaRPr sz="1100">
              <a:solidFill>
                <a:schemeClr val="dk1"/>
              </a:solidFill>
            </a:endParaRPr>
          </a:p>
          <a:p>
            <a:pPr indent="0" lvl="0" marL="0" rtl="0" algn="l">
              <a:lnSpc>
                <a:spcPct val="115000"/>
              </a:lnSpc>
              <a:spcBef>
                <a:spcPts val="1200"/>
              </a:spcBef>
              <a:spcAft>
                <a:spcPts val="0"/>
              </a:spcAft>
              <a:buSzPts val="1100"/>
              <a:buNone/>
            </a:pPr>
            <a:r>
              <a:t/>
            </a:r>
            <a:endParaRPr b="1"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marR="571500" rtl="0" algn="l">
              <a:lnSpc>
                <a:spcPct val="117100"/>
              </a:lnSpc>
              <a:spcBef>
                <a:spcPts val="1200"/>
              </a:spcBef>
              <a:spcAft>
                <a:spcPts val="0"/>
              </a:spcAft>
              <a:buNone/>
            </a:pPr>
            <a:r>
              <a:t/>
            </a:r>
            <a:endParaRPr sz="1600">
              <a:solidFill>
                <a:srgbClr val="27316F"/>
              </a:solidFill>
              <a:latin typeface="Verdana"/>
              <a:ea typeface="Verdana"/>
              <a:cs typeface="Verdana"/>
              <a:sym typeface="Verdana"/>
            </a:endParaRPr>
          </a:p>
        </p:txBody>
      </p:sp>
      <p:sp>
        <p:nvSpPr>
          <p:cNvPr id="169" name="Google Shape;169;p29"/>
          <p:cNvSpPr txBox="1"/>
          <p:nvPr>
            <p:ph type="title"/>
          </p:nvPr>
        </p:nvSpPr>
        <p:spPr>
          <a:xfrm>
            <a:off x="5125098" y="87450"/>
            <a:ext cx="2964000" cy="218700"/>
          </a:xfrm>
          <a:prstGeom prst="rect">
            <a:avLst/>
          </a:prstGeom>
          <a:noFill/>
          <a:ln>
            <a:noFill/>
          </a:ln>
        </p:spPr>
        <p:txBody>
          <a:bodyPr anchorCtr="0" anchor="t" bIns="0" lIns="0" spcFirstLastPara="1" rIns="0" wrap="square" tIns="48850">
            <a:spAutoFit/>
          </a:bodyPr>
          <a:lstStyle/>
          <a:p>
            <a:pPr indent="0" lvl="0" marL="0" rtl="0" algn="l">
              <a:lnSpc>
                <a:spcPct val="115000"/>
              </a:lnSpc>
              <a:spcBef>
                <a:spcPts val="1200"/>
              </a:spcBef>
              <a:spcAft>
                <a:spcPts val="1200"/>
              </a:spcAft>
              <a:buNone/>
            </a:pPr>
            <a:r>
              <a:rPr lang="fr" sz="1100">
                <a:solidFill>
                  <a:schemeClr val="dk1"/>
                </a:solidFill>
              </a:rPr>
              <a:t>Schéma Illustratif de la Migration</a:t>
            </a:r>
            <a:endParaRPr sz="1700"/>
          </a:p>
        </p:txBody>
      </p:sp>
      <p:pic>
        <p:nvPicPr>
          <p:cNvPr id="170" name="Google Shape;170;p29"/>
          <p:cNvPicPr preferRelativeResize="0"/>
          <p:nvPr/>
        </p:nvPicPr>
        <p:blipFill>
          <a:blip r:embed="rId3">
            <a:alphaModFix/>
          </a:blip>
          <a:stretch>
            <a:fillRect/>
          </a:stretch>
        </p:blipFill>
        <p:spPr>
          <a:xfrm>
            <a:off x="152400" y="152400"/>
            <a:ext cx="4770048" cy="28293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p30"/>
          <p:cNvSpPr/>
          <p:nvPr/>
        </p:nvSpPr>
        <p:spPr>
          <a:xfrm>
            <a:off x="8188264" y="0"/>
            <a:ext cx="949618" cy="795625"/>
          </a:xfrm>
          <a:custGeom>
            <a:rect b="b" l="l" r="r" t="t"/>
            <a:pathLst>
              <a:path extrusionOk="0" h="1593215" w="1900555">
                <a:moveTo>
                  <a:pt x="310837" y="0"/>
                </a:moveTo>
                <a:lnTo>
                  <a:pt x="0" y="0"/>
                </a:lnTo>
                <a:lnTo>
                  <a:pt x="2855" y="15844"/>
                </a:lnTo>
                <a:lnTo>
                  <a:pt x="12465" y="62572"/>
                </a:lnTo>
                <a:lnTo>
                  <a:pt x="23169" y="108866"/>
                </a:lnTo>
                <a:lnTo>
                  <a:pt x="34955" y="154710"/>
                </a:lnTo>
                <a:lnTo>
                  <a:pt x="47807" y="200092"/>
                </a:lnTo>
                <a:lnTo>
                  <a:pt x="61710" y="244999"/>
                </a:lnTo>
                <a:lnTo>
                  <a:pt x="76650" y="289417"/>
                </a:lnTo>
                <a:lnTo>
                  <a:pt x="92612" y="333332"/>
                </a:lnTo>
                <a:lnTo>
                  <a:pt x="109581" y="376731"/>
                </a:lnTo>
                <a:lnTo>
                  <a:pt x="127543" y="419601"/>
                </a:lnTo>
                <a:lnTo>
                  <a:pt x="146483" y="461929"/>
                </a:lnTo>
                <a:lnTo>
                  <a:pt x="166386" y="503701"/>
                </a:lnTo>
                <a:lnTo>
                  <a:pt x="187238" y="544904"/>
                </a:lnTo>
                <a:lnTo>
                  <a:pt x="209024" y="585523"/>
                </a:lnTo>
                <a:lnTo>
                  <a:pt x="231729" y="625547"/>
                </a:lnTo>
                <a:lnTo>
                  <a:pt x="255338" y="664961"/>
                </a:lnTo>
                <a:lnTo>
                  <a:pt x="279838" y="703753"/>
                </a:lnTo>
                <a:lnTo>
                  <a:pt x="305212" y="741908"/>
                </a:lnTo>
                <a:lnTo>
                  <a:pt x="331447" y="779414"/>
                </a:lnTo>
                <a:lnTo>
                  <a:pt x="358528" y="816257"/>
                </a:lnTo>
                <a:lnTo>
                  <a:pt x="386439" y="852423"/>
                </a:lnTo>
                <a:lnTo>
                  <a:pt x="415167" y="887900"/>
                </a:lnTo>
                <a:lnTo>
                  <a:pt x="444697" y="922673"/>
                </a:lnTo>
                <a:lnTo>
                  <a:pt x="475014" y="956730"/>
                </a:lnTo>
                <a:lnTo>
                  <a:pt x="506103" y="990057"/>
                </a:lnTo>
                <a:lnTo>
                  <a:pt x="537950" y="1022641"/>
                </a:lnTo>
                <a:lnTo>
                  <a:pt x="570539" y="1054469"/>
                </a:lnTo>
                <a:lnTo>
                  <a:pt x="603857" y="1085526"/>
                </a:lnTo>
                <a:lnTo>
                  <a:pt x="637888" y="1115800"/>
                </a:lnTo>
                <a:lnTo>
                  <a:pt x="672618" y="1145277"/>
                </a:lnTo>
                <a:lnTo>
                  <a:pt x="708033" y="1173943"/>
                </a:lnTo>
                <a:lnTo>
                  <a:pt x="744117" y="1201787"/>
                </a:lnTo>
                <a:lnTo>
                  <a:pt x="780855" y="1228793"/>
                </a:lnTo>
                <a:lnTo>
                  <a:pt x="818234" y="1254949"/>
                </a:lnTo>
                <a:lnTo>
                  <a:pt x="856238" y="1280241"/>
                </a:lnTo>
                <a:lnTo>
                  <a:pt x="894852" y="1304657"/>
                </a:lnTo>
                <a:lnTo>
                  <a:pt x="934063" y="1328181"/>
                </a:lnTo>
                <a:lnTo>
                  <a:pt x="973855" y="1350802"/>
                </a:lnTo>
                <a:lnTo>
                  <a:pt x="1014214" y="1372506"/>
                </a:lnTo>
                <a:lnTo>
                  <a:pt x="1055124" y="1393279"/>
                </a:lnTo>
                <a:lnTo>
                  <a:pt x="1096572" y="1413108"/>
                </a:lnTo>
                <a:lnTo>
                  <a:pt x="1138542" y="1431980"/>
                </a:lnTo>
                <a:lnTo>
                  <a:pt x="1181021" y="1449881"/>
                </a:lnTo>
                <a:lnTo>
                  <a:pt x="1223992" y="1466798"/>
                </a:lnTo>
                <a:lnTo>
                  <a:pt x="1267442" y="1482717"/>
                </a:lnTo>
                <a:lnTo>
                  <a:pt x="1311355" y="1497625"/>
                </a:lnTo>
                <a:lnTo>
                  <a:pt x="1355718" y="1511510"/>
                </a:lnTo>
                <a:lnTo>
                  <a:pt x="1400515" y="1524356"/>
                </a:lnTo>
                <a:lnTo>
                  <a:pt x="1445732" y="1536152"/>
                </a:lnTo>
                <a:lnTo>
                  <a:pt x="1491354" y="1546883"/>
                </a:lnTo>
                <a:lnTo>
                  <a:pt x="1537366" y="1556536"/>
                </a:lnTo>
                <a:lnTo>
                  <a:pt x="1583754" y="1565098"/>
                </a:lnTo>
                <a:lnTo>
                  <a:pt x="1630502" y="1572555"/>
                </a:lnTo>
                <a:lnTo>
                  <a:pt x="1677597" y="1578895"/>
                </a:lnTo>
                <a:lnTo>
                  <a:pt x="1725024" y="1584103"/>
                </a:lnTo>
                <a:lnTo>
                  <a:pt x="1772767" y="1588166"/>
                </a:lnTo>
                <a:lnTo>
                  <a:pt x="1820813" y="1591071"/>
                </a:lnTo>
                <a:lnTo>
                  <a:pt x="1869145" y="1592805"/>
                </a:lnTo>
                <a:lnTo>
                  <a:pt x="1900098" y="1593155"/>
                </a:lnTo>
                <a:lnTo>
                  <a:pt x="1900098" y="1288420"/>
                </a:lnTo>
                <a:lnTo>
                  <a:pt x="1868511" y="1287989"/>
                </a:lnTo>
                <a:lnTo>
                  <a:pt x="1819982" y="1285904"/>
                </a:lnTo>
                <a:lnTo>
                  <a:pt x="1771805" y="1282420"/>
                </a:lnTo>
                <a:lnTo>
                  <a:pt x="1723999" y="1277557"/>
                </a:lnTo>
                <a:lnTo>
                  <a:pt x="1676587" y="1271333"/>
                </a:lnTo>
                <a:lnTo>
                  <a:pt x="1629589" y="1263768"/>
                </a:lnTo>
                <a:lnTo>
                  <a:pt x="1583386" y="1254949"/>
                </a:lnTo>
                <a:lnTo>
                  <a:pt x="1536920" y="1244690"/>
                </a:lnTo>
                <a:lnTo>
                  <a:pt x="1491291" y="1233215"/>
                </a:lnTo>
                <a:lnTo>
                  <a:pt x="1446160" y="1220476"/>
                </a:lnTo>
                <a:lnTo>
                  <a:pt x="1401548" y="1206490"/>
                </a:lnTo>
                <a:lnTo>
                  <a:pt x="1357477" y="1191279"/>
                </a:lnTo>
                <a:lnTo>
                  <a:pt x="1313968" y="1174860"/>
                </a:lnTo>
                <a:lnTo>
                  <a:pt x="1271040" y="1157252"/>
                </a:lnTo>
                <a:lnTo>
                  <a:pt x="1228716" y="1138475"/>
                </a:lnTo>
                <a:lnTo>
                  <a:pt x="1187017" y="1118549"/>
                </a:lnTo>
                <a:lnTo>
                  <a:pt x="1145963" y="1097491"/>
                </a:lnTo>
                <a:lnTo>
                  <a:pt x="1105576" y="1075322"/>
                </a:lnTo>
                <a:lnTo>
                  <a:pt x="1065876" y="1052060"/>
                </a:lnTo>
                <a:lnTo>
                  <a:pt x="1026885" y="1027725"/>
                </a:lnTo>
                <a:lnTo>
                  <a:pt x="988623" y="1002335"/>
                </a:lnTo>
                <a:lnTo>
                  <a:pt x="951112" y="975910"/>
                </a:lnTo>
                <a:lnTo>
                  <a:pt x="914372" y="948469"/>
                </a:lnTo>
                <a:lnTo>
                  <a:pt x="878425" y="920031"/>
                </a:lnTo>
                <a:lnTo>
                  <a:pt x="843292" y="890615"/>
                </a:lnTo>
                <a:lnTo>
                  <a:pt x="808994" y="860240"/>
                </a:lnTo>
                <a:lnTo>
                  <a:pt x="775551" y="828926"/>
                </a:lnTo>
                <a:lnTo>
                  <a:pt x="742985" y="796692"/>
                </a:lnTo>
                <a:lnTo>
                  <a:pt x="711316" y="763556"/>
                </a:lnTo>
                <a:lnTo>
                  <a:pt x="680567" y="729538"/>
                </a:lnTo>
                <a:lnTo>
                  <a:pt x="650757" y="694658"/>
                </a:lnTo>
                <a:lnTo>
                  <a:pt x="621908" y="658933"/>
                </a:lnTo>
                <a:lnTo>
                  <a:pt x="594041" y="622384"/>
                </a:lnTo>
                <a:lnTo>
                  <a:pt x="567176" y="585029"/>
                </a:lnTo>
                <a:lnTo>
                  <a:pt x="541336" y="546887"/>
                </a:lnTo>
                <a:lnTo>
                  <a:pt x="516540" y="507978"/>
                </a:lnTo>
                <a:lnTo>
                  <a:pt x="492811" y="468321"/>
                </a:lnTo>
                <a:lnTo>
                  <a:pt x="470168" y="427936"/>
                </a:lnTo>
                <a:lnTo>
                  <a:pt x="448633" y="386840"/>
                </a:lnTo>
                <a:lnTo>
                  <a:pt x="428227" y="345053"/>
                </a:lnTo>
                <a:lnTo>
                  <a:pt x="408972" y="302595"/>
                </a:lnTo>
                <a:lnTo>
                  <a:pt x="390887" y="259484"/>
                </a:lnTo>
                <a:lnTo>
                  <a:pt x="373994" y="215740"/>
                </a:lnTo>
                <a:lnTo>
                  <a:pt x="358315" y="171381"/>
                </a:lnTo>
                <a:lnTo>
                  <a:pt x="343869" y="126428"/>
                </a:lnTo>
                <a:lnTo>
                  <a:pt x="330679" y="80898"/>
                </a:lnTo>
                <a:lnTo>
                  <a:pt x="318764" y="34812"/>
                </a:lnTo>
                <a:lnTo>
                  <a:pt x="310837" y="0"/>
                </a:lnTo>
                <a:close/>
              </a:path>
            </a:pathLst>
          </a:custGeom>
          <a:solidFill>
            <a:srgbClr val="82828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76" name="Google Shape;176;p30"/>
          <p:cNvSpPr/>
          <p:nvPr/>
        </p:nvSpPr>
        <p:spPr>
          <a:xfrm>
            <a:off x="0" y="4013669"/>
            <a:ext cx="959136" cy="1124150"/>
          </a:xfrm>
          <a:custGeom>
            <a:rect b="b" l="l" r="r" t="t"/>
            <a:pathLst>
              <a:path extrusionOk="0" h="2251075" w="1919605">
                <a:moveTo>
                  <a:pt x="0" y="0"/>
                </a:moveTo>
                <a:lnTo>
                  <a:pt x="0" y="450349"/>
                </a:lnTo>
                <a:lnTo>
                  <a:pt x="5435" y="451632"/>
                </a:lnTo>
                <a:lnTo>
                  <a:pt x="52312" y="463938"/>
                </a:lnTo>
                <a:lnTo>
                  <a:pt x="98687" y="477350"/>
                </a:lnTo>
                <a:lnTo>
                  <a:pt x="144546" y="491851"/>
                </a:lnTo>
                <a:lnTo>
                  <a:pt x="189876" y="507427"/>
                </a:lnTo>
                <a:lnTo>
                  <a:pt x="234663" y="524061"/>
                </a:lnTo>
                <a:lnTo>
                  <a:pt x="278893" y="541738"/>
                </a:lnTo>
                <a:lnTo>
                  <a:pt x="322553" y="560441"/>
                </a:lnTo>
                <a:lnTo>
                  <a:pt x="365630" y="580155"/>
                </a:lnTo>
                <a:lnTo>
                  <a:pt x="408108" y="600864"/>
                </a:lnTo>
                <a:lnTo>
                  <a:pt x="449976" y="622553"/>
                </a:lnTo>
                <a:lnTo>
                  <a:pt x="491219" y="645204"/>
                </a:lnTo>
                <a:lnTo>
                  <a:pt x="531824" y="668803"/>
                </a:lnTo>
                <a:lnTo>
                  <a:pt x="571777" y="693334"/>
                </a:lnTo>
                <a:lnTo>
                  <a:pt x="611065" y="718780"/>
                </a:lnTo>
                <a:lnTo>
                  <a:pt x="649674" y="745127"/>
                </a:lnTo>
                <a:lnTo>
                  <a:pt x="687589" y="772357"/>
                </a:lnTo>
                <a:lnTo>
                  <a:pt x="724799" y="800456"/>
                </a:lnTo>
                <a:lnTo>
                  <a:pt x="761289" y="829407"/>
                </a:lnTo>
                <a:lnTo>
                  <a:pt x="797045" y="859195"/>
                </a:lnTo>
                <a:lnTo>
                  <a:pt x="832054" y="889804"/>
                </a:lnTo>
                <a:lnTo>
                  <a:pt x="866302" y="921217"/>
                </a:lnTo>
                <a:lnTo>
                  <a:pt x="899777" y="953420"/>
                </a:lnTo>
                <a:lnTo>
                  <a:pt x="932463" y="986396"/>
                </a:lnTo>
                <a:lnTo>
                  <a:pt x="964347" y="1020129"/>
                </a:lnTo>
                <a:lnTo>
                  <a:pt x="995417" y="1054604"/>
                </a:lnTo>
                <a:lnTo>
                  <a:pt x="1025658" y="1089805"/>
                </a:lnTo>
                <a:lnTo>
                  <a:pt x="1055056" y="1125715"/>
                </a:lnTo>
                <a:lnTo>
                  <a:pt x="1083598" y="1162320"/>
                </a:lnTo>
                <a:lnTo>
                  <a:pt x="1111271" y="1199602"/>
                </a:lnTo>
                <a:lnTo>
                  <a:pt x="1138061" y="1237547"/>
                </a:lnTo>
                <a:lnTo>
                  <a:pt x="1163954" y="1276139"/>
                </a:lnTo>
                <a:lnTo>
                  <a:pt x="1188936" y="1315361"/>
                </a:lnTo>
                <a:lnTo>
                  <a:pt x="1212995" y="1355199"/>
                </a:lnTo>
                <a:lnTo>
                  <a:pt x="1236116" y="1395635"/>
                </a:lnTo>
                <a:lnTo>
                  <a:pt x="1258285" y="1436654"/>
                </a:lnTo>
                <a:lnTo>
                  <a:pt x="1279490" y="1478241"/>
                </a:lnTo>
                <a:lnTo>
                  <a:pt x="1299717" y="1520379"/>
                </a:lnTo>
                <a:lnTo>
                  <a:pt x="1318951" y="1563053"/>
                </a:lnTo>
                <a:lnTo>
                  <a:pt x="1337180" y="1606247"/>
                </a:lnTo>
                <a:lnTo>
                  <a:pt x="1354389" y="1649945"/>
                </a:lnTo>
                <a:lnTo>
                  <a:pt x="1370566" y="1694130"/>
                </a:lnTo>
                <a:lnTo>
                  <a:pt x="1385696" y="1738789"/>
                </a:lnTo>
                <a:lnTo>
                  <a:pt x="1399766" y="1783903"/>
                </a:lnTo>
                <a:lnTo>
                  <a:pt x="1412762" y="1829459"/>
                </a:lnTo>
                <a:lnTo>
                  <a:pt x="1424671" y="1875439"/>
                </a:lnTo>
                <a:lnTo>
                  <a:pt x="1435480" y="1921828"/>
                </a:lnTo>
                <a:lnTo>
                  <a:pt x="1445173" y="1968610"/>
                </a:lnTo>
                <a:lnTo>
                  <a:pt x="1453739" y="2015769"/>
                </a:lnTo>
                <a:lnTo>
                  <a:pt x="1461163" y="2063290"/>
                </a:lnTo>
                <a:lnTo>
                  <a:pt x="1467431" y="2111157"/>
                </a:lnTo>
                <a:lnTo>
                  <a:pt x="1472531" y="2159353"/>
                </a:lnTo>
                <a:lnTo>
                  <a:pt x="1476448" y="2207863"/>
                </a:lnTo>
                <a:lnTo>
                  <a:pt x="1478723" y="2248682"/>
                </a:lnTo>
                <a:lnTo>
                  <a:pt x="1478825" y="2250512"/>
                </a:lnTo>
                <a:lnTo>
                  <a:pt x="1919023" y="2250512"/>
                </a:lnTo>
                <a:lnTo>
                  <a:pt x="1918971" y="2248682"/>
                </a:lnTo>
                <a:lnTo>
                  <a:pt x="1916589" y="2199885"/>
                </a:lnTo>
                <a:lnTo>
                  <a:pt x="1913232" y="2151326"/>
                </a:lnTo>
                <a:lnTo>
                  <a:pt x="1908907" y="2103014"/>
                </a:lnTo>
                <a:lnTo>
                  <a:pt x="1903624" y="2054961"/>
                </a:lnTo>
                <a:lnTo>
                  <a:pt x="1897392" y="2007178"/>
                </a:lnTo>
                <a:lnTo>
                  <a:pt x="1890219" y="1959673"/>
                </a:lnTo>
                <a:lnTo>
                  <a:pt x="1882116" y="1912459"/>
                </a:lnTo>
                <a:lnTo>
                  <a:pt x="1873089" y="1865544"/>
                </a:lnTo>
                <a:lnTo>
                  <a:pt x="1863150" y="1818941"/>
                </a:lnTo>
                <a:lnTo>
                  <a:pt x="1852307" y="1772659"/>
                </a:lnTo>
                <a:lnTo>
                  <a:pt x="1840568" y="1726709"/>
                </a:lnTo>
                <a:lnTo>
                  <a:pt x="1827943" y="1681101"/>
                </a:lnTo>
                <a:lnTo>
                  <a:pt x="1814441" y="1635846"/>
                </a:lnTo>
                <a:lnTo>
                  <a:pt x="1800070" y="1590954"/>
                </a:lnTo>
                <a:lnTo>
                  <a:pt x="1784841" y="1546436"/>
                </a:lnTo>
                <a:lnTo>
                  <a:pt x="1768761" y="1502302"/>
                </a:lnTo>
                <a:lnTo>
                  <a:pt x="1751840" y="1458563"/>
                </a:lnTo>
                <a:lnTo>
                  <a:pt x="1734087" y="1415229"/>
                </a:lnTo>
                <a:lnTo>
                  <a:pt x="1715510" y="1372311"/>
                </a:lnTo>
                <a:lnTo>
                  <a:pt x="1696120" y="1329819"/>
                </a:lnTo>
                <a:lnTo>
                  <a:pt x="1675924" y="1287763"/>
                </a:lnTo>
                <a:lnTo>
                  <a:pt x="1654932" y="1246155"/>
                </a:lnTo>
                <a:lnTo>
                  <a:pt x="1633153" y="1205004"/>
                </a:lnTo>
                <a:lnTo>
                  <a:pt x="1610596" y="1164322"/>
                </a:lnTo>
                <a:lnTo>
                  <a:pt x="1587270" y="1124118"/>
                </a:lnTo>
                <a:lnTo>
                  <a:pt x="1563183" y="1084403"/>
                </a:lnTo>
                <a:lnTo>
                  <a:pt x="1538345" y="1045188"/>
                </a:lnTo>
                <a:lnTo>
                  <a:pt x="1512766" y="1006482"/>
                </a:lnTo>
                <a:lnTo>
                  <a:pt x="1486453" y="968298"/>
                </a:lnTo>
                <a:lnTo>
                  <a:pt x="1459416" y="930644"/>
                </a:lnTo>
                <a:lnTo>
                  <a:pt x="1431663" y="893532"/>
                </a:lnTo>
                <a:lnTo>
                  <a:pt x="1403205" y="856971"/>
                </a:lnTo>
                <a:lnTo>
                  <a:pt x="1374050" y="820973"/>
                </a:lnTo>
                <a:lnTo>
                  <a:pt x="1344206" y="785548"/>
                </a:lnTo>
                <a:lnTo>
                  <a:pt x="1313684" y="750707"/>
                </a:lnTo>
                <a:lnTo>
                  <a:pt x="1282491" y="716459"/>
                </a:lnTo>
                <a:lnTo>
                  <a:pt x="1250637" y="682816"/>
                </a:lnTo>
                <a:lnTo>
                  <a:pt x="1218132" y="649787"/>
                </a:lnTo>
                <a:lnTo>
                  <a:pt x="1184983" y="617384"/>
                </a:lnTo>
                <a:lnTo>
                  <a:pt x="1151200" y="585617"/>
                </a:lnTo>
                <a:lnTo>
                  <a:pt x="1116792" y="554496"/>
                </a:lnTo>
                <a:lnTo>
                  <a:pt x="1081801" y="524061"/>
                </a:lnTo>
                <a:lnTo>
                  <a:pt x="1046137" y="494235"/>
                </a:lnTo>
                <a:lnTo>
                  <a:pt x="1009908" y="465116"/>
                </a:lnTo>
                <a:lnTo>
                  <a:pt x="973089" y="436685"/>
                </a:lnTo>
                <a:lnTo>
                  <a:pt x="935691" y="408953"/>
                </a:lnTo>
                <a:lnTo>
                  <a:pt x="897722" y="381930"/>
                </a:lnTo>
                <a:lnTo>
                  <a:pt x="859191" y="355627"/>
                </a:lnTo>
                <a:lnTo>
                  <a:pt x="820106" y="330053"/>
                </a:lnTo>
                <a:lnTo>
                  <a:pt x="780478" y="305221"/>
                </a:lnTo>
                <a:lnTo>
                  <a:pt x="740315" y="281140"/>
                </a:lnTo>
                <a:lnTo>
                  <a:pt x="699626" y="257820"/>
                </a:lnTo>
                <a:lnTo>
                  <a:pt x="658419" y="235272"/>
                </a:lnTo>
                <a:lnTo>
                  <a:pt x="616705" y="213507"/>
                </a:lnTo>
                <a:lnTo>
                  <a:pt x="574492" y="192535"/>
                </a:lnTo>
                <a:lnTo>
                  <a:pt x="531789" y="172367"/>
                </a:lnTo>
                <a:lnTo>
                  <a:pt x="488605" y="153013"/>
                </a:lnTo>
                <a:lnTo>
                  <a:pt x="444948" y="134483"/>
                </a:lnTo>
                <a:lnTo>
                  <a:pt x="400829" y="116788"/>
                </a:lnTo>
                <a:lnTo>
                  <a:pt x="356256" y="99938"/>
                </a:lnTo>
                <a:lnTo>
                  <a:pt x="311238" y="83945"/>
                </a:lnTo>
                <a:lnTo>
                  <a:pt x="265784" y="68818"/>
                </a:lnTo>
                <a:lnTo>
                  <a:pt x="219904" y="54568"/>
                </a:lnTo>
                <a:lnTo>
                  <a:pt x="173605" y="41205"/>
                </a:lnTo>
                <a:lnTo>
                  <a:pt x="126897" y="28741"/>
                </a:lnTo>
                <a:lnTo>
                  <a:pt x="79790" y="17184"/>
                </a:lnTo>
                <a:lnTo>
                  <a:pt x="32291" y="6547"/>
                </a:lnTo>
                <a:lnTo>
                  <a:pt x="0" y="0"/>
                </a:lnTo>
                <a:close/>
              </a:path>
            </a:pathLst>
          </a:custGeom>
          <a:solidFill>
            <a:srgbClr val="FBBC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77" name="Google Shape;177;p30"/>
          <p:cNvSpPr txBox="1"/>
          <p:nvPr>
            <p:ph type="title"/>
          </p:nvPr>
        </p:nvSpPr>
        <p:spPr>
          <a:xfrm>
            <a:off x="2" y="0"/>
            <a:ext cx="5195700" cy="930000"/>
          </a:xfrm>
          <a:prstGeom prst="rect">
            <a:avLst/>
          </a:prstGeom>
          <a:noFill/>
          <a:ln>
            <a:noFill/>
          </a:ln>
        </p:spPr>
        <p:txBody>
          <a:bodyPr anchorCtr="0" anchor="t" bIns="0" lIns="0" spcFirstLastPara="1" rIns="0" wrap="square" tIns="6350">
            <a:spAutoFit/>
          </a:bodyPr>
          <a:lstStyle/>
          <a:p>
            <a:pPr indent="0" lvl="0" marL="0" rtl="0" algn="l">
              <a:lnSpc>
                <a:spcPct val="100000"/>
              </a:lnSpc>
              <a:spcBef>
                <a:spcPts val="0"/>
              </a:spcBef>
              <a:spcAft>
                <a:spcPts val="0"/>
              </a:spcAft>
              <a:buNone/>
            </a:pPr>
            <a:r>
              <a:rPr lang="fr" sz="2000">
                <a:solidFill>
                  <a:srgbClr val="27316F"/>
                </a:solidFill>
              </a:rPr>
              <a:t>Scénario de Migration dans un Environnement Multi-nœuds (ex: Grid5000)</a:t>
            </a:r>
            <a:endParaRPr sz="2000"/>
          </a:p>
        </p:txBody>
      </p:sp>
      <p:sp>
        <p:nvSpPr>
          <p:cNvPr id="178" name="Google Shape;178;p30"/>
          <p:cNvSpPr txBox="1"/>
          <p:nvPr/>
        </p:nvSpPr>
        <p:spPr>
          <a:xfrm>
            <a:off x="-5" y="1012769"/>
            <a:ext cx="5139000" cy="3529800"/>
          </a:xfrm>
          <a:prstGeom prst="rect">
            <a:avLst/>
          </a:prstGeom>
          <a:noFill/>
          <a:ln>
            <a:noFill/>
          </a:ln>
        </p:spPr>
        <p:txBody>
          <a:bodyPr anchorCtr="0" anchor="t" bIns="0" lIns="0" spcFirstLastPara="1" rIns="0" wrap="square" tIns="6350">
            <a:spAutoFit/>
          </a:bodyPr>
          <a:lstStyle/>
          <a:p>
            <a:pPr indent="0" lvl="0" marL="0" rtl="0" algn="l">
              <a:lnSpc>
                <a:spcPct val="125000"/>
              </a:lnSpc>
              <a:spcBef>
                <a:spcPts val="0"/>
              </a:spcBef>
              <a:spcAft>
                <a:spcPts val="0"/>
              </a:spcAft>
              <a:buClr>
                <a:schemeClr val="dk1"/>
              </a:buClr>
              <a:buSzPts val="1100"/>
              <a:buFont typeface="Arial"/>
              <a:buNone/>
            </a:pPr>
            <a:r>
              <a:rPr b="1" lang="fr" sz="1100">
                <a:solidFill>
                  <a:schemeClr val="dk1"/>
                </a:solidFill>
              </a:rPr>
              <a:t>Contexte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Un cluster multi-nœuds sur Grid5000 avec plusieurs nœuds de calcul et un nœud de contrôle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Processus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Création d’une VM sur un nœud X via Nova ou Horizon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fr" sz="1100">
                <a:solidFill>
                  <a:schemeClr val="dk1"/>
                </a:solidFill>
              </a:rPr>
              <a:t>Exécution d’une commande de migration (live ou cold) pour déplacer la VM vers le nœud 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fr" sz="1100">
                <a:solidFill>
                  <a:schemeClr val="dk1"/>
                </a:solidFill>
              </a:rPr>
              <a:t>Transfert de la RAM (et du disque si nécessaire) et réaffectation du port réseau pour conserver la même configuration</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Résultat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La VM est déplacée de manière transparente avec conservation de l’IP et de la configuration, et les ressources sur le nœud source sont libérées</a:t>
            </a:r>
            <a:endParaRPr sz="1100">
              <a:solidFill>
                <a:schemeClr val="dk1"/>
              </a:solidFill>
            </a:endParaRPr>
          </a:p>
          <a:p>
            <a:pPr indent="0" lvl="0" marL="0" marR="0" rtl="0" algn="l">
              <a:lnSpc>
                <a:spcPct val="125000"/>
              </a:lnSpc>
              <a:spcBef>
                <a:spcPts val="1200"/>
              </a:spcBef>
              <a:spcAft>
                <a:spcPts val="0"/>
              </a:spcAft>
              <a:buNone/>
            </a:pPr>
            <a:r>
              <a:t/>
            </a:r>
            <a:endParaRPr sz="1600">
              <a:solidFill>
                <a:srgbClr val="27316F"/>
              </a:solidFill>
              <a:latin typeface="Verdana"/>
              <a:ea typeface="Verdana"/>
              <a:cs typeface="Verdana"/>
              <a:sym typeface="Verdana"/>
            </a:endParaRPr>
          </a:p>
        </p:txBody>
      </p:sp>
      <p:pic>
        <p:nvPicPr>
          <p:cNvPr id="179" name="Google Shape;179;p30"/>
          <p:cNvPicPr preferRelativeResize="0"/>
          <p:nvPr/>
        </p:nvPicPr>
        <p:blipFill>
          <a:blip r:embed="rId3">
            <a:alphaModFix/>
          </a:blip>
          <a:stretch>
            <a:fillRect/>
          </a:stretch>
        </p:blipFill>
        <p:spPr>
          <a:xfrm>
            <a:off x="5291395" y="1082400"/>
            <a:ext cx="3700205" cy="28666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3" name="Shape 183"/>
        <p:cNvGrpSpPr/>
        <p:nvPr/>
      </p:nvGrpSpPr>
      <p:grpSpPr>
        <a:xfrm>
          <a:off x="0" y="0"/>
          <a:ext cx="0" cy="0"/>
          <a:chOff x="0" y="0"/>
          <a:chExt cx="0" cy="0"/>
        </a:xfrm>
      </p:grpSpPr>
      <p:grpSp>
        <p:nvGrpSpPr>
          <p:cNvPr id="184" name="Google Shape;184;p31"/>
          <p:cNvGrpSpPr/>
          <p:nvPr/>
        </p:nvGrpSpPr>
        <p:grpSpPr>
          <a:xfrm>
            <a:off x="0" y="0"/>
            <a:ext cx="9137654" cy="5137538"/>
            <a:chOff x="0" y="0"/>
            <a:chExt cx="18287999" cy="10287762"/>
          </a:xfrm>
        </p:grpSpPr>
        <p:pic>
          <p:nvPicPr>
            <p:cNvPr id="185" name="Google Shape;185;p31"/>
            <p:cNvPicPr preferRelativeResize="0"/>
            <p:nvPr/>
          </p:nvPicPr>
          <p:blipFill rotWithShape="1">
            <a:blip r:embed="rId3">
              <a:alphaModFix/>
            </a:blip>
            <a:srcRect b="0" l="0" r="0" t="0"/>
            <a:stretch/>
          </p:blipFill>
          <p:spPr>
            <a:xfrm>
              <a:off x="0" y="0"/>
              <a:ext cx="18287999" cy="10287762"/>
            </a:xfrm>
            <a:prstGeom prst="rect">
              <a:avLst/>
            </a:prstGeom>
            <a:noFill/>
            <a:ln>
              <a:noFill/>
            </a:ln>
          </p:spPr>
        </p:pic>
        <p:sp>
          <p:nvSpPr>
            <p:cNvPr id="186" name="Google Shape;186;p31"/>
            <p:cNvSpPr/>
            <p:nvPr/>
          </p:nvSpPr>
          <p:spPr>
            <a:xfrm>
              <a:off x="786384" y="310222"/>
              <a:ext cx="17087445" cy="1733550"/>
            </a:xfrm>
            <a:custGeom>
              <a:rect b="b" l="l" r="r" t="t"/>
              <a:pathLst>
                <a:path extrusionOk="0" h="1733550" w="7705725">
                  <a:moveTo>
                    <a:pt x="7705725" y="0"/>
                  </a:moveTo>
                  <a:lnTo>
                    <a:pt x="0" y="0"/>
                  </a:lnTo>
                  <a:lnTo>
                    <a:pt x="0" y="1733550"/>
                  </a:lnTo>
                  <a:lnTo>
                    <a:pt x="7282815" y="1733550"/>
                  </a:lnTo>
                  <a:lnTo>
                    <a:pt x="7338395" y="1731044"/>
                  </a:lnTo>
                  <a:lnTo>
                    <a:pt x="7392557" y="1723650"/>
                  </a:lnTo>
                  <a:lnTo>
                    <a:pt x="7444644" y="1711555"/>
                  </a:lnTo>
                  <a:lnTo>
                    <a:pt x="7494002" y="1694943"/>
                  </a:lnTo>
                  <a:lnTo>
                    <a:pt x="7539972" y="1674002"/>
                  </a:lnTo>
                  <a:lnTo>
                    <a:pt x="7581900" y="1648917"/>
                  </a:lnTo>
                  <a:lnTo>
                    <a:pt x="7625209" y="1614221"/>
                  </a:lnTo>
                  <a:lnTo>
                    <a:pt x="7659721" y="1575666"/>
                  </a:lnTo>
                  <a:lnTo>
                    <a:pt x="7684962" y="1534029"/>
                  </a:lnTo>
                  <a:lnTo>
                    <a:pt x="7700455" y="1490085"/>
                  </a:lnTo>
                  <a:lnTo>
                    <a:pt x="7705725" y="1444612"/>
                  </a:lnTo>
                  <a:lnTo>
                    <a:pt x="7705725" y="0"/>
                  </a:lnTo>
                  <a:close/>
                </a:path>
              </a:pathLst>
            </a:custGeom>
            <a:solidFill>
              <a:srgbClr val="75C4C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sp>
        <p:nvSpPr>
          <p:cNvPr id="187" name="Google Shape;187;p31"/>
          <p:cNvSpPr txBox="1"/>
          <p:nvPr>
            <p:ph type="title"/>
          </p:nvPr>
        </p:nvSpPr>
        <p:spPr>
          <a:xfrm>
            <a:off x="713027" y="306475"/>
            <a:ext cx="7581000" cy="346500"/>
          </a:xfrm>
          <a:prstGeom prst="rect">
            <a:avLst/>
          </a:prstGeom>
          <a:noFill/>
          <a:ln>
            <a:noFill/>
          </a:ln>
        </p:spPr>
        <p:txBody>
          <a:bodyPr anchorCtr="0" anchor="t" bIns="0" lIns="0" spcFirstLastPara="1" rIns="0" wrap="square" tIns="7925">
            <a:spAutoFit/>
          </a:bodyPr>
          <a:lstStyle/>
          <a:p>
            <a:pPr indent="0" lvl="0" marL="0" rtl="0" algn="l">
              <a:lnSpc>
                <a:spcPct val="100000"/>
              </a:lnSpc>
              <a:spcBef>
                <a:spcPts val="0"/>
              </a:spcBef>
              <a:spcAft>
                <a:spcPts val="0"/>
              </a:spcAft>
              <a:buNone/>
            </a:pPr>
            <a:r>
              <a:rPr lang="fr">
                <a:solidFill>
                  <a:srgbClr val="FFFFFF"/>
                </a:solidFill>
              </a:rPr>
              <a:t>Processus de Live Migration – Détail Technique</a:t>
            </a:r>
            <a:endParaRPr sz="2200"/>
          </a:p>
        </p:txBody>
      </p:sp>
      <p:sp>
        <p:nvSpPr>
          <p:cNvPr id="188" name="Google Shape;188;p31"/>
          <p:cNvSpPr/>
          <p:nvPr/>
        </p:nvSpPr>
        <p:spPr>
          <a:xfrm>
            <a:off x="434710" y="1036425"/>
            <a:ext cx="8496261" cy="3277910"/>
          </a:xfrm>
          <a:custGeom>
            <a:rect b="b" l="l" r="r" t="t"/>
            <a:pathLst>
              <a:path extrusionOk="0" h="6334125" w="7706359">
                <a:moveTo>
                  <a:pt x="7705763" y="0"/>
                </a:moveTo>
                <a:lnTo>
                  <a:pt x="0" y="0"/>
                </a:lnTo>
                <a:lnTo>
                  <a:pt x="0" y="6334125"/>
                </a:lnTo>
                <a:lnTo>
                  <a:pt x="7282726" y="6334125"/>
                </a:lnTo>
                <a:lnTo>
                  <a:pt x="7319942" y="6330039"/>
                </a:lnTo>
                <a:lnTo>
                  <a:pt x="7356616" y="6317915"/>
                </a:lnTo>
                <a:lnTo>
                  <a:pt x="7392552" y="6297955"/>
                </a:lnTo>
                <a:lnTo>
                  <a:pt x="7427558" y="6270361"/>
                </a:lnTo>
                <a:lnTo>
                  <a:pt x="7461438" y="6235333"/>
                </a:lnTo>
                <a:lnTo>
                  <a:pt x="7493997" y="6193074"/>
                </a:lnTo>
                <a:lnTo>
                  <a:pt x="7525042" y="6143784"/>
                </a:lnTo>
                <a:lnTo>
                  <a:pt x="7554378" y="6087664"/>
                </a:lnTo>
                <a:lnTo>
                  <a:pt x="7581811" y="6024918"/>
                </a:lnTo>
                <a:lnTo>
                  <a:pt x="7597219" y="5984398"/>
                </a:lnTo>
                <a:lnTo>
                  <a:pt x="7611682" y="5942103"/>
                </a:lnTo>
                <a:lnTo>
                  <a:pt x="7625182" y="5898136"/>
                </a:lnTo>
                <a:lnTo>
                  <a:pt x="7637702" y="5852604"/>
                </a:lnTo>
                <a:lnTo>
                  <a:pt x="7649224" y="5805610"/>
                </a:lnTo>
                <a:lnTo>
                  <a:pt x="7659732" y="5757260"/>
                </a:lnTo>
                <a:lnTo>
                  <a:pt x="7669207" y="5707659"/>
                </a:lnTo>
                <a:lnTo>
                  <a:pt x="7677633" y="5656912"/>
                </a:lnTo>
                <a:lnTo>
                  <a:pt x="7684992" y="5605125"/>
                </a:lnTo>
                <a:lnTo>
                  <a:pt x="7691266" y="5552401"/>
                </a:lnTo>
                <a:lnTo>
                  <a:pt x="7696438" y="5498847"/>
                </a:lnTo>
                <a:lnTo>
                  <a:pt x="7700492" y="5444568"/>
                </a:lnTo>
                <a:lnTo>
                  <a:pt x="7703408" y="5389667"/>
                </a:lnTo>
                <a:lnTo>
                  <a:pt x="7705171" y="5334251"/>
                </a:lnTo>
                <a:lnTo>
                  <a:pt x="7705763" y="5278424"/>
                </a:lnTo>
                <a:lnTo>
                  <a:pt x="7705763"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89" name="Google Shape;189;p31"/>
          <p:cNvSpPr txBox="1"/>
          <p:nvPr/>
        </p:nvSpPr>
        <p:spPr>
          <a:xfrm>
            <a:off x="713025" y="1259100"/>
            <a:ext cx="7937400" cy="2945700"/>
          </a:xfrm>
          <a:prstGeom prst="rect">
            <a:avLst/>
          </a:prstGeom>
          <a:noFill/>
          <a:ln>
            <a:noFill/>
          </a:ln>
        </p:spPr>
        <p:txBody>
          <a:bodyPr anchorCtr="0" anchor="t" bIns="0" lIns="0" spcFirstLastPara="1" rIns="0" wrap="square" tIns="6350">
            <a:spAutoFit/>
          </a:bodyPr>
          <a:lstStyle/>
          <a:p>
            <a:pPr indent="0" lvl="0" marL="0" rtl="0" algn="l">
              <a:lnSpc>
                <a:spcPct val="125000"/>
              </a:lnSpc>
              <a:spcBef>
                <a:spcPts val="0"/>
              </a:spcBef>
              <a:spcAft>
                <a:spcPts val="0"/>
              </a:spcAft>
              <a:buClr>
                <a:schemeClr val="dk1"/>
              </a:buClr>
              <a:buSzPts val="1100"/>
              <a:buFont typeface="Arial"/>
              <a:buNone/>
            </a:pPr>
            <a:r>
              <a:rPr b="1" lang="fr" sz="1100">
                <a:solidFill>
                  <a:schemeClr val="dk1"/>
                </a:solidFill>
              </a:rPr>
              <a:t>Transfert de la RAM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Le processus QEMU sur le nœud source copie progressivement l’état mémoire de la VM vers le processus QEMU du nœud cible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fr" sz="1100">
                <a:solidFill>
                  <a:schemeClr val="dk1"/>
                </a:solidFill>
              </a:rPr>
              <a:t>Les pages de mémoire modifiées sont recopiées jusqu’à ce que la différence soit minimale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Mise à jour de l’interface réseau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L’hyperviseur configure l’interface virtuelle sur le nouveau nœud avec les mêmes paramètres (MAC/IP)</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fr" sz="1100">
                <a:solidFill>
                  <a:schemeClr val="dk1"/>
                </a:solidFill>
              </a:rPr>
              <a:t>Neutron met à jour les règles de routage pour que le trafic soit redirigé vers la VM sur le nœud cible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Coordination via Nova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Nova orchestre l’ensemble du processus et met à jour sa base de données pour signaler la migration réussie</a:t>
            </a:r>
            <a:endParaRPr sz="1100">
              <a:solidFill>
                <a:schemeClr val="dk1"/>
              </a:solidFill>
            </a:endParaRPr>
          </a:p>
          <a:p>
            <a:pPr indent="0" lvl="0" marL="0" marR="0" rtl="0" algn="l">
              <a:lnSpc>
                <a:spcPct val="125000"/>
              </a:lnSpc>
              <a:spcBef>
                <a:spcPts val="1200"/>
              </a:spcBef>
              <a:spcAft>
                <a:spcPts val="0"/>
              </a:spcAft>
              <a:buNone/>
            </a:pPr>
            <a:r>
              <a:t/>
            </a:r>
            <a:endParaRPr sz="1600">
              <a:solidFill>
                <a:srgbClr val="27316F"/>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3" name="Shape 193"/>
        <p:cNvGrpSpPr/>
        <p:nvPr/>
      </p:nvGrpSpPr>
      <p:grpSpPr>
        <a:xfrm>
          <a:off x="0" y="0"/>
          <a:ext cx="0" cy="0"/>
          <a:chOff x="0" y="0"/>
          <a:chExt cx="0" cy="0"/>
        </a:xfrm>
      </p:grpSpPr>
      <p:pic>
        <p:nvPicPr>
          <p:cNvPr id="194" name="Google Shape;194;p32"/>
          <p:cNvPicPr preferRelativeResize="0"/>
          <p:nvPr/>
        </p:nvPicPr>
        <p:blipFill rotWithShape="1">
          <a:blip r:embed="rId3">
            <a:alphaModFix/>
          </a:blip>
          <a:srcRect b="0" l="0" r="0" t="0"/>
          <a:stretch/>
        </p:blipFill>
        <p:spPr>
          <a:xfrm>
            <a:off x="0" y="0"/>
            <a:ext cx="9138514" cy="5137709"/>
          </a:xfrm>
          <a:prstGeom prst="rect">
            <a:avLst/>
          </a:prstGeom>
          <a:noFill/>
          <a:ln>
            <a:noFill/>
          </a:ln>
        </p:spPr>
      </p:pic>
      <p:pic>
        <p:nvPicPr>
          <p:cNvPr id="195" name="Google Shape;195;p32"/>
          <p:cNvPicPr preferRelativeResize="0"/>
          <p:nvPr/>
        </p:nvPicPr>
        <p:blipFill>
          <a:blip r:embed="rId4">
            <a:alphaModFix/>
          </a:blip>
          <a:stretch>
            <a:fillRect/>
          </a:stretch>
        </p:blipFill>
        <p:spPr>
          <a:xfrm>
            <a:off x="1095375" y="509588"/>
            <a:ext cx="6953250" cy="4124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9" name="Shape 199"/>
        <p:cNvGrpSpPr/>
        <p:nvPr/>
      </p:nvGrpSpPr>
      <p:grpSpPr>
        <a:xfrm>
          <a:off x="0" y="0"/>
          <a:ext cx="0" cy="0"/>
          <a:chOff x="0" y="0"/>
          <a:chExt cx="0" cy="0"/>
        </a:xfrm>
      </p:grpSpPr>
      <p:grpSp>
        <p:nvGrpSpPr>
          <p:cNvPr id="200" name="Google Shape;200;p33"/>
          <p:cNvGrpSpPr/>
          <p:nvPr/>
        </p:nvGrpSpPr>
        <p:grpSpPr>
          <a:xfrm>
            <a:off x="0" y="0"/>
            <a:ext cx="3972779" cy="4552681"/>
            <a:chOff x="0" y="0"/>
            <a:chExt cx="7951075" cy="9116603"/>
          </a:xfrm>
        </p:grpSpPr>
        <p:sp>
          <p:nvSpPr>
            <p:cNvPr id="201" name="Google Shape;201;p33"/>
            <p:cNvSpPr/>
            <p:nvPr/>
          </p:nvSpPr>
          <p:spPr>
            <a:xfrm>
              <a:off x="0" y="0"/>
              <a:ext cx="2414905" cy="2363470"/>
            </a:xfrm>
            <a:custGeom>
              <a:rect b="b" l="l" r="r" t="t"/>
              <a:pathLst>
                <a:path extrusionOk="0" h="2363470" w="2414905">
                  <a:moveTo>
                    <a:pt x="0" y="1939300"/>
                  </a:moveTo>
                  <a:lnTo>
                    <a:pt x="0" y="2362962"/>
                  </a:lnTo>
                  <a:lnTo>
                    <a:pt x="117185" y="2362962"/>
                  </a:lnTo>
                  <a:lnTo>
                    <a:pt x="191911" y="2359114"/>
                  </a:lnTo>
                  <a:lnTo>
                    <a:pt x="242022" y="2355125"/>
                  </a:lnTo>
                  <a:lnTo>
                    <a:pt x="291961" y="2350090"/>
                  </a:lnTo>
                  <a:lnTo>
                    <a:pt x="341712" y="2344016"/>
                  </a:lnTo>
                  <a:lnTo>
                    <a:pt x="391261" y="2336908"/>
                  </a:lnTo>
                  <a:lnTo>
                    <a:pt x="440592" y="2328772"/>
                  </a:lnTo>
                  <a:lnTo>
                    <a:pt x="489689" y="2319615"/>
                  </a:lnTo>
                  <a:lnTo>
                    <a:pt x="538538" y="2309443"/>
                  </a:lnTo>
                  <a:lnTo>
                    <a:pt x="587123" y="2298262"/>
                  </a:lnTo>
                  <a:lnTo>
                    <a:pt x="635429" y="2286077"/>
                  </a:lnTo>
                  <a:lnTo>
                    <a:pt x="683441" y="2272896"/>
                  </a:lnTo>
                  <a:lnTo>
                    <a:pt x="731143" y="2258725"/>
                  </a:lnTo>
                  <a:lnTo>
                    <a:pt x="778520" y="2243568"/>
                  </a:lnTo>
                  <a:lnTo>
                    <a:pt x="825556" y="2227434"/>
                  </a:lnTo>
                  <a:lnTo>
                    <a:pt x="872238" y="2210327"/>
                  </a:lnTo>
                  <a:lnTo>
                    <a:pt x="918548" y="2192254"/>
                  </a:lnTo>
                  <a:lnTo>
                    <a:pt x="964472" y="2173222"/>
                  </a:lnTo>
                  <a:lnTo>
                    <a:pt x="1009995" y="2153235"/>
                  </a:lnTo>
                  <a:lnTo>
                    <a:pt x="1055101" y="2132302"/>
                  </a:lnTo>
                  <a:lnTo>
                    <a:pt x="1099775" y="2110426"/>
                  </a:lnTo>
                  <a:lnTo>
                    <a:pt x="1144002" y="2087615"/>
                  </a:lnTo>
                  <a:lnTo>
                    <a:pt x="1187766" y="2063876"/>
                  </a:lnTo>
                  <a:lnTo>
                    <a:pt x="1231053" y="2039213"/>
                  </a:lnTo>
                  <a:lnTo>
                    <a:pt x="1273846" y="2013633"/>
                  </a:lnTo>
                  <a:lnTo>
                    <a:pt x="1316131" y="1987143"/>
                  </a:lnTo>
                  <a:lnTo>
                    <a:pt x="1357892" y="1959748"/>
                  </a:lnTo>
                  <a:lnTo>
                    <a:pt x="1387475" y="1939443"/>
                  </a:lnTo>
                  <a:lnTo>
                    <a:pt x="46137" y="1939443"/>
                  </a:lnTo>
                  <a:lnTo>
                    <a:pt x="0" y="1939300"/>
                  </a:lnTo>
                  <a:close/>
                </a:path>
                <a:path extrusionOk="0" h="2363470" w="2414905">
                  <a:moveTo>
                    <a:pt x="2414850" y="0"/>
                  </a:moveTo>
                  <a:lnTo>
                    <a:pt x="1989571" y="0"/>
                  </a:lnTo>
                  <a:lnTo>
                    <a:pt x="1989477" y="14560"/>
                  </a:lnTo>
                  <a:lnTo>
                    <a:pt x="1987918" y="63839"/>
                  </a:lnTo>
                  <a:lnTo>
                    <a:pt x="1985130" y="112953"/>
                  </a:lnTo>
                  <a:lnTo>
                    <a:pt x="1981121" y="161881"/>
                  </a:lnTo>
                  <a:lnTo>
                    <a:pt x="1975900" y="210602"/>
                  </a:lnTo>
                  <a:lnTo>
                    <a:pt x="1969475" y="259096"/>
                  </a:lnTo>
                  <a:lnTo>
                    <a:pt x="1961856" y="307342"/>
                  </a:lnTo>
                  <a:lnTo>
                    <a:pt x="1953051" y="355317"/>
                  </a:lnTo>
                  <a:lnTo>
                    <a:pt x="1943068" y="403003"/>
                  </a:lnTo>
                  <a:lnTo>
                    <a:pt x="1931916" y="450377"/>
                  </a:lnTo>
                  <a:lnTo>
                    <a:pt x="1919605" y="497418"/>
                  </a:lnTo>
                  <a:lnTo>
                    <a:pt x="1906141" y="544106"/>
                  </a:lnTo>
                  <a:lnTo>
                    <a:pt x="1891535" y="590420"/>
                  </a:lnTo>
                  <a:lnTo>
                    <a:pt x="1875795" y="636339"/>
                  </a:lnTo>
                  <a:lnTo>
                    <a:pt x="1858929" y="681841"/>
                  </a:lnTo>
                  <a:lnTo>
                    <a:pt x="1840947" y="726906"/>
                  </a:lnTo>
                  <a:lnTo>
                    <a:pt x="1821856" y="771513"/>
                  </a:lnTo>
                  <a:lnTo>
                    <a:pt x="1801666" y="815641"/>
                  </a:lnTo>
                  <a:lnTo>
                    <a:pt x="1780385" y="859269"/>
                  </a:lnTo>
                  <a:lnTo>
                    <a:pt x="1758022" y="902376"/>
                  </a:lnTo>
                  <a:lnTo>
                    <a:pt x="1734585" y="944940"/>
                  </a:lnTo>
                  <a:lnTo>
                    <a:pt x="1710083" y="986942"/>
                  </a:lnTo>
                  <a:lnTo>
                    <a:pt x="1684526" y="1028360"/>
                  </a:lnTo>
                  <a:lnTo>
                    <a:pt x="1657920" y="1069172"/>
                  </a:lnTo>
                  <a:lnTo>
                    <a:pt x="1630276" y="1109359"/>
                  </a:lnTo>
                  <a:lnTo>
                    <a:pt x="1601601" y="1148900"/>
                  </a:lnTo>
                  <a:lnTo>
                    <a:pt x="1571905" y="1187772"/>
                  </a:lnTo>
                  <a:lnTo>
                    <a:pt x="1541196" y="1225956"/>
                  </a:lnTo>
                  <a:lnTo>
                    <a:pt x="1509483" y="1263430"/>
                  </a:lnTo>
                  <a:lnTo>
                    <a:pt x="1476774" y="1300173"/>
                  </a:lnTo>
                  <a:lnTo>
                    <a:pt x="1443078" y="1336165"/>
                  </a:lnTo>
                  <a:lnTo>
                    <a:pt x="1408404" y="1371384"/>
                  </a:lnTo>
                  <a:lnTo>
                    <a:pt x="1372856" y="1405719"/>
                  </a:lnTo>
                  <a:lnTo>
                    <a:pt x="1336545" y="1439070"/>
                  </a:lnTo>
                  <a:lnTo>
                    <a:pt x="1299492" y="1471426"/>
                  </a:lnTo>
                  <a:lnTo>
                    <a:pt x="1261718" y="1502779"/>
                  </a:lnTo>
                  <a:lnTo>
                    <a:pt x="1223244" y="1533122"/>
                  </a:lnTo>
                  <a:lnTo>
                    <a:pt x="1184091" y="1562445"/>
                  </a:lnTo>
                  <a:lnTo>
                    <a:pt x="1144280" y="1590741"/>
                  </a:lnTo>
                  <a:lnTo>
                    <a:pt x="1103832" y="1617999"/>
                  </a:lnTo>
                  <a:lnTo>
                    <a:pt x="1062768" y="1644213"/>
                  </a:lnTo>
                  <a:lnTo>
                    <a:pt x="1021109" y="1669374"/>
                  </a:lnTo>
                  <a:lnTo>
                    <a:pt x="978877" y="1693473"/>
                  </a:lnTo>
                  <a:lnTo>
                    <a:pt x="936091" y="1716502"/>
                  </a:lnTo>
                  <a:lnTo>
                    <a:pt x="892775" y="1738452"/>
                  </a:lnTo>
                  <a:lnTo>
                    <a:pt x="848947" y="1759315"/>
                  </a:lnTo>
                  <a:lnTo>
                    <a:pt x="804630" y="1779082"/>
                  </a:lnTo>
                  <a:lnTo>
                    <a:pt x="759844" y="1797745"/>
                  </a:lnTo>
                  <a:lnTo>
                    <a:pt x="714611" y="1815295"/>
                  </a:lnTo>
                  <a:lnTo>
                    <a:pt x="668951" y="1831725"/>
                  </a:lnTo>
                  <a:lnTo>
                    <a:pt x="622886" y="1847025"/>
                  </a:lnTo>
                  <a:lnTo>
                    <a:pt x="576436" y="1861187"/>
                  </a:lnTo>
                  <a:lnTo>
                    <a:pt x="529623" y="1874203"/>
                  </a:lnTo>
                  <a:lnTo>
                    <a:pt x="482468" y="1886063"/>
                  </a:lnTo>
                  <a:lnTo>
                    <a:pt x="434991" y="1896761"/>
                  </a:lnTo>
                  <a:lnTo>
                    <a:pt x="387214" y="1906286"/>
                  </a:lnTo>
                  <a:lnTo>
                    <a:pt x="339158" y="1914631"/>
                  </a:lnTo>
                  <a:lnTo>
                    <a:pt x="290844" y="1921788"/>
                  </a:lnTo>
                  <a:lnTo>
                    <a:pt x="242292" y="1927747"/>
                  </a:lnTo>
                  <a:lnTo>
                    <a:pt x="193525" y="1932501"/>
                  </a:lnTo>
                  <a:lnTo>
                    <a:pt x="144562" y="1936040"/>
                  </a:lnTo>
                  <a:lnTo>
                    <a:pt x="95426" y="1938357"/>
                  </a:lnTo>
                  <a:lnTo>
                    <a:pt x="46137" y="1939443"/>
                  </a:lnTo>
                  <a:lnTo>
                    <a:pt x="1387475" y="1939443"/>
                  </a:lnTo>
                  <a:lnTo>
                    <a:pt x="1439782" y="1902269"/>
                  </a:lnTo>
                  <a:lnTo>
                    <a:pt x="1479881" y="1872197"/>
                  </a:lnTo>
                  <a:lnTo>
                    <a:pt x="1519394" y="1841246"/>
                  </a:lnTo>
                  <a:lnTo>
                    <a:pt x="1558308" y="1809421"/>
                  </a:lnTo>
                  <a:lnTo>
                    <a:pt x="1596606" y="1776727"/>
                  </a:lnTo>
                  <a:lnTo>
                    <a:pt x="1634273" y="1743173"/>
                  </a:lnTo>
                  <a:lnTo>
                    <a:pt x="1671294" y="1708763"/>
                  </a:lnTo>
                  <a:lnTo>
                    <a:pt x="1707654" y="1673504"/>
                  </a:lnTo>
                  <a:lnTo>
                    <a:pt x="1743257" y="1637483"/>
                  </a:lnTo>
                  <a:lnTo>
                    <a:pt x="1778018" y="1600793"/>
                  </a:lnTo>
                  <a:lnTo>
                    <a:pt x="1811930" y="1563449"/>
                  </a:lnTo>
                  <a:lnTo>
                    <a:pt x="1844986" y="1525466"/>
                  </a:lnTo>
                  <a:lnTo>
                    <a:pt x="1877181" y="1486859"/>
                  </a:lnTo>
                  <a:lnTo>
                    <a:pt x="1908507" y="1447643"/>
                  </a:lnTo>
                  <a:lnTo>
                    <a:pt x="1938960" y="1407834"/>
                  </a:lnTo>
                  <a:lnTo>
                    <a:pt x="1968532" y="1367447"/>
                  </a:lnTo>
                  <a:lnTo>
                    <a:pt x="1997217" y="1326497"/>
                  </a:lnTo>
                  <a:lnTo>
                    <a:pt x="2025009" y="1284999"/>
                  </a:lnTo>
                  <a:lnTo>
                    <a:pt x="2051902" y="1242969"/>
                  </a:lnTo>
                  <a:lnTo>
                    <a:pt x="2077889" y="1200421"/>
                  </a:lnTo>
                  <a:lnTo>
                    <a:pt x="2102964" y="1157372"/>
                  </a:lnTo>
                  <a:lnTo>
                    <a:pt x="2127121" y="1113836"/>
                  </a:lnTo>
                  <a:lnTo>
                    <a:pt x="2150353" y="1069828"/>
                  </a:lnTo>
                  <a:lnTo>
                    <a:pt x="2172655" y="1025364"/>
                  </a:lnTo>
                  <a:lnTo>
                    <a:pt x="2194019" y="980459"/>
                  </a:lnTo>
                  <a:lnTo>
                    <a:pt x="2214439" y="935128"/>
                  </a:lnTo>
                  <a:lnTo>
                    <a:pt x="2233910" y="889387"/>
                  </a:lnTo>
                  <a:lnTo>
                    <a:pt x="2252425" y="843250"/>
                  </a:lnTo>
                  <a:lnTo>
                    <a:pt x="2269977" y="796733"/>
                  </a:lnTo>
                  <a:lnTo>
                    <a:pt x="2286561" y="749852"/>
                  </a:lnTo>
                  <a:lnTo>
                    <a:pt x="2302170" y="702620"/>
                  </a:lnTo>
                  <a:lnTo>
                    <a:pt x="2316797" y="655054"/>
                  </a:lnTo>
                  <a:lnTo>
                    <a:pt x="2330437" y="607169"/>
                  </a:lnTo>
                  <a:lnTo>
                    <a:pt x="2343083" y="558980"/>
                  </a:lnTo>
                  <a:lnTo>
                    <a:pt x="2354729" y="510503"/>
                  </a:lnTo>
                  <a:lnTo>
                    <a:pt x="2365368" y="461751"/>
                  </a:lnTo>
                  <a:lnTo>
                    <a:pt x="2374995" y="412742"/>
                  </a:lnTo>
                  <a:lnTo>
                    <a:pt x="2383602" y="363489"/>
                  </a:lnTo>
                  <a:lnTo>
                    <a:pt x="2391184" y="314009"/>
                  </a:lnTo>
                  <a:lnTo>
                    <a:pt x="2397734" y="264316"/>
                  </a:lnTo>
                  <a:lnTo>
                    <a:pt x="2403247" y="214426"/>
                  </a:lnTo>
                  <a:lnTo>
                    <a:pt x="2407715" y="164353"/>
                  </a:lnTo>
                  <a:lnTo>
                    <a:pt x="2411132" y="114114"/>
                  </a:lnTo>
                  <a:lnTo>
                    <a:pt x="2413488" y="63839"/>
                  </a:lnTo>
                  <a:lnTo>
                    <a:pt x="2414756" y="14560"/>
                  </a:lnTo>
                  <a:lnTo>
                    <a:pt x="2414850" y="0"/>
                  </a:lnTo>
                  <a:close/>
                </a:path>
              </a:pathLst>
            </a:custGeom>
            <a:solidFill>
              <a:srgbClr val="FBBC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202" name="Google Shape;202;p33"/>
            <p:cNvPicPr preferRelativeResize="0"/>
            <p:nvPr/>
          </p:nvPicPr>
          <p:blipFill rotWithShape="1">
            <a:blip r:embed="rId3">
              <a:alphaModFix/>
            </a:blip>
            <a:srcRect b="0" l="0" r="0" t="0"/>
            <a:stretch/>
          </p:blipFill>
          <p:spPr>
            <a:xfrm>
              <a:off x="1426451" y="1477553"/>
              <a:ext cx="6524624" cy="7639050"/>
            </a:xfrm>
            <a:prstGeom prst="rect">
              <a:avLst/>
            </a:prstGeom>
            <a:noFill/>
            <a:ln>
              <a:noFill/>
            </a:ln>
          </p:spPr>
        </p:pic>
      </p:grpSp>
      <p:sp>
        <p:nvSpPr>
          <p:cNvPr id="203" name="Google Shape;203;p33"/>
          <p:cNvSpPr txBox="1"/>
          <p:nvPr/>
        </p:nvSpPr>
        <p:spPr>
          <a:xfrm>
            <a:off x="4206521" y="643778"/>
            <a:ext cx="4731900" cy="4521600"/>
          </a:xfrm>
          <a:prstGeom prst="rect">
            <a:avLst/>
          </a:prstGeom>
          <a:noFill/>
          <a:ln>
            <a:noFill/>
          </a:ln>
        </p:spPr>
        <p:txBody>
          <a:bodyPr anchorCtr="0" anchor="t" bIns="0" lIns="0" spcFirstLastPara="1" rIns="0" wrap="square" tIns="6975">
            <a:spAutoFit/>
          </a:bodyPr>
          <a:lstStyle/>
          <a:p>
            <a:pPr indent="0" lvl="0" marL="0" rtl="0" algn="l">
              <a:lnSpc>
                <a:spcPct val="116799"/>
              </a:lnSpc>
              <a:spcBef>
                <a:spcPts val="0"/>
              </a:spcBef>
              <a:spcAft>
                <a:spcPts val="0"/>
              </a:spcAft>
              <a:buClr>
                <a:schemeClr val="dk1"/>
              </a:buClr>
              <a:buSzPts val="1100"/>
              <a:buFont typeface="Arial"/>
              <a:buNone/>
            </a:pPr>
            <a:r>
              <a:rPr b="1" lang="fr" sz="1100">
                <a:solidFill>
                  <a:schemeClr val="dk1"/>
                </a:solidFill>
              </a:rPr>
              <a:t>Stockage partagé recommandé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Utiliser Ceph, NFS ou GlusterFS pour éviter la copie de disque lors de la migration</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Configuration réseau cohérente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Assurer une configuration identique sur tous les nœuds et synchroniser les horloges (NTP)</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Compatibilité matérielle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Veiller à ce que les CPU des nœuds soient compatibles ou utiliser des modes de CPU virtuels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Configuration Nova optimisée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Activer les options de migration dans la configuration de Nova</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Surveillance et journalisation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Mettre en place une supervision (ex. Nagios) pour suivre les migrations et détecter rapidement tout problème</a:t>
            </a:r>
            <a:endParaRPr sz="1100">
              <a:solidFill>
                <a:schemeClr val="dk1"/>
              </a:solidFill>
            </a:endParaRPr>
          </a:p>
          <a:p>
            <a:pPr indent="0" lvl="0" marL="0" marR="0" rtl="0" algn="l">
              <a:lnSpc>
                <a:spcPct val="116799"/>
              </a:lnSpc>
              <a:spcBef>
                <a:spcPts val="1200"/>
              </a:spcBef>
              <a:spcAft>
                <a:spcPts val="0"/>
              </a:spcAft>
              <a:buNone/>
            </a:pPr>
            <a:r>
              <a:t/>
            </a:r>
            <a:endParaRPr sz="1600">
              <a:solidFill>
                <a:srgbClr val="27316F"/>
              </a:solidFill>
              <a:latin typeface="Verdana"/>
              <a:ea typeface="Verdana"/>
              <a:cs typeface="Verdana"/>
              <a:sym typeface="Verdana"/>
            </a:endParaRPr>
          </a:p>
        </p:txBody>
      </p:sp>
      <p:sp>
        <p:nvSpPr>
          <p:cNvPr id="204" name="Google Shape;204;p33"/>
          <p:cNvSpPr txBox="1"/>
          <p:nvPr>
            <p:ph type="title"/>
          </p:nvPr>
        </p:nvSpPr>
        <p:spPr>
          <a:xfrm>
            <a:off x="3148676" y="143150"/>
            <a:ext cx="5360400" cy="311100"/>
          </a:xfrm>
          <a:prstGeom prst="rect">
            <a:avLst/>
          </a:prstGeom>
          <a:noFill/>
          <a:ln>
            <a:noFill/>
          </a:ln>
        </p:spPr>
        <p:txBody>
          <a:bodyPr anchorCtr="0" anchor="t" bIns="0" lIns="0" spcFirstLastPara="1" rIns="0" wrap="square" tIns="48850">
            <a:spAutoFit/>
          </a:bodyPr>
          <a:lstStyle/>
          <a:p>
            <a:pPr indent="0" lvl="0" marL="0" marR="0" rtl="0" algn="l">
              <a:lnSpc>
                <a:spcPct val="100865"/>
              </a:lnSpc>
              <a:spcBef>
                <a:spcPts val="0"/>
              </a:spcBef>
              <a:spcAft>
                <a:spcPts val="0"/>
              </a:spcAft>
              <a:buNone/>
            </a:pPr>
            <a:r>
              <a:rPr lang="fr" sz="1700">
                <a:solidFill>
                  <a:srgbClr val="27316F"/>
                </a:solidFill>
              </a:rPr>
              <a:t>Points Importants &amp; Recommandations</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8" name="Shape 208"/>
        <p:cNvGrpSpPr/>
        <p:nvPr/>
      </p:nvGrpSpPr>
      <p:grpSpPr>
        <a:xfrm>
          <a:off x="0" y="0"/>
          <a:ext cx="0" cy="0"/>
          <a:chOff x="0" y="0"/>
          <a:chExt cx="0" cy="0"/>
        </a:xfrm>
      </p:grpSpPr>
      <p:sp>
        <p:nvSpPr>
          <p:cNvPr id="209" name="Google Shape;209;p34"/>
          <p:cNvSpPr/>
          <p:nvPr/>
        </p:nvSpPr>
        <p:spPr>
          <a:xfrm>
            <a:off x="0" y="0"/>
            <a:ext cx="1206615" cy="1180278"/>
          </a:xfrm>
          <a:custGeom>
            <a:rect b="b" l="l" r="r" t="t"/>
            <a:pathLst>
              <a:path extrusionOk="0" h="2363470" w="2414905">
                <a:moveTo>
                  <a:pt x="0" y="1939300"/>
                </a:moveTo>
                <a:lnTo>
                  <a:pt x="0" y="2362962"/>
                </a:lnTo>
                <a:lnTo>
                  <a:pt x="117248" y="2362962"/>
                </a:lnTo>
                <a:lnTo>
                  <a:pt x="191911" y="2359117"/>
                </a:lnTo>
                <a:lnTo>
                  <a:pt x="242022" y="2355129"/>
                </a:lnTo>
                <a:lnTo>
                  <a:pt x="291961" y="2350095"/>
                </a:lnTo>
                <a:lnTo>
                  <a:pt x="341712" y="2344022"/>
                </a:lnTo>
                <a:lnTo>
                  <a:pt x="391261" y="2336914"/>
                </a:lnTo>
                <a:lnTo>
                  <a:pt x="440592" y="2328779"/>
                </a:lnTo>
                <a:lnTo>
                  <a:pt x="489689" y="2319623"/>
                </a:lnTo>
                <a:lnTo>
                  <a:pt x="538538" y="2309451"/>
                </a:lnTo>
                <a:lnTo>
                  <a:pt x="587123" y="2298270"/>
                </a:lnTo>
                <a:lnTo>
                  <a:pt x="635429" y="2286086"/>
                </a:lnTo>
                <a:lnTo>
                  <a:pt x="683441" y="2272905"/>
                </a:lnTo>
                <a:lnTo>
                  <a:pt x="731143" y="2258734"/>
                </a:lnTo>
                <a:lnTo>
                  <a:pt x="778520" y="2243578"/>
                </a:lnTo>
                <a:lnTo>
                  <a:pt x="825556" y="2227443"/>
                </a:lnTo>
                <a:lnTo>
                  <a:pt x="872238" y="2210337"/>
                </a:lnTo>
                <a:lnTo>
                  <a:pt x="918548" y="2192264"/>
                </a:lnTo>
                <a:lnTo>
                  <a:pt x="964472" y="2173231"/>
                </a:lnTo>
                <a:lnTo>
                  <a:pt x="1009995" y="2153245"/>
                </a:lnTo>
                <a:lnTo>
                  <a:pt x="1055101" y="2132311"/>
                </a:lnTo>
                <a:lnTo>
                  <a:pt x="1099775" y="2110435"/>
                </a:lnTo>
                <a:lnTo>
                  <a:pt x="1144002" y="2087624"/>
                </a:lnTo>
                <a:lnTo>
                  <a:pt x="1187766" y="2063884"/>
                </a:lnTo>
                <a:lnTo>
                  <a:pt x="1231053" y="2039221"/>
                </a:lnTo>
                <a:lnTo>
                  <a:pt x="1273846" y="2013641"/>
                </a:lnTo>
                <a:lnTo>
                  <a:pt x="1316131" y="1987150"/>
                </a:lnTo>
                <a:lnTo>
                  <a:pt x="1357892" y="1959755"/>
                </a:lnTo>
                <a:lnTo>
                  <a:pt x="1387485" y="1939443"/>
                </a:lnTo>
                <a:lnTo>
                  <a:pt x="46137" y="1939443"/>
                </a:lnTo>
                <a:lnTo>
                  <a:pt x="0" y="1939300"/>
                </a:lnTo>
                <a:close/>
              </a:path>
              <a:path extrusionOk="0" h="2363470" w="2414905">
                <a:moveTo>
                  <a:pt x="2414850" y="0"/>
                </a:moveTo>
                <a:lnTo>
                  <a:pt x="1989571" y="0"/>
                </a:lnTo>
                <a:lnTo>
                  <a:pt x="1989477" y="14560"/>
                </a:lnTo>
                <a:lnTo>
                  <a:pt x="1987918" y="63839"/>
                </a:lnTo>
                <a:lnTo>
                  <a:pt x="1985130" y="112953"/>
                </a:lnTo>
                <a:lnTo>
                  <a:pt x="1981121" y="161881"/>
                </a:lnTo>
                <a:lnTo>
                  <a:pt x="1975900" y="210602"/>
                </a:lnTo>
                <a:lnTo>
                  <a:pt x="1969475" y="259096"/>
                </a:lnTo>
                <a:lnTo>
                  <a:pt x="1961856" y="307342"/>
                </a:lnTo>
                <a:lnTo>
                  <a:pt x="1953051" y="355317"/>
                </a:lnTo>
                <a:lnTo>
                  <a:pt x="1943068" y="403003"/>
                </a:lnTo>
                <a:lnTo>
                  <a:pt x="1931916" y="450377"/>
                </a:lnTo>
                <a:lnTo>
                  <a:pt x="1919605" y="497418"/>
                </a:lnTo>
                <a:lnTo>
                  <a:pt x="1906141" y="544106"/>
                </a:lnTo>
                <a:lnTo>
                  <a:pt x="1891535" y="590420"/>
                </a:lnTo>
                <a:lnTo>
                  <a:pt x="1875795" y="636339"/>
                </a:lnTo>
                <a:lnTo>
                  <a:pt x="1858929" y="681841"/>
                </a:lnTo>
                <a:lnTo>
                  <a:pt x="1840947" y="726906"/>
                </a:lnTo>
                <a:lnTo>
                  <a:pt x="1821856" y="771513"/>
                </a:lnTo>
                <a:lnTo>
                  <a:pt x="1801666" y="815641"/>
                </a:lnTo>
                <a:lnTo>
                  <a:pt x="1780385" y="859269"/>
                </a:lnTo>
                <a:lnTo>
                  <a:pt x="1758022" y="902376"/>
                </a:lnTo>
                <a:lnTo>
                  <a:pt x="1734585" y="944940"/>
                </a:lnTo>
                <a:lnTo>
                  <a:pt x="1710083" y="986942"/>
                </a:lnTo>
                <a:lnTo>
                  <a:pt x="1684526" y="1028360"/>
                </a:lnTo>
                <a:lnTo>
                  <a:pt x="1657920" y="1069172"/>
                </a:lnTo>
                <a:lnTo>
                  <a:pt x="1630276" y="1109359"/>
                </a:lnTo>
                <a:lnTo>
                  <a:pt x="1601601" y="1148900"/>
                </a:lnTo>
                <a:lnTo>
                  <a:pt x="1571905" y="1187772"/>
                </a:lnTo>
                <a:lnTo>
                  <a:pt x="1541196" y="1225956"/>
                </a:lnTo>
                <a:lnTo>
                  <a:pt x="1509483" y="1263430"/>
                </a:lnTo>
                <a:lnTo>
                  <a:pt x="1476774" y="1300173"/>
                </a:lnTo>
                <a:lnTo>
                  <a:pt x="1443078" y="1336165"/>
                </a:lnTo>
                <a:lnTo>
                  <a:pt x="1408404" y="1371384"/>
                </a:lnTo>
                <a:lnTo>
                  <a:pt x="1372856" y="1405719"/>
                </a:lnTo>
                <a:lnTo>
                  <a:pt x="1336545" y="1439070"/>
                </a:lnTo>
                <a:lnTo>
                  <a:pt x="1299492" y="1471426"/>
                </a:lnTo>
                <a:lnTo>
                  <a:pt x="1261718" y="1502779"/>
                </a:lnTo>
                <a:lnTo>
                  <a:pt x="1223244" y="1533122"/>
                </a:lnTo>
                <a:lnTo>
                  <a:pt x="1184091" y="1562445"/>
                </a:lnTo>
                <a:lnTo>
                  <a:pt x="1144280" y="1590741"/>
                </a:lnTo>
                <a:lnTo>
                  <a:pt x="1103832" y="1617999"/>
                </a:lnTo>
                <a:lnTo>
                  <a:pt x="1062768" y="1644213"/>
                </a:lnTo>
                <a:lnTo>
                  <a:pt x="1021109" y="1669374"/>
                </a:lnTo>
                <a:lnTo>
                  <a:pt x="978877" y="1693473"/>
                </a:lnTo>
                <a:lnTo>
                  <a:pt x="936091" y="1716502"/>
                </a:lnTo>
                <a:lnTo>
                  <a:pt x="892775" y="1738452"/>
                </a:lnTo>
                <a:lnTo>
                  <a:pt x="848947" y="1759315"/>
                </a:lnTo>
                <a:lnTo>
                  <a:pt x="804630" y="1779082"/>
                </a:lnTo>
                <a:lnTo>
                  <a:pt x="759844" y="1797745"/>
                </a:lnTo>
                <a:lnTo>
                  <a:pt x="714611" y="1815295"/>
                </a:lnTo>
                <a:lnTo>
                  <a:pt x="668951" y="1831725"/>
                </a:lnTo>
                <a:lnTo>
                  <a:pt x="622886" y="1847025"/>
                </a:lnTo>
                <a:lnTo>
                  <a:pt x="576436" y="1861187"/>
                </a:lnTo>
                <a:lnTo>
                  <a:pt x="529623" y="1874203"/>
                </a:lnTo>
                <a:lnTo>
                  <a:pt x="482468" y="1886063"/>
                </a:lnTo>
                <a:lnTo>
                  <a:pt x="434991" y="1896761"/>
                </a:lnTo>
                <a:lnTo>
                  <a:pt x="387214" y="1906286"/>
                </a:lnTo>
                <a:lnTo>
                  <a:pt x="339158" y="1914631"/>
                </a:lnTo>
                <a:lnTo>
                  <a:pt x="290844" y="1921788"/>
                </a:lnTo>
                <a:lnTo>
                  <a:pt x="242292" y="1927747"/>
                </a:lnTo>
                <a:lnTo>
                  <a:pt x="193525" y="1932501"/>
                </a:lnTo>
                <a:lnTo>
                  <a:pt x="144562" y="1936040"/>
                </a:lnTo>
                <a:lnTo>
                  <a:pt x="95426" y="1938357"/>
                </a:lnTo>
                <a:lnTo>
                  <a:pt x="46137" y="1939443"/>
                </a:lnTo>
                <a:lnTo>
                  <a:pt x="1387485" y="1939443"/>
                </a:lnTo>
                <a:lnTo>
                  <a:pt x="1439782" y="1902275"/>
                </a:lnTo>
                <a:lnTo>
                  <a:pt x="1479881" y="1872203"/>
                </a:lnTo>
                <a:lnTo>
                  <a:pt x="1519394" y="1841250"/>
                </a:lnTo>
                <a:lnTo>
                  <a:pt x="1558308" y="1809424"/>
                </a:lnTo>
                <a:lnTo>
                  <a:pt x="1596606" y="1776730"/>
                </a:lnTo>
                <a:lnTo>
                  <a:pt x="1634273" y="1743175"/>
                </a:lnTo>
                <a:lnTo>
                  <a:pt x="1671294" y="1708764"/>
                </a:lnTo>
                <a:lnTo>
                  <a:pt x="1707654" y="1673504"/>
                </a:lnTo>
                <a:lnTo>
                  <a:pt x="1743257" y="1637483"/>
                </a:lnTo>
                <a:lnTo>
                  <a:pt x="1778018" y="1600793"/>
                </a:lnTo>
                <a:lnTo>
                  <a:pt x="1811930" y="1563449"/>
                </a:lnTo>
                <a:lnTo>
                  <a:pt x="1844986" y="1525466"/>
                </a:lnTo>
                <a:lnTo>
                  <a:pt x="1877181" y="1486859"/>
                </a:lnTo>
                <a:lnTo>
                  <a:pt x="1908507" y="1447643"/>
                </a:lnTo>
                <a:lnTo>
                  <a:pt x="1938960" y="1407834"/>
                </a:lnTo>
                <a:lnTo>
                  <a:pt x="1968532" y="1367447"/>
                </a:lnTo>
                <a:lnTo>
                  <a:pt x="1997217" y="1326497"/>
                </a:lnTo>
                <a:lnTo>
                  <a:pt x="2025009" y="1284999"/>
                </a:lnTo>
                <a:lnTo>
                  <a:pt x="2051902" y="1242969"/>
                </a:lnTo>
                <a:lnTo>
                  <a:pt x="2077889" y="1200421"/>
                </a:lnTo>
                <a:lnTo>
                  <a:pt x="2102964" y="1157372"/>
                </a:lnTo>
                <a:lnTo>
                  <a:pt x="2127121" y="1113836"/>
                </a:lnTo>
                <a:lnTo>
                  <a:pt x="2150353" y="1069828"/>
                </a:lnTo>
                <a:lnTo>
                  <a:pt x="2172655" y="1025364"/>
                </a:lnTo>
                <a:lnTo>
                  <a:pt x="2194019" y="980459"/>
                </a:lnTo>
                <a:lnTo>
                  <a:pt x="2214439" y="935128"/>
                </a:lnTo>
                <a:lnTo>
                  <a:pt x="2233910" y="889387"/>
                </a:lnTo>
                <a:lnTo>
                  <a:pt x="2252425" y="843250"/>
                </a:lnTo>
                <a:lnTo>
                  <a:pt x="2269977" y="796733"/>
                </a:lnTo>
                <a:lnTo>
                  <a:pt x="2286561" y="749852"/>
                </a:lnTo>
                <a:lnTo>
                  <a:pt x="2302170" y="702620"/>
                </a:lnTo>
                <a:lnTo>
                  <a:pt x="2316797" y="655054"/>
                </a:lnTo>
                <a:lnTo>
                  <a:pt x="2330437" y="607169"/>
                </a:lnTo>
                <a:lnTo>
                  <a:pt x="2343083" y="558980"/>
                </a:lnTo>
                <a:lnTo>
                  <a:pt x="2354729" y="510503"/>
                </a:lnTo>
                <a:lnTo>
                  <a:pt x="2365368" y="461751"/>
                </a:lnTo>
                <a:lnTo>
                  <a:pt x="2374995" y="412742"/>
                </a:lnTo>
                <a:lnTo>
                  <a:pt x="2383602" y="363489"/>
                </a:lnTo>
                <a:lnTo>
                  <a:pt x="2391184" y="314009"/>
                </a:lnTo>
                <a:lnTo>
                  <a:pt x="2397734" y="264316"/>
                </a:lnTo>
                <a:lnTo>
                  <a:pt x="2403247" y="214426"/>
                </a:lnTo>
                <a:lnTo>
                  <a:pt x="2407715" y="164353"/>
                </a:lnTo>
                <a:lnTo>
                  <a:pt x="2411132" y="114114"/>
                </a:lnTo>
                <a:lnTo>
                  <a:pt x="2413488" y="63839"/>
                </a:lnTo>
                <a:lnTo>
                  <a:pt x="2414756" y="14560"/>
                </a:lnTo>
                <a:lnTo>
                  <a:pt x="2414850" y="0"/>
                </a:lnTo>
                <a:close/>
              </a:path>
            </a:pathLst>
          </a:custGeom>
          <a:solidFill>
            <a:srgbClr val="FBBC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0" name="Google Shape;210;p34"/>
          <p:cNvSpPr txBox="1"/>
          <p:nvPr/>
        </p:nvSpPr>
        <p:spPr>
          <a:xfrm>
            <a:off x="4133695" y="-14150"/>
            <a:ext cx="5010300" cy="5428200"/>
          </a:xfrm>
          <a:prstGeom prst="rect">
            <a:avLst/>
          </a:prstGeom>
          <a:noFill/>
          <a:ln>
            <a:noFill/>
          </a:ln>
        </p:spPr>
        <p:txBody>
          <a:bodyPr anchorCtr="0" anchor="t" bIns="0" lIns="0" spcFirstLastPara="1" rIns="0" wrap="square" tIns="6025">
            <a:spAutoFit/>
          </a:bodyPr>
          <a:lstStyle/>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fr" sz="1100">
                <a:solidFill>
                  <a:schemeClr val="dk1"/>
                </a:solidFill>
              </a:rPr>
              <a:t>Prise en main et environnement Grid5000 :</a:t>
            </a:r>
            <a:br>
              <a:rPr b="1" lang="fr" sz="1100">
                <a:solidFill>
                  <a:schemeClr val="dk1"/>
                </a:solidFill>
              </a:rPr>
            </a:b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fr" sz="1100">
                <a:solidFill>
                  <a:schemeClr val="dk1"/>
                </a:solidFill>
              </a:rPr>
              <a:t>Difficulté initiale à se familiariser avec l'outil et à configurer l'environnement, ce qui a nécessité plusieurs jours de travail.</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fr" sz="1100">
                <a:solidFill>
                  <a:schemeClr val="dk1"/>
                </a:solidFill>
              </a:rPr>
              <a:t>Configuration complexe de l'architecture multi-nœuds :</a:t>
            </a:r>
            <a:br>
              <a:rPr b="1" lang="fr" sz="1100">
                <a:solidFill>
                  <a:schemeClr val="dk1"/>
                </a:solidFill>
              </a:rPr>
            </a:b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fr" sz="1100">
                <a:solidFill>
                  <a:schemeClr val="dk1"/>
                </a:solidFill>
              </a:rPr>
              <a:t>Mise en réseau des serveurs pour former un cluster cohérent (nœud de contrôle, nœuds de calcul, stockage) avec une intégration fine des composants.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fr" sz="1100">
                <a:solidFill>
                  <a:schemeClr val="dk1"/>
                </a:solidFill>
              </a:rPr>
              <a:t>Défis liés à la migration live des VM :</a:t>
            </a:r>
            <a:br>
              <a:rPr b="1" lang="fr" sz="1100">
                <a:solidFill>
                  <a:schemeClr val="dk1"/>
                </a:solidFill>
              </a:rPr>
            </a:b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fr" sz="1100">
                <a:solidFill>
                  <a:schemeClr val="dk1"/>
                </a:solidFill>
              </a:rPr>
              <a:t>Orchestration du transfert progressif de la mémoire, synchronisation des pages modifiées et reconfiguration du réseau pour conserver la même IP/MAC.</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fr" sz="1100">
                <a:solidFill>
                  <a:schemeClr val="dk1"/>
                </a:solidFill>
              </a:rPr>
              <a:t>Problèmes de déploiement et de configuration logicielle :</a:t>
            </a:r>
            <a:br>
              <a:rPr b="1" lang="fr" sz="1100">
                <a:solidFill>
                  <a:schemeClr val="dk1"/>
                </a:solidFill>
              </a:rPr>
            </a:b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fr" sz="1100">
                <a:solidFill>
                  <a:schemeClr val="dk1"/>
                </a:solidFill>
              </a:rPr>
              <a:t>Difficultés de téléchargement et d'installation (erreurs 522, erreurs de segmentation), ainsi que la gestion des dépendances et des configurations spécifiques (fichiers de conf, flags de migration).</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fr" sz="1100">
                <a:solidFill>
                  <a:schemeClr val="dk1"/>
                </a:solidFill>
              </a:rPr>
              <a:t>Gestion des consoles et automatisation de l'accès aux VM :</a:t>
            </a:r>
            <a:br>
              <a:rPr b="1" lang="fr" sz="1100">
                <a:solidFill>
                  <a:schemeClr val="dk1"/>
                </a:solidFill>
              </a:rPr>
            </a:b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fr" sz="1100">
                <a:solidFill>
                  <a:schemeClr val="dk1"/>
                </a:solidFill>
              </a:rPr>
              <a:t>Problèmes d'accès direct à la console graphique, nécessitant l'utilisation de SSH et de scripts pour automatiser la gestion des instances.</a:t>
            </a:r>
            <a:endParaRPr sz="1100">
              <a:solidFill>
                <a:schemeClr val="dk1"/>
              </a:solidFill>
            </a:endParaRPr>
          </a:p>
          <a:p>
            <a:pPr indent="0" lvl="0" marL="0" marR="215900" rtl="0" algn="l">
              <a:lnSpc>
                <a:spcPct val="117100"/>
              </a:lnSpc>
              <a:spcBef>
                <a:spcPts val="1200"/>
              </a:spcBef>
              <a:spcAft>
                <a:spcPts val="0"/>
              </a:spcAft>
              <a:buNone/>
            </a:pPr>
            <a:r>
              <a:t/>
            </a:r>
            <a:endParaRPr sz="1600">
              <a:latin typeface="Verdana"/>
              <a:ea typeface="Verdana"/>
              <a:cs typeface="Verdana"/>
              <a:sym typeface="Verdana"/>
            </a:endParaRPr>
          </a:p>
        </p:txBody>
      </p:sp>
      <p:sp>
        <p:nvSpPr>
          <p:cNvPr id="211" name="Google Shape;211;p34"/>
          <p:cNvSpPr txBox="1"/>
          <p:nvPr>
            <p:ph type="title"/>
          </p:nvPr>
        </p:nvSpPr>
        <p:spPr>
          <a:xfrm>
            <a:off x="1206725" y="241713"/>
            <a:ext cx="4140900" cy="696900"/>
          </a:xfrm>
          <a:prstGeom prst="rect">
            <a:avLst/>
          </a:prstGeom>
          <a:noFill/>
          <a:ln>
            <a:noFill/>
          </a:ln>
        </p:spPr>
        <p:txBody>
          <a:bodyPr anchorCtr="0" anchor="t" bIns="0" lIns="0" spcFirstLastPara="1" rIns="0" wrap="square" tIns="80475">
            <a:spAutoFit/>
          </a:bodyPr>
          <a:lstStyle/>
          <a:p>
            <a:pPr indent="0" lvl="0" marL="0" rtl="0" algn="l">
              <a:lnSpc>
                <a:spcPct val="100000"/>
              </a:lnSpc>
              <a:spcBef>
                <a:spcPts val="0"/>
              </a:spcBef>
              <a:spcAft>
                <a:spcPts val="0"/>
              </a:spcAft>
              <a:buNone/>
            </a:pPr>
            <a:r>
              <a:rPr lang="fr" sz="2000">
                <a:solidFill>
                  <a:srgbClr val="27316F"/>
                </a:solidFill>
              </a:rPr>
              <a:t>DIFFICULTES RENCONTREES</a:t>
            </a:r>
            <a:endParaRPr sz="2000"/>
          </a:p>
        </p:txBody>
      </p:sp>
      <p:pic>
        <p:nvPicPr>
          <p:cNvPr id="212" name="Google Shape;212;p34"/>
          <p:cNvPicPr preferRelativeResize="0"/>
          <p:nvPr/>
        </p:nvPicPr>
        <p:blipFill>
          <a:blip r:embed="rId3">
            <a:alphaModFix/>
          </a:blip>
          <a:stretch>
            <a:fillRect/>
          </a:stretch>
        </p:blipFill>
        <p:spPr>
          <a:xfrm>
            <a:off x="347250" y="1180324"/>
            <a:ext cx="3039250" cy="303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6" name="Shape 216"/>
        <p:cNvGrpSpPr/>
        <p:nvPr/>
      </p:nvGrpSpPr>
      <p:grpSpPr>
        <a:xfrm>
          <a:off x="0" y="0"/>
          <a:ext cx="0" cy="0"/>
          <a:chOff x="0" y="0"/>
          <a:chExt cx="0" cy="0"/>
        </a:xfrm>
      </p:grpSpPr>
      <p:sp>
        <p:nvSpPr>
          <p:cNvPr id="217" name="Google Shape;217;p35"/>
          <p:cNvSpPr/>
          <p:nvPr/>
        </p:nvSpPr>
        <p:spPr>
          <a:xfrm>
            <a:off x="0" y="0"/>
            <a:ext cx="9137654" cy="5137158"/>
          </a:xfrm>
          <a:custGeom>
            <a:rect b="b" l="l" r="r" t="t"/>
            <a:pathLst>
              <a:path extrusionOk="0" h="10287000" w="18288000">
                <a:moveTo>
                  <a:pt x="18288000" y="0"/>
                </a:moveTo>
                <a:lnTo>
                  <a:pt x="0" y="0"/>
                </a:lnTo>
                <a:lnTo>
                  <a:pt x="0" y="10287000"/>
                </a:lnTo>
                <a:lnTo>
                  <a:pt x="18288000" y="10287000"/>
                </a:lnTo>
                <a:lnTo>
                  <a:pt x="18288000" y="0"/>
                </a:lnTo>
                <a:close/>
              </a:path>
            </a:pathLst>
          </a:custGeom>
          <a:solidFill>
            <a:srgbClr val="75C4C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18" name="Google Shape;218;p35"/>
          <p:cNvSpPr/>
          <p:nvPr/>
        </p:nvSpPr>
        <p:spPr>
          <a:xfrm>
            <a:off x="7498587" y="3228564"/>
            <a:ext cx="1639384" cy="1908676"/>
          </a:xfrm>
          <a:custGeom>
            <a:rect b="b" l="l" r="r" t="t"/>
            <a:pathLst>
              <a:path extrusionOk="0" h="3822065" w="3281044">
                <a:moveTo>
                  <a:pt x="3280447" y="0"/>
                </a:moveTo>
                <a:lnTo>
                  <a:pt x="3223779" y="8219"/>
                </a:lnTo>
                <a:lnTo>
                  <a:pt x="3174321" y="16101"/>
                </a:lnTo>
                <a:lnTo>
                  <a:pt x="3125014" y="24590"/>
                </a:lnTo>
                <a:lnTo>
                  <a:pt x="3075864" y="33681"/>
                </a:lnTo>
                <a:lnTo>
                  <a:pt x="3026875" y="43371"/>
                </a:lnTo>
                <a:lnTo>
                  <a:pt x="2978055" y="53659"/>
                </a:lnTo>
                <a:lnTo>
                  <a:pt x="2929409" y="64540"/>
                </a:lnTo>
                <a:lnTo>
                  <a:pt x="2880943" y="76011"/>
                </a:lnTo>
                <a:lnTo>
                  <a:pt x="2832664" y="88069"/>
                </a:lnTo>
                <a:lnTo>
                  <a:pt x="2784576" y="100711"/>
                </a:lnTo>
                <a:lnTo>
                  <a:pt x="2736687" y="113934"/>
                </a:lnTo>
                <a:lnTo>
                  <a:pt x="2689001" y="127734"/>
                </a:lnTo>
                <a:lnTo>
                  <a:pt x="2641526" y="142109"/>
                </a:lnTo>
                <a:lnTo>
                  <a:pt x="2594267" y="157056"/>
                </a:lnTo>
                <a:lnTo>
                  <a:pt x="2547230" y="172570"/>
                </a:lnTo>
                <a:lnTo>
                  <a:pt x="2500420" y="188650"/>
                </a:lnTo>
                <a:lnTo>
                  <a:pt x="2453845" y="205291"/>
                </a:lnTo>
                <a:lnTo>
                  <a:pt x="2407510" y="222492"/>
                </a:lnTo>
                <a:lnTo>
                  <a:pt x="2361421" y="240248"/>
                </a:lnTo>
                <a:lnTo>
                  <a:pt x="2315584" y="258556"/>
                </a:lnTo>
                <a:lnTo>
                  <a:pt x="2270004" y="277414"/>
                </a:lnTo>
                <a:lnTo>
                  <a:pt x="2224689" y="296818"/>
                </a:lnTo>
                <a:lnTo>
                  <a:pt x="2179643" y="316764"/>
                </a:lnTo>
                <a:lnTo>
                  <a:pt x="2134874" y="337251"/>
                </a:lnTo>
                <a:lnTo>
                  <a:pt x="2090386" y="358275"/>
                </a:lnTo>
                <a:lnTo>
                  <a:pt x="2046186" y="379832"/>
                </a:lnTo>
                <a:lnTo>
                  <a:pt x="2002279" y="401919"/>
                </a:lnTo>
                <a:lnTo>
                  <a:pt x="1958673" y="424534"/>
                </a:lnTo>
                <a:lnTo>
                  <a:pt x="1915372" y="447673"/>
                </a:lnTo>
                <a:lnTo>
                  <a:pt x="1872383" y="471333"/>
                </a:lnTo>
                <a:lnTo>
                  <a:pt x="1829712" y="495510"/>
                </a:lnTo>
                <a:lnTo>
                  <a:pt x="1787364" y="520202"/>
                </a:lnTo>
                <a:lnTo>
                  <a:pt x="1745346" y="545406"/>
                </a:lnTo>
                <a:lnTo>
                  <a:pt x="1703664" y="571118"/>
                </a:lnTo>
                <a:lnTo>
                  <a:pt x="1662323" y="597336"/>
                </a:lnTo>
                <a:lnTo>
                  <a:pt x="1621330" y="624055"/>
                </a:lnTo>
                <a:lnTo>
                  <a:pt x="1580691" y="651274"/>
                </a:lnTo>
                <a:lnTo>
                  <a:pt x="1540411" y="678988"/>
                </a:lnTo>
                <a:lnTo>
                  <a:pt x="1500496" y="707195"/>
                </a:lnTo>
                <a:lnTo>
                  <a:pt x="1460953" y="735891"/>
                </a:lnTo>
                <a:lnTo>
                  <a:pt x="1421788" y="765074"/>
                </a:lnTo>
                <a:lnTo>
                  <a:pt x="1383006" y="794739"/>
                </a:lnTo>
                <a:lnTo>
                  <a:pt x="1344614" y="824885"/>
                </a:lnTo>
                <a:lnTo>
                  <a:pt x="1306617" y="855508"/>
                </a:lnTo>
                <a:lnTo>
                  <a:pt x="1269021" y="886604"/>
                </a:lnTo>
                <a:lnTo>
                  <a:pt x="1231833" y="918171"/>
                </a:lnTo>
                <a:lnTo>
                  <a:pt x="1195059" y="950206"/>
                </a:lnTo>
                <a:lnTo>
                  <a:pt x="1158703" y="982705"/>
                </a:lnTo>
                <a:lnTo>
                  <a:pt x="1122773" y="1015665"/>
                </a:lnTo>
                <a:lnTo>
                  <a:pt x="1087275" y="1049082"/>
                </a:lnTo>
                <a:lnTo>
                  <a:pt x="1052213" y="1082955"/>
                </a:lnTo>
                <a:lnTo>
                  <a:pt x="1017595" y="1117279"/>
                </a:lnTo>
                <a:lnTo>
                  <a:pt x="983426" y="1152052"/>
                </a:lnTo>
                <a:lnTo>
                  <a:pt x="949713" y="1187271"/>
                </a:lnTo>
                <a:lnTo>
                  <a:pt x="916460" y="1222931"/>
                </a:lnTo>
                <a:lnTo>
                  <a:pt x="883675" y="1259031"/>
                </a:lnTo>
                <a:lnTo>
                  <a:pt x="851363" y="1295566"/>
                </a:lnTo>
                <a:lnTo>
                  <a:pt x="819530" y="1332535"/>
                </a:lnTo>
                <a:lnTo>
                  <a:pt x="786590" y="1371852"/>
                </a:lnTo>
                <a:lnTo>
                  <a:pt x="754292" y="1411518"/>
                </a:lnTo>
                <a:lnTo>
                  <a:pt x="722638" y="1451526"/>
                </a:lnTo>
                <a:lnTo>
                  <a:pt x="691614" y="1491892"/>
                </a:lnTo>
                <a:lnTo>
                  <a:pt x="661273" y="1532539"/>
                </a:lnTo>
                <a:lnTo>
                  <a:pt x="631565" y="1573529"/>
                </a:lnTo>
                <a:lnTo>
                  <a:pt x="602510" y="1614833"/>
                </a:lnTo>
                <a:lnTo>
                  <a:pt x="574110" y="1656444"/>
                </a:lnTo>
                <a:lnTo>
                  <a:pt x="546367" y="1698353"/>
                </a:lnTo>
                <a:lnTo>
                  <a:pt x="519284" y="1740554"/>
                </a:lnTo>
                <a:lnTo>
                  <a:pt x="492863" y="1783041"/>
                </a:lnTo>
                <a:lnTo>
                  <a:pt x="467105" y="1825806"/>
                </a:lnTo>
                <a:lnTo>
                  <a:pt x="442012" y="1868841"/>
                </a:lnTo>
                <a:lnTo>
                  <a:pt x="417588" y="1912140"/>
                </a:lnTo>
                <a:lnTo>
                  <a:pt x="393834" y="1955696"/>
                </a:lnTo>
                <a:lnTo>
                  <a:pt x="370752" y="1999502"/>
                </a:lnTo>
                <a:lnTo>
                  <a:pt x="348345" y="2043550"/>
                </a:lnTo>
                <a:lnTo>
                  <a:pt x="326614" y="2087834"/>
                </a:lnTo>
                <a:lnTo>
                  <a:pt x="305561" y="2132346"/>
                </a:lnTo>
                <a:lnTo>
                  <a:pt x="285190" y="2177079"/>
                </a:lnTo>
                <a:lnTo>
                  <a:pt x="265502" y="2222027"/>
                </a:lnTo>
                <a:lnTo>
                  <a:pt x="246499" y="2267182"/>
                </a:lnTo>
                <a:lnTo>
                  <a:pt x="228183" y="2312536"/>
                </a:lnTo>
                <a:lnTo>
                  <a:pt x="210556" y="2358084"/>
                </a:lnTo>
                <a:lnTo>
                  <a:pt x="193621" y="2403818"/>
                </a:lnTo>
                <a:lnTo>
                  <a:pt x="177380" y="2449731"/>
                </a:lnTo>
                <a:lnTo>
                  <a:pt x="161835" y="2495815"/>
                </a:lnTo>
                <a:lnTo>
                  <a:pt x="146988" y="2542064"/>
                </a:lnTo>
                <a:lnTo>
                  <a:pt x="132841" y="2588471"/>
                </a:lnTo>
                <a:lnTo>
                  <a:pt x="119396" y="2635028"/>
                </a:lnTo>
                <a:lnTo>
                  <a:pt x="106656" y="2681729"/>
                </a:lnTo>
                <a:lnTo>
                  <a:pt x="94622" y="2728566"/>
                </a:lnTo>
                <a:lnTo>
                  <a:pt x="83297" y="2775532"/>
                </a:lnTo>
                <a:lnTo>
                  <a:pt x="72683" y="2822621"/>
                </a:lnTo>
                <a:lnTo>
                  <a:pt x="62782" y="2869825"/>
                </a:lnTo>
                <a:lnTo>
                  <a:pt x="53597" y="2917136"/>
                </a:lnTo>
                <a:lnTo>
                  <a:pt x="45129" y="2964549"/>
                </a:lnTo>
                <a:lnTo>
                  <a:pt x="37493" y="3011360"/>
                </a:lnTo>
                <a:lnTo>
                  <a:pt x="30391" y="3059387"/>
                </a:lnTo>
                <a:lnTo>
                  <a:pt x="24049" y="3107322"/>
                </a:lnTo>
                <a:lnTo>
                  <a:pt x="18472" y="3155068"/>
                </a:lnTo>
                <a:lnTo>
                  <a:pt x="13623" y="3202879"/>
                </a:lnTo>
                <a:lnTo>
                  <a:pt x="9504" y="3250749"/>
                </a:lnTo>
                <a:lnTo>
                  <a:pt x="6117" y="3298670"/>
                </a:lnTo>
                <a:lnTo>
                  <a:pt x="3465" y="3346635"/>
                </a:lnTo>
                <a:lnTo>
                  <a:pt x="1550" y="3394638"/>
                </a:lnTo>
                <a:lnTo>
                  <a:pt x="374" y="3442671"/>
                </a:lnTo>
                <a:lnTo>
                  <a:pt x="0" y="3490727"/>
                </a:lnTo>
                <a:lnTo>
                  <a:pt x="246" y="3538799"/>
                </a:lnTo>
                <a:lnTo>
                  <a:pt x="1299" y="3586880"/>
                </a:lnTo>
                <a:lnTo>
                  <a:pt x="3099" y="3634962"/>
                </a:lnTo>
                <a:lnTo>
                  <a:pt x="5649" y="3683040"/>
                </a:lnTo>
                <a:lnTo>
                  <a:pt x="8951" y="3731105"/>
                </a:lnTo>
                <a:lnTo>
                  <a:pt x="13006" y="3779151"/>
                </a:lnTo>
                <a:lnTo>
                  <a:pt x="17289" y="3821898"/>
                </a:lnTo>
                <a:lnTo>
                  <a:pt x="573506" y="3821898"/>
                </a:lnTo>
                <a:lnTo>
                  <a:pt x="569073" y="3786722"/>
                </a:lnTo>
                <a:lnTo>
                  <a:pt x="563908" y="3738196"/>
                </a:lnTo>
                <a:lnTo>
                  <a:pt x="559683" y="3689629"/>
                </a:lnTo>
                <a:lnTo>
                  <a:pt x="556396" y="3641033"/>
                </a:lnTo>
                <a:lnTo>
                  <a:pt x="554042" y="3592418"/>
                </a:lnTo>
                <a:lnTo>
                  <a:pt x="552620" y="3543794"/>
                </a:lnTo>
                <a:lnTo>
                  <a:pt x="552124" y="3495172"/>
                </a:lnTo>
                <a:lnTo>
                  <a:pt x="552553" y="3446562"/>
                </a:lnTo>
                <a:lnTo>
                  <a:pt x="553903" y="3397975"/>
                </a:lnTo>
                <a:lnTo>
                  <a:pt x="556170" y="3349422"/>
                </a:lnTo>
                <a:lnTo>
                  <a:pt x="559352" y="3300912"/>
                </a:lnTo>
                <a:lnTo>
                  <a:pt x="563444" y="3252457"/>
                </a:lnTo>
                <a:lnTo>
                  <a:pt x="568444" y="3204066"/>
                </a:lnTo>
                <a:lnTo>
                  <a:pt x="574348" y="3155751"/>
                </a:lnTo>
                <a:lnTo>
                  <a:pt x="581153" y="3107521"/>
                </a:lnTo>
                <a:lnTo>
                  <a:pt x="588814" y="3059649"/>
                </a:lnTo>
                <a:lnTo>
                  <a:pt x="597329" y="3012056"/>
                </a:lnTo>
                <a:lnTo>
                  <a:pt x="606942" y="2963451"/>
                </a:lnTo>
                <a:lnTo>
                  <a:pt x="617318" y="2915669"/>
                </a:lnTo>
                <a:lnTo>
                  <a:pt x="628579" y="2868025"/>
                </a:lnTo>
                <a:lnTo>
                  <a:pt x="640721" y="2820530"/>
                </a:lnTo>
                <a:lnTo>
                  <a:pt x="653741" y="2773194"/>
                </a:lnTo>
                <a:lnTo>
                  <a:pt x="667635" y="2726027"/>
                </a:lnTo>
                <a:lnTo>
                  <a:pt x="682401" y="2679041"/>
                </a:lnTo>
                <a:lnTo>
                  <a:pt x="698034" y="2632245"/>
                </a:lnTo>
                <a:lnTo>
                  <a:pt x="714533" y="2585650"/>
                </a:lnTo>
                <a:lnTo>
                  <a:pt x="731892" y="2539267"/>
                </a:lnTo>
                <a:lnTo>
                  <a:pt x="750110" y="2493106"/>
                </a:lnTo>
                <a:lnTo>
                  <a:pt x="769182" y="2447177"/>
                </a:lnTo>
                <a:lnTo>
                  <a:pt x="789106" y="2401491"/>
                </a:lnTo>
                <a:lnTo>
                  <a:pt x="809879" y="2356059"/>
                </a:lnTo>
                <a:lnTo>
                  <a:pt x="831495" y="2310891"/>
                </a:lnTo>
                <a:lnTo>
                  <a:pt x="853954" y="2265997"/>
                </a:lnTo>
                <a:lnTo>
                  <a:pt x="877251" y="2221388"/>
                </a:lnTo>
                <a:lnTo>
                  <a:pt x="901380" y="2177079"/>
                </a:lnTo>
                <a:lnTo>
                  <a:pt x="926346" y="2133067"/>
                </a:lnTo>
                <a:lnTo>
                  <a:pt x="952137" y="2089376"/>
                </a:lnTo>
                <a:lnTo>
                  <a:pt x="978754" y="2046011"/>
                </a:lnTo>
                <a:lnTo>
                  <a:pt x="1006193" y="2002984"/>
                </a:lnTo>
                <a:lnTo>
                  <a:pt x="1034450" y="1960305"/>
                </a:lnTo>
                <a:lnTo>
                  <a:pt x="1063522" y="1917984"/>
                </a:lnTo>
                <a:lnTo>
                  <a:pt x="1093405" y="1876032"/>
                </a:lnTo>
                <a:lnTo>
                  <a:pt x="1124098" y="1834459"/>
                </a:lnTo>
                <a:lnTo>
                  <a:pt x="1155595" y="1793276"/>
                </a:lnTo>
                <a:lnTo>
                  <a:pt x="1187895" y="1752494"/>
                </a:lnTo>
                <a:lnTo>
                  <a:pt x="1220993" y="1712122"/>
                </a:lnTo>
                <a:lnTo>
                  <a:pt x="1254886" y="1672171"/>
                </a:lnTo>
                <a:lnTo>
                  <a:pt x="1287419" y="1635074"/>
                </a:lnTo>
                <a:lnTo>
                  <a:pt x="1320530" y="1598493"/>
                </a:lnTo>
                <a:lnTo>
                  <a:pt x="1354211" y="1562433"/>
                </a:lnTo>
                <a:lnTo>
                  <a:pt x="1388453" y="1526897"/>
                </a:lnTo>
                <a:lnTo>
                  <a:pt x="1423248" y="1491892"/>
                </a:lnTo>
                <a:lnTo>
                  <a:pt x="1458587" y="1457420"/>
                </a:lnTo>
                <a:lnTo>
                  <a:pt x="1494461" y="1423487"/>
                </a:lnTo>
                <a:lnTo>
                  <a:pt x="1530861" y="1390098"/>
                </a:lnTo>
                <a:lnTo>
                  <a:pt x="1567779" y="1357256"/>
                </a:lnTo>
                <a:lnTo>
                  <a:pt x="1605206" y="1324967"/>
                </a:lnTo>
                <a:lnTo>
                  <a:pt x="1643134" y="1293234"/>
                </a:lnTo>
                <a:lnTo>
                  <a:pt x="1681553" y="1262064"/>
                </a:lnTo>
                <a:lnTo>
                  <a:pt x="1720455" y="1231459"/>
                </a:lnTo>
                <a:lnTo>
                  <a:pt x="1759831" y="1201425"/>
                </a:lnTo>
                <a:lnTo>
                  <a:pt x="1799673" y="1171966"/>
                </a:lnTo>
                <a:lnTo>
                  <a:pt x="1839972" y="1143087"/>
                </a:lnTo>
                <a:lnTo>
                  <a:pt x="1880719" y="1114793"/>
                </a:lnTo>
                <a:lnTo>
                  <a:pt x="1921906" y="1087087"/>
                </a:lnTo>
                <a:lnTo>
                  <a:pt x="1963523" y="1059975"/>
                </a:lnTo>
                <a:lnTo>
                  <a:pt x="2005562" y="1033461"/>
                </a:lnTo>
                <a:lnTo>
                  <a:pt x="2048015" y="1007549"/>
                </a:lnTo>
                <a:lnTo>
                  <a:pt x="2090872" y="982245"/>
                </a:lnTo>
                <a:lnTo>
                  <a:pt x="2134125" y="957552"/>
                </a:lnTo>
                <a:lnTo>
                  <a:pt x="2177766" y="933476"/>
                </a:lnTo>
                <a:lnTo>
                  <a:pt x="2221785" y="910020"/>
                </a:lnTo>
                <a:lnTo>
                  <a:pt x="2266174" y="887190"/>
                </a:lnTo>
                <a:lnTo>
                  <a:pt x="2310924" y="864990"/>
                </a:lnTo>
                <a:lnTo>
                  <a:pt x="2356027" y="843424"/>
                </a:lnTo>
                <a:lnTo>
                  <a:pt x="2401473" y="822497"/>
                </a:lnTo>
                <a:lnTo>
                  <a:pt x="2447255" y="802214"/>
                </a:lnTo>
                <a:lnTo>
                  <a:pt x="2493363" y="782580"/>
                </a:lnTo>
                <a:lnTo>
                  <a:pt x="2539788" y="763598"/>
                </a:lnTo>
                <a:lnTo>
                  <a:pt x="2586523" y="745273"/>
                </a:lnTo>
                <a:lnTo>
                  <a:pt x="2633558" y="727610"/>
                </a:lnTo>
                <a:lnTo>
                  <a:pt x="2680884" y="710614"/>
                </a:lnTo>
                <a:lnTo>
                  <a:pt x="2728493" y="694289"/>
                </a:lnTo>
                <a:lnTo>
                  <a:pt x="2776377" y="678639"/>
                </a:lnTo>
                <a:lnTo>
                  <a:pt x="2824526" y="663669"/>
                </a:lnTo>
                <a:lnTo>
                  <a:pt x="2872932" y="649385"/>
                </a:lnTo>
                <a:lnTo>
                  <a:pt x="2921586" y="635789"/>
                </a:lnTo>
                <a:lnTo>
                  <a:pt x="2970479" y="622887"/>
                </a:lnTo>
                <a:lnTo>
                  <a:pt x="3019603" y="610684"/>
                </a:lnTo>
                <a:lnTo>
                  <a:pt x="3068949" y="599184"/>
                </a:lnTo>
                <a:lnTo>
                  <a:pt x="3118508" y="588391"/>
                </a:lnTo>
                <a:lnTo>
                  <a:pt x="3168272" y="578310"/>
                </a:lnTo>
                <a:lnTo>
                  <a:pt x="3218231" y="568946"/>
                </a:lnTo>
                <a:lnTo>
                  <a:pt x="3268378" y="560303"/>
                </a:lnTo>
                <a:lnTo>
                  <a:pt x="3280447" y="558404"/>
                </a:lnTo>
                <a:lnTo>
                  <a:pt x="3280447" y="0"/>
                </a:lnTo>
                <a:close/>
              </a:path>
            </a:pathLst>
          </a:custGeom>
          <a:solidFill>
            <a:srgbClr val="FBBC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nvGrpSpPr>
          <p:cNvPr id="219" name="Google Shape;219;p35"/>
          <p:cNvGrpSpPr/>
          <p:nvPr/>
        </p:nvGrpSpPr>
        <p:grpSpPr>
          <a:xfrm>
            <a:off x="0" y="0"/>
            <a:ext cx="8618168" cy="4737303"/>
            <a:chOff x="0" y="0"/>
            <a:chExt cx="17248306" cy="9486303"/>
          </a:xfrm>
        </p:grpSpPr>
        <p:sp>
          <p:nvSpPr>
            <p:cNvPr id="220" name="Google Shape;220;p35"/>
            <p:cNvSpPr/>
            <p:nvPr/>
          </p:nvSpPr>
          <p:spPr>
            <a:xfrm>
              <a:off x="0" y="0"/>
              <a:ext cx="1889760" cy="1604010"/>
            </a:xfrm>
            <a:custGeom>
              <a:rect b="b" l="l" r="r" t="t"/>
              <a:pathLst>
                <a:path extrusionOk="0" h="1604010" w="1889760">
                  <a:moveTo>
                    <a:pt x="0" y="856129"/>
                  </a:moveTo>
                  <a:lnTo>
                    <a:pt x="0" y="1597054"/>
                  </a:lnTo>
                  <a:lnTo>
                    <a:pt x="33176" y="1600540"/>
                  </a:lnTo>
                  <a:lnTo>
                    <a:pt x="72228" y="1603502"/>
                  </a:lnTo>
                  <a:lnTo>
                    <a:pt x="300300" y="1603502"/>
                  </a:lnTo>
                  <a:lnTo>
                    <a:pt x="376705" y="1596842"/>
                  </a:lnTo>
                  <a:lnTo>
                    <a:pt x="425245" y="1590693"/>
                  </a:lnTo>
                  <a:lnTo>
                    <a:pt x="473560" y="1583159"/>
                  </a:lnTo>
                  <a:lnTo>
                    <a:pt x="521622" y="1574247"/>
                  </a:lnTo>
                  <a:lnTo>
                    <a:pt x="569400" y="1563965"/>
                  </a:lnTo>
                  <a:lnTo>
                    <a:pt x="616863" y="1552319"/>
                  </a:lnTo>
                  <a:lnTo>
                    <a:pt x="663982" y="1539315"/>
                  </a:lnTo>
                  <a:lnTo>
                    <a:pt x="710728" y="1524962"/>
                  </a:lnTo>
                  <a:lnTo>
                    <a:pt x="757069" y="1509266"/>
                  </a:lnTo>
                  <a:lnTo>
                    <a:pt x="802977" y="1492233"/>
                  </a:lnTo>
                  <a:lnTo>
                    <a:pt x="848420" y="1473871"/>
                  </a:lnTo>
                  <a:lnTo>
                    <a:pt x="893369" y="1454187"/>
                  </a:lnTo>
                  <a:lnTo>
                    <a:pt x="937794" y="1433187"/>
                  </a:lnTo>
                  <a:lnTo>
                    <a:pt x="981665" y="1410878"/>
                  </a:lnTo>
                  <a:lnTo>
                    <a:pt x="1024953" y="1387268"/>
                  </a:lnTo>
                  <a:lnTo>
                    <a:pt x="1067626" y="1362363"/>
                  </a:lnTo>
                  <a:lnTo>
                    <a:pt x="1109654" y="1336170"/>
                  </a:lnTo>
                  <a:lnTo>
                    <a:pt x="1151009" y="1308697"/>
                  </a:lnTo>
                  <a:lnTo>
                    <a:pt x="1191660" y="1279949"/>
                  </a:lnTo>
                  <a:lnTo>
                    <a:pt x="1231577" y="1249934"/>
                  </a:lnTo>
                  <a:lnTo>
                    <a:pt x="1270599" y="1218765"/>
                  </a:lnTo>
                  <a:lnTo>
                    <a:pt x="1308577" y="1186569"/>
                  </a:lnTo>
                  <a:lnTo>
                    <a:pt x="1345497" y="1153374"/>
                  </a:lnTo>
                  <a:lnTo>
                    <a:pt x="1381345" y="1119206"/>
                  </a:lnTo>
                  <a:lnTo>
                    <a:pt x="1416106" y="1084094"/>
                  </a:lnTo>
                  <a:lnTo>
                    <a:pt x="1449766" y="1048064"/>
                  </a:lnTo>
                  <a:lnTo>
                    <a:pt x="1482311" y="1011144"/>
                  </a:lnTo>
                  <a:lnTo>
                    <a:pt x="1513728" y="973361"/>
                  </a:lnTo>
                  <a:lnTo>
                    <a:pt x="1544001" y="934742"/>
                  </a:lnTo>
                  <a:lnTo>
                    <a:pt x="1573117" y="895316"/>
                  </a:lnTo>
                  <a:lnTo>
                    <a:pt x="1587599" y="874477"/>
                  </a:lnTo>
                  <a:lnTo>
                    <a:pt x="185043" y="874477"/>
                  </a:lnTo>
                  <a:lnTo>
                    <a:pt x="135508" y="873130"/>
                  </a:lnTo>
                  <a:lnTo>
                    <a:pt x="85933" y="869242"/>
                  </a:lnTo>
                  <a:lnTo>
                    <a:pt x="36411" y="862792"/>
                  </a:lnTo>
                  <a:lnTo>
                    <a:pt x="0" y="856129"/>
                  </a:lnTo>
                  <a:close/>
                </a:path>
                <a:path extrusionOk="0" h="1604010" w="1889760">
                  <a:moveTo>
                    <a:pt x="1889296" y="0"/>
                  </a:moveTo>
                  <a:lnTo>
                    <a:pt x="1154239" y="0"/>
                  </a:lnTo>
                  <a:lnTo>
                    <a:pt x="1148626" y="45578"/>
                  </a:lnTo>
                  <a:lnTo>
                    <a:pt x="1140027" y="94554"/>
                  </a:lnTo>
                  <a:lnTo>
                    <a:pt x="1128977" y="142858"/>
                  </a:lnTo>
                  <a:lnTo>
                    <a:pt x="1115521" y="190404"/>
                  </a:lnTo>
                  <a:lnTo>
                    <a:pt x="1099704" y="237105"/>
                  </a:lnTo>
                  <a:lnTo>
                    <a:pt x="1081568" y="282876"/>
                  </a:lnTo>
                  <a:lnTo>
                    <a:pt x="1061160" y="327632"/>
                  </a:lnTo>
                  <a:lnTo>
                    <a:pt x="1038523" y="371286"/>
                  </a:lnTo>
                  <a:lnTo>
                    <a:pt x="1013702" y="413754"/>
                  </a:lnTo>
                  <a:lnTo>
                    <a:pt x="986741" y="454949"/>
                  </a:lnTo>
                  <a:lnTo>
                    <a:pt x="957685" y="494786"/>
                  </a:lnTo>
                  <a:lnTo>
                    <a:pt x="926578" y="533179"/>
                  </a:lnTo>
                  <a:lnTo>
                    <a:pt x="893464" y="570042"/>
                  </a:lnTo>
                  <a:lnTo>
                    <a:pt x="858388" y="605290"/>
                  </a:lnTo>
                  <a:lnTo>
                    <a:pt x="821395" y="638837"/>
                  </a:lnTo>
                  <a:lnTo>
                    <a:pt x="782528" y="670598"/>
                  </a:lnTo>
                  <a:lnTo>
                    <a:pt x="742076" y="700316"/>
                  </a:lnTo>
                  <a:lnTo>
                    <a:pt x="700362" y="727774"/>
                  </a:lnTo>
                  <a:lnTo>
                    <a:pt x="657478" y="752951"/>
                  </a:lnTo>
                  <a:lnTo>
                    <a:pt x="613520" y="775824"/>
                  </a:lnTo>
                  <a:lnTo>
                    <a:pt x="568581" y="796373"/>
                  </a:lnTo>
                  <a:lnTo>
                    <a:pt x="522755" y="814575"/>
                  </a:lnTo>
                  <a:lnTo>
                    <a:pt x="476137" y="830410"/>
                  </a:lnTo>
                  <a:lnTo>
                    <a:pt x="428819" y="843855"/>
                  </a:lnTo>
                  <a:lnTo>
                    <a:pt x="380897" y="854888"/>
                  </a:lnTo>
                  <a:lnTo>
                    <a:pt x="332465" y="863489"/>
                  </a:lnTo>
                  <a:lnTo>
                    <a:pt x="283615" y="869635"/>
                  </a:lnTo>
                  <a:lnTo>
                    <a:pt x="234443" y="873305"/>
                  </a:lnTo>
                  <a:lnTo>
                    <a:pt x="185043" y="874477"/>
                  </a:lnTo>
                  <a:lnTo>
                    <a:pt x="1587599" y="874477"/>
                  </a:lnTo>
                  <a:lnTo>
                    <a:pt x="1627819" y="814147"/>
                  </a:lnTo>
                  <a:lnTo>
                    <a:pt x="1653378" y="772460"/>
                  </a:lnTo>
                  <a:lnTo>
                    <a:pt x="1677722" y="730073"/>
                  </a:lnTo>
                  <a:lnTo>
                    <a:pt x="1700838" y="687016"/>
                  </a:lnTo>
                  <a:lnTo>
                    <a:pt x="1722712" y="643314"/>
                  </a:lnTo>
                  <a:lnTo>
                    <a:pt x="1743329" y="598995"/>
                  </a:lnTo>
                  <a:lnTo>
                    <a:pt x="1762675" y="554086"/>
                  </a:lnTo>
                  <a:lnTo>
                    <a:pt x="1780736" y="508615"/>
                  </a:lnTo>
                  <a:lnTo>
                    <a:pt x="1797498" y="462610"/>
                  </a:lnTo>
                  <a:lnTo>
                    <a:pt x="1812947" y="416097"/>
                  </a:lnTo>
                  <a:lnTo>
                    <a:pt x="1827068" y="369103"/>
                  </a:lnTo>
                  <a:lnTo>
                    <a:pt x="1839848" y="321657"/>
                  </a:lnTo>
                  <a:lnTo>
                    <a:pt x="1851272" y="273785"/>
                  </a:lnTo>
                  <a:lnTo>
                    <a:pt x="1861325" y="225515"/>
                  </a:lnTo>
                  <a:lnTo>
                    <a:pt x="1869995" y="176873"/>
                  </a:lnTo>
                  <a:lnTo>
                    <a:pt x="1877266" y="127889"/>
                  </a:lnTo>
                  <a:lnTo>
                    <a:pt x="1883124" y="78588"/>
                  </a:lnTo>
                  <a:lnTo>
                    <a:pt x="1887556" y="28998"/>
                  </a:lnTo>
                  <a:lnTo>
                    <a:pt x="1889296" y="0"/>
                  </a:lnTo>
                  <a:close/>
                </a:path>
              </a:pathLst>
            </a:custGeom>
            <a:solidFill>
              <a:srgbClr val="82828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221" name="Google Shape;221;p35"/>
            <p:cNvSpPr/>
            <p:nvPr/>
          </p:nvSpPr>
          <p:spPr>
            <a:xfrm>
              <a:off x="1027231" y="799503"/>
              <a:ext cx="16221075" cy="8686800"/>
            </a:xfrm>
            <a:custGeom>
              <a:rect b="b" l="l" r="r" t="t"/>
              <a:pathLst>
                <a:path extrusionOk="0" h="8686800" w="16221075">
                  <a:moveTo>
                    <a:pt x="16221074" y="0"/>
                  </a:moveTo>
                  <a:lnTo>
                    <a:pt x="0" y="0"/>
                  </a:lnTo>
                  <a:lnTo>
                    <a:pt x="0" y="7239964"/>
                  </a:lnTo>
                  <a:lnTo>
                    <a:pt x="862" y="7289960"/>
                  </a:lnTo>
                  <a:lnTo>
                    <a:pt x="3438" y="7339738"/>
                  </a:lnTo>
                  <a:lnTo>
                    <a:pt x="7712" y="7389257"/>
                  </a:lnTo>
                  <a:lnTo>
                    <a:pt x="13666" y="7438478"/>
                  </a:lnTo>
                  <a:lnTo>
                    <a:pt x="21284" y="7487361"/>
                  </a:lnTo>
                  <a:lnTo>
                    <a:pt x="30550" y="7535865"/>
                  </a:lnTo>
                  <a:lnTo>
                    <a:pt x="41447" y="7583952"/>
                  </a:lnTo>
                  <a:lnTo>
                    <a:pt x="53958" y="7631580"/>
                  </a:lnTo>
                  <a:lnTo>
                    <a:pt x="68067" y="7678711"/>
                  </a:lnTo>
                  <a:lnTo>
                    <a:pt x="83758" y="7725303"/>
                  </a:lnTo>
                  <a:lnTo>
                    <a:pt x="101014" y="7771318"/>
                  </a:lnTo>
                  <a:lnTo>
                    <a:pt x="119817" y="7816715"/>
                  </a:lnTo>
                  <a:lnTo>
                    <a:pt x="140153" y="7861454"/>
                  </a:lnTo>
                  <a:lnTo>
                    <a:pt x="162003" y="7905495"/>
                  </a:lnTo>
                  <a:lnTo>
                    <a:pt x="185353" y="7948798"/>
                  </a:lnTo>
                  <a:lnTo>
                    <a:pt x="210184" y="7991323"/>
                  </a:lnTo>
                  <a:lnTo>
                    <a:pt x="236481" y="8033031"/>
                  </a:lnTo>
                  <a:lnTo>
                    <a:pt x="264227" y="8073881"/>
                  </a:lnTo>
                  <a:lnTo>
                    <a:pt x="293405" y="8113834"/>
                  </a:lnTo>
                  <a:lnTo>
                    <a:pt x="323999" y="8152849"/>
                  </a:lnTo>
                  <a:lnTo>
                    <a:pt x="355992" y="8190886"/>
                  </a:lnTo>
                  <a:lnTo>
                    <a:pt x="389369" y="8227906"/>
                  </a:lnTo>
                  <a:lnTo>
                    <a:pt x="424111" y="8263869"/>
                  </a:lnTo>
                  <a:lnTo>
                    <a:pt x="460074" y="8298612"/>
                  </a:lnTo>
                  <a:lnTo>
                    <a:pt x="497095" y="8331988"/>
                  </a:lnTo>
                  <a:lnTo>
                    <a:pt x="535133" y="8363982"/>
                  </a:lnTo>
                  <a:lnTo>
                    <a:pt x="574149" y="8394576"/>
                  </a:lnTo>
                  <a:lnTo>
                    <a:pt x="614102" y="8423755"/>
                  </a:lnTo>
                  <a:lnTo>
                    <a:pt x="654953" y="8451501"/>
                  </a:lnTo>
                  <a:lnTo>
                    <a:pt x="696661" y="8477798"/>
                  </a:lnTo>
                  <a:lnTo>
                    <a:pt x="739187" y="8502630"/>
                  </a:lnTo>
                  <a:lnTo>
                    <a:pt x="782491" y="8525979"/>
                  </a:lnTo>
                  <a:lnTo>
                    <a:pt x="826532" y="8547830"/>
                  </a:lnTo>
                  <a:lnTo>
                    <a:pt x="871271" y="8568166"/>
                  </a:lnTo>
                  <a:lnTo>
                    <a:pt x="916668" y="8586969"/>
                  </a:lnTo>
                  <a:lnTo>
                    <a:pt x="962683" y="8604225"/>
                  </a:lnTo>
                  <a:lnTo>
                    <a:pt x="1009276" y="8619916"/>
                  </a:lnTo>
                  <a:lnTo>
                    <a:pt x="1056407" y="8634025"/>
                  </a:lnTo>
                  <a:lnTo>
                    <a:pt x="1104035" y="8646537"/>
                  </a:lnTo>
                  <a:lnTo>
                    <a:pt x="1152122" y="8657434"/>
                  </a:lnTo>
                  <a:lnTo>
                    <a:pt x="1200627" y="8666699"/>
                  </a:lnTo>
                  <a:lnTo>
                    <a:pt x="1249510" y="8674318"/>
                  </a:lnTo>
                  <a:lnTo>
                    <a:pt x="1298731" y="8680272"/>
                  </a:lnTo>
                  <a:lnTo>
                    <a:pt x="1348250" y="8684545"/>
                  </a:lnTo>
                  <a:lnTo>
                    <a:pt x="1391698" y="8686794"/>
                  </a:lnTo>
                  <a:lnTo>
                    <a:pt x="16221074" y="8686794"/>
                  </a:lnTo>
                  <a:lnTo>
                    <a:pt x="16221074" y="0"/>
                  </a:lnTo>
                  <a:close/>
                </a:path>
              </a:pathLst>
            </a:custGeom>
            <a:solidFill>
              <a:srgbClr val="F2F2F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sp>
        <p:nvSpPr>
          <p:cNvPr id="222" name="Google Shape;222;p35"/>
          <p:cNvSpPr txBox="1"/>
          <p:nvPr>
            <p:ph idx="1" type="body"/>
          </p:nvPr>
        </p:nvSpPr>
        <p:spPr>
          <a:xfrm>
            <a:off x="1522320" y="1398595"/>
            <a:ext cx="6099300" cy="1792800"/>
          </a:xfrm>
          <a:prstGeom prst="rect">
            <a:avLst/>
          </a:prstGeom>
          <a:noFill/>
          <a:ln>
            <a:noFill/>
          </a:ln>
        </p:spPr>
        <p:txBody>
          <a:bodyPr anchorCtr="0" anchor="t" bIns="0" lIns="0" spcFirstLastPara="1" rIns="0" wrap="square" tIns="4125">
            <a:spAutoFit/>
          </a:bodyPr>
          <a:lstStyle/>
          <a:p>
            <a:pPr indent="0" lvl="0" marL="0" marR="0" rtl="0" algn="ctr">
              <a:lnSpc>
                <a:spcPct val="116700"/>
              </a:lnSpc>
              <a:spcBef>
                <a:spcPts val="0"/>
              </a:spcBef>
              <a:spcAft>
                <a:spcPts val="0"/>
              </a:spcAft>
              <a:buNone/>
            </a:pPr>
            <a:r>
              <a:rPr lang="fr"/>
              <a:t>En conclusion, le déploiement d'une machine virtuelle avec OpenStack nécessite une bonne préparation et une compréhension des outils. En suivant ce guide, vous serez bien équipé pour réussir une telle installation sur les serveurs grid 5000</a:t>
            </a:r>
            <a:endParaRPr/>
          </a:p>
        </p:txBody>
      </p:sp>
      <p:sp>
        <p:nvSpPr>
          <p:cNvPr id="223" name="Google Shape;223;p35"/>
          <p:cNvSpPr txBox="1"/>
          <p:nvPr>
            <p:ph type="title"/>
          </p:nvPr>
        </p:nvSpPr>
        <p:spPr>
          <a:xfrm>
            <a:off x="3544832" y="798739"/>
            <a:ext cx="4650653" cy="565632"/>
          </a:xfrm>
          <a:prstGeom prst="rect">
            <a:avLst/>
          </a:prstGeom>
          <a:noFill/>
          <a:ln>
            <a:noFill/>
          </a:ln>
        </p:spPr>
        <p:txBody>
          <a:bodyPr anchorCtr="0" anchor="t" bIns="0" lIns="0" spcFirstLastPara="1" rIns="0" wrap="square" tIns="6350">
            <a:spAutoFit/>
          </a:bodyPr>
          <a:lstStyle/>
          <a:p>
            <a:pPr indent="0" lvl="0" marL="0" rtl="0" algn="l">
              <a:lnSpc>
                <a:spcPct val="100000"/>
              </a:lnSpc>
              <a:spcBef>
                <a:spcPts val="0"/>
              </a:spcBef>
              <a:spcAft>
                <a:spcPts val="0"/>
              </a:spcAft>
              <a:buNone/>
            </a:pPr>
            <a:r>
              <a:rPr lang="fr"/>
              <a:t>CONCLUSION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7" name="Shape 227"/>
        <p:cNvGrpSpPr/>
        <p:nvPr/>
      </p:nvGrpSpPr>
      <p:grpSpPr>
        <a:xfrm>
          <a:off x="0" y="0"/>
          <a:ext cx="0" cy="0"/>
          <a:chOff x="0" y="0"/>
          <a:chExt cx="0" cy="0"/>
        </a:xfrm>
      </p:grpSpPr>
      <p:pic>
        <p:nvPicPr>
          <p:cNvPr id="228" name="Google Shape;228;p36"/>
          <p:cNvPicPr preferRelativeResize="0"/>
          <p:nvPr/>
        </p:nvPicPr>
        <p:blipFill rotWithShape="1">
          <a:blip r:embed="rId3">
            <a:alphaModFix/>
          </a:blip>
          <a:srcRect b="0" l="0" r="0" t="0"/>
          <a:stretch/>
        </p:blipFill>
        <p:spPr>
          <a:xfrm>
            <a:off x="0" y="0"/>
            <a:ext cx="9132750" cy="5137158"/>
          </a:xfrm>
          <a:prstGeom prst="rect">
            <a:avLst/>
          </a:prstGeom>
          <a:noFill/>
          <a:ln>
            <a:noFill/>
          </a:ln>
        </p:spPr>
      </p:pic>
      <p:sp>
        <p:nvSpPr>
          <p:cNvPr id="229" name="Google Shape;229;p36"/>
          <p:cNvSpPr txBox="1"/>
          <p:nvPr>
            <p:ph type="title"/>
          </p:nvPr>
        </p:nvSpPr>
        <p:spPr>
          <a:xfrm>
            <a:off x="1646951" y="641675"/>
            <a:ext cx="5635200" cy="930300"/>
          </a:xfrm>
          <a:prstGeom prst="rect">
            <a:avLst/>
          </a:prstGeom>
          <a:noFill/>
          <a:ln>
            <a:noFill/>
          </a:ln>
        </p:spPr>
        <p:txBody>
          <a:bodyPr anchorCtr="0" anchor="t" bIns="0" lIns="0" spcFirstLastPara="1" rIns="0" wrap="square" tIns="6650">
            <a:spAutoFit/>
          </a:bodyPr>
          <a:lstStyle/>
          <a:p>
            <a:pPr indent="0" lvl="0" marL="0" rtl="0" algn="l">
              <a:lnSpc>
                <a:spcPct val="100000"/>
              </a:lnSpc>
              <a:spcBef>
                <a:spcPts val="0"/>
              </a:spcBef>
              <a:spcAft>
                <a:spcPts val="0"/>
              </a:spcAft>
              <a:buNone/>
            </a:pPr>
            <a:r>
              <a:rPr lang="fr" sz="6000">
                <a:solidFill>
                  <a:srgbClr val="27316F"/>
                </a:solidFill>
              </a:rPr>
              <a:t>Thanks!</a:t>
            </a:r>
            <a:endParaRPr sz="6000"/>
          </a:p>
        </p:txBody>
      </p:sp>
      <p:sp>
        <p:nvSpPr>
          <p:cNvPr id="230" name="Google Shape;230;p36"/>
          <p:cNvSpPr txBox="1"/>
          <p:nvPr/>
        </p:nvSpPr>
        <p:spPr>
          <a:xfrm>
            <a:off x="1241924" y="1690546"/>
            <a:ext cx="4437900" cy="1146300"/>
          </a:xfrm>
          <a:prstGeom prst="rect">
            <a:avLst/>
          </a:prstGeom>
          <a:noFill/>
          <a:ln>
            <a:noFill/>
          </a:ln>
        </p:spPr>
        <p:txBody>
          <a:bodyPr anchorCtr="0" anchor="t" bIns="0" lIns="0" spcFirstLastPara="1" rIns="0" wrap="square" tIns="6350">
            <a:spAutoFit/>
          </a:bodyPr>
          <a:lstStyle/>
          <a:p>
            <a:pPr indent="0" lvl="0" marL="0" marR="0" rtl="0" algn="l">
              <a:lnSpc>
                <a:spcPct val="121000"/>
              </a:lnSpc>
              <a:spcBef>
                <a:spcPts val="0"/>
              </a:spcBef>
              <a:spcAft>
                <a:spcPts val="0"/>
              </a:spcAft>
              <a:buNone/>
            </a:pPr>
            <a:r>
              <a:rPr lang="fr" sz="1600">
                <a:solidFill>
                  <a:srgbClr val="FBBC00"/>
                </a:solidFill>
                <a:latin typeface="Verdana"/>
                <a:ea typeface="Verdana"/>
                <a:cs typeface="Verdana"/>
                <a:sym typeface="Verdana"/>
              </a:rPr>
              <a:t>Do you have any questions</a:t>
            </a:r>
            <a:r>
              <a:rPr lang="fr" sz="1600">
                <a:solidFill>
                  <a:srgbClr val="FBBC00"/>
                </a:solidFill>
                <a:latin typeface="Verdana"/>
                <a:ea typeface="Verdana"/>
                <a:cs typeface="Verdana"/>
                <a:sym typeface="Verdana"/>
              </a:rPr>
              <a:t>? </a:t>
            </a:r>
            <a:r>
              <a:rPr lang="fr" sz="1600" u="sng">
                <a:solidFill>
                  <a:schemeClr val="hlink"/>
                </a:solidFill>
                <a:latin typeface="Verdana"/>
                <a:ea typeface="Verdana"/>
                <a:cs typeface="Verdana"/>
                <a:sym typeface="Verdana"/>
                <a:hlinkClick r:id="rId4"/>
              </a:rPr>
              <a:t>berger-ghislain.theubo@grenoble-inp.org</a:t>
            </a:r>
            <a:endParaRPr sz="1600">
              <a:latin typeface="Verdana"/>
              <a:ea typeface="Verdana"/>
              <a:cs typeface="Verdana"/>
              <a:sym typeface="Verdana"/>
            </a:endParaRPr>
          </a:p>
          <a:p>
            <a:pPr indent="0" lvl="0" marL="0" rtl="0" algn="l">
              <a:lnSpc>
                <a:spcPct val="100000"/>
              </a:lnSpc>
              <a:spcBef>
                <a:spcPts val="400"/>
              </a:spcBef>
              <a:spcAft>
                <a:spcPts val="0"/>
              </a:spcAft>
              <a:buNone/>
            </a:pPr>
            <a:r>
              <a:rPr lang="fr" sz="1600">
                <a:solidFill>
                  <a:srgbClr val="27316F"/>
                </a:solidFill>
                <a:latin typeface="Verdana"/>
                <a:ea typeface="Verdana"/>
                <a:cs typeface="Verdana"/>
                <a:sym typeface="Verdana"/>
              </a:rPr>
              <a:t>+33 0682866279</a:t>
            </a:r>
            <a:endParaRPr sz="1600">
              <a:latin typeface="Verdana"/>
              <a:ea typeface="Verdana"/>
              <a:cs typeface="Verdana"/>
              <a:sym typeface="Verdana"/>
            </a:endParaRPr>
          </a:p>
          <a:p>
            <a:pPr indent="0" lvl="0" marL="0" marR="520700" rtl="0" algn="l">
              <a:lnSpc>
                <a:spcPct val="145396"/>
              </a:lnSpc>
              <a:spcBef>
                <a:spcPts val="0"/>
              </a:spcBef>
              <a:spcAft>
                <a:spcPts val="0"/>
              </a:spcAft>
              <a:buNone/>
            </a:pPr>
            <a:r>
              <a:t/>
            </a:r>
            <a:endParaRPr sz="16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grpSp>
        <p:nvGrpSpPr>
          <p:cNvPr id="97" name="Google Shape;97;p20"/>
          <p:cNvGrpSpPr/>
          <p:nvPr/>
        </p:nvGrpSpPr>
        <p:grpSpPr>
          <a:xfrm>
            <a:off x="2738" y="2900"/>
            <a:ext cx="9138513" cy="5137708"/>
            <a:chOff x="0" y="0"/>
            <a:chExt cx="18287999" cy="10287762"/>
          </a:xfrm>
        </p:grpSpPr>
        <p:pic>
          <p:nvPicPr>
            <p:cNvPr id="98" name="Google Shape;98;p20"/>
            <p:cNvPicPr preferRelativeResize="0"/>
            <p:nvPr/>
          </p:nvPicPr>
          <p:blipFill rotWithShape="1">
            <a:blip r:embed="rId3">
              <a:alphaModFix/>
            </a:blip>
            <a:srcRect b="0" l="0" r="0" t="0"/>
            <a:stretch/>
          </p:blipFill>
          <p:spPr>
            <a:xfrm>
              <a:off x="0" y="0"/>
              <a:ext cx="18287999" cy="10287762"/>
            </a:xfrm>
            <a:prstGeom prst="rect">
              <a:avLst/>
            </a:prstGeom>
            <a:noFill/>
            <a:ln>
              <a:noFill/>
            </a:ln>
          </p:spPr>
        </p:pic>
        <p:sp>
          <p:nvSpPr>
            <p:cNvPr id="99" name="Google Shape;99;p20"/>
            <p:cNvSpPr/>
            <p:nvPr/>
          </p:nvSpPr>
          <p:spPr>
            <a:xfrm>
              <a:off x="10170541" y="310210"/>
              <a:ext cx="7705725" cy="1733550"/>
            </a:xfrm>
            <a:custGeom>
              <a:rect b="b" l="l" r="r" t="t"/>
              <a:pathLst>
                <a:path extrusionOk="0" h="1733550" w="7705725">
                  <a:moveTo>
                    <a:pt x="7705725" y="0"/>
                  </a:moveTo>
                  <a:lnTo>
                    <a:pt x="0" y="0"/>
                  </a:lnTo>
                  <a:lnTo>
                    <a:pt x="0" y="1733550"/>
                  </a:lnTo>
                  <a:lnTo>
                    <a:pt x="7282815" y="1733550"/>
                  </a:lnTo>
                  <a:lnTo>
                    <a:pt x="7338395" y="1731044"/>
                  </a:lnTo>
                  <a:lnTo>
                    <a:pt x="7392557" y="1723650"/>
                  </a:lnTo>
                  <a:lnTo>
                    <a:pt x="7444644" y="1711555"/>
                  </a:lnTo>
                  <a:lnTo>
                    <a:pt x="7494002" y="1694943"/>
                  </a:lnTo>
                  <a:lnTo>
                    <a:pt x="7539972" y="1674002"/>
                  </a:lnTo>
                  <a:lnTo>
                    <a:pt x="7581900" y="1648917"/>
                  </a:lnTo>
                  <a:lnTo>
                    <a:pt x="7625209" y="1614221"/>
                  </a:lnTo>
                  <a:lnTo>
                    <a:pt x="7659721" y="1575666"/>
                  </a:lnTo>
                  <a:lnTo>
                    <a:pt x="7684962" y="1534029"/>
                  </a:lnTo>
                  <a:lnTo>
                    <a:pt x="7700455" y="1490085"/>
                  </a:lnTo>
                  <a:lnTo>
                    <a:pt x="7705725" y="1444612"/>
                  </a:lnTo>
                  <a:lnTo>
                    <a:pt x="7705725" y="0"/>
                  </a:lnTo>
                  <a:close/>
                </a:path>
              </a:pathLst>
            </a:custGeom>
            <a:solidFill>
              <a:srgbClr val="75C4C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sp>
        <p:nvSpPr>
          <p:cNvPr id="100" name="Google Shape;100;p20"/>
          <p:cNvSpPr txBox="1"/>
          <p:nvPr>
            <p:ph type="title"/>
          </p:nvPr>
        </p:nvSpPr>
        <p:spPr>
          <a:xfrm>
            <a:off x="5610298" y="340375"/>
            <a:ext cx="2339400" cy="346500"/>
          </a:xfrm>
          <a:prstGeom prst="rect">
            <a:avLst/>
          </a:prstGeom>
          <a:noFill/>
          <a:ln>
            <a:noFill/>
          </a:ln>
        </p:spPr>
        <p:txBody>
          <a:bodyPr anchorCtr="0" anchor="t" bIns="0" lIns="0" spcFirstLastPara="1" rIns="0" wrap="square" tIns="7925">
            <a:spAutoFit/>
          </a:bodyPr>
          <a:lstStyle/>
          <a:p>
            <a:pPr indent="0" lvl="0" marL="0" rtl="0" algn="l">
              <a:lnSpc>
                <a:spcPct val="100000"/>
              </a:lnSpc>
              <a:spcBef>
                <a:spcPts val="0"/>
              </a:spcBef>
              <a:spcAft>
                <a:spcPts val="0"/>
              </a:spcAft>
              <a:buNone/>
            </a:pPr>
            <a:r>
              <a:rPr lang="fr" sz="2200">
                <a:solidFill>
                  <a:srgbClr val="FFFFFF"/>
                </a:solidFill>
              </a:rPr>
              <a:t>Introduction</a:t>
            </a:r>
            <a:endParaRPr sz="2200"/>
          </a:p>
        </p:txBody>
      </p:sp>
      <p:sp>
        <p:nvSpPr>
          <p:cNvPr id="101" name="Google Shape;101;p20"/>
          <p:cNvSpPr/>
          <p:nvPr/>
        </p:nvSpPr>
        <p:spPr>
          <a:xfrm>
            <a:off x="5081983" y="849870"/>
            <a:ext cx="3850506" cy="3163157"/>
          </a:xfrm>
          <a:custGeom>
            <a:rect b="b" l="l" r="r" t="t"/>
            <a:pathLst>
              <a:path extrusionOk="0" h="6334125" w="7706359">
                <a:moveTo>
                  <a:pt x="7705750" y="0"/>
                </a:moveTo>
                <a:lnTo>
                  <a:pt x="0" y="0"/>
                </a:lnTo>
                <a:lnTo>
                  <a:pt x="0" y="6334125"/>
                </a:lnTo>
                <a:lnTo>
                  <a:pt x="7282713" y="6334125"/>
                </a:lnTo>
                <a:lnTo>
                  <a:pt x="7319929" y="6330039"/>
                </a:lnTo>
                <a:lnTo>
                  <a:pt x="7356603" y="6317915"/>
                </a:lnTo>
                <a:lnTo>
                  <a:pt x="7392540" y="6297955"/>
                </a:lnTo>
                <a:lnTo>
                  <a:pt x="7427545" y="6270361"/>
                </a:lnTo>
                <a:lnTo>
                  <a:pt x="7461425" y="6235333"/>
                </a:lnTo>
                <a:lnTo>
                  <a:pt x="7493985" y="6193074"/>
                </a:lnTo>
                <a:lnTo>
                  <a:pt x="7525030" y="6143784"/>
                </a:lnTo>
                <a:lnTo>
                  <a:pt x="7554365" y="6087664"/>
                </a:lnTo>
                <a:lnTo>
                  <a:pt x="7581798" y="6024918"/>
                </a:lnTo>
                <a:lnTo>
                  <a:pt x="7597206" y="5984398"/>
                </a:lnTo>
                <a:lnTo>
                  <a:pt x="7611669" y="5942103"/>
                </a:lnTo>
                <a:lnTo>
                  <a:pt x="7625169" y="5898136"/>
                </a:lnTo>
                <a:lnTo>
                  <a:pt x="7637689" y="5852603"/>
                </a:lnTo>
                <a:lnTo>
                  <a:pt x="7649211" y="5805609"/>
                </a:lnTo>
                <a:lnTo>
                  <a:pt x="7659719" y="5757259"/>
                </a:lnTo>
                <a:lnTo>
                  <a:pt x="7669194" y="5707658"/>
                </a:lnTo>
                <a:lnTo>
                  <a:pt x="7677620" y="5656911"/>
                </a:lnTo>
                <a:lnTo>
                  <a:pt x="7684979" y="5605122"/>
                </a:lnTo>
                <a:lnTo>
                  <a:pt x="7691253" y="5552398"/>
                </a:lnTo>
                <a:lnTo>
                  <a:pt x="7696426" y="5498842"/>
                </a:lnTo>
                <a:lnTo>
                  <a:pt x="7700479" y="5444561"/>
                </a:lnTo>
                <a:lnTo>
                  <a:pt x="7703396" y="5389659"/>
                </a:lnTo>
                <a:lnTo>
                  <a:pt x="7705159" y="5334241"/>
                </a:lnTo>
                <a:lnTo>
                  <a:pt x="7705750" y="5278412"/>
                </a:lnTo>
                <a:lnTo>
                  <a:pt x="770575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02" name="Google Shape;102;p20"/>
          <p:cNvSpPr txBox="1"/>
          <p:nvPr/>
        </p:nvSpPr>
        <p:spPr>
          <a:xfrm>
            <a:off x="5257153" y="755406"/>
            <a:ext cx="3206100" cy="3537300"/>
          </a:xfrm>
          <a:prstGeom prst="rect">
            <a:avLst/>
          </a:prstGeom>
          <a:noFill/>
          <a:ln>
            <a:noFill/>
          </a:ln>
        </p:spPr>
        <p:txBody>
          <a:bodyPr anchorCtr="0" anchor="t" bIns="0" lIns="0" spcFirstLastPara="1" rIns="0" wrap="square" tIns="6350">
            <a:spAutoFit/>
          </a:bodyPr>
          <a:lstStyle/>
          <a:p>
            <a:pPr indent="0" lvl="0" marL="0" marR="0" rtl="0" algn="l">
              <a:lnSpc>
                <a:spcPct val="125000"/>
              </a:lnSpc>
              <a:spcBef>
                <a:spcPts val="0"/>
              </a:spcBef>
              <a:spcAft>
                <a:spcPts val="0"/>
              </a:spcAft>
              <a:buNone/>
            </a:pPr>
            <a:r>
              <a:rPr lang="fr" sz="1400">
                <a:solidFill>
                  <a:srgbClr val="27316F"/>
                </a:solidFill>
                <a:latin typeface="Verdana"/>
                <a:ea typeface="Verdana"/>
                <a:cs typeface="Verdana"/>
                <a:sym typeface="Verdana"/>
              </a:rPr>
              <a:t>Lors de la derniere presentation on a aborde de nombreuses notions , notamment celle de lárchitecture de Open stack et de de ses differents composants. Il etait question aujourd´hui de bien mettre un focus sur comment a partir de tout cela on peut migrer une VM dún des noeuds de cintrol aux autres noeuds et est il necessaire que cela soit fforcement un noeud?</a:t>
            </a:r>
            <a:endParaRPr sz="1400">
              <a:latin typeface="Verdana"/>
              <a:ea typeface="Verdana"/>
              <a:cs typeface="Verdana"/>
              <a:sym typeface="Verdana"/>
            </a:endParaRPr>
          </a:p>
          <a:p>
            <a:pPr indent="0" lvl="0" marL="0" rtl="0" algn="l">
              <a:lnSpc>
                <a:spcPct val="100000"/>
              </a:lnSpc>
              <a:spcBef>
                <a:spcPts val="400"/>
              </a:spcBef>
              <a:spcAft>
                <a:spcPts val="0"/>
              </a:spcAft>
              <a:buNone/>
            </a:pPr>
            <a:r>
              <a:rPr lang="fr" sz="1400">
                <a:solidFill>
                  <a:srgbClr val="27316F"/>
                </a:solidFill>
                <a:latin typeface="Verdana"/>
                <a:ea typeface="Verdana"/>
                <a:cs typeface="Verdana"/>
                <a:sym typeface="Verdana"/>
              </a:rPr>
              <a:t>Reponse dans la suite.</a:t>
            </a:r>
            <a:endParaRPr sz="1400">
              <a:latin typeface="Verdana"/>
              <a:ea typeface="Verdana"/>
              <a:cs typeface="Verdana"/>
              <a:sym typeface="Verdana"/>
            </a:endParaRPr>
          </a:p>
        </p:txBody>
      </p:sp>
      <p:pic>
        <p:nvPicPr>
          <p:cNvPr id="103" name="Google Shape;103;p20"/>
          <p:cNvPicPr preferRelativeResize="0"/>
          <p:nvPr/>
        </p:nvPicPr>
        <p:blipFill>
          <a:blip r:embed="rId4">
            <a:alphaModFix/>
          </a:blip>
          <a:stretch>
            <a:fillRect/>
          </a:stretch>
        </p:blipFill>
        <p:spPr>
          <a:xfrm>
            <a:off x="126706" y="0"/>
            <a:ext cx="4445287" cy="51434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grpSp>
        <p:nvGrpSpPr>
          <p:cNvPr id="108" name="Google Shape;108;p21"/>
          <p:cNvGrpSpPr/>
          <p:nvPr/>
        </p:nvGrpSpPr>
        <p:grpSpPr>
          <a:xfrm>
            <a:off x="2738" y="2900"/>
            <a:ext cx="9138514" cy="5137709"/>
            <a:chOff x="0" y="0"/>
            <a:chExt cx="18288000" cy="10287763"/>
          </a:xfrm>
        </p:grpSpPr>
        <p:pic>
          <p:nvPicPr>
            <p:cNvPr id="109" name="Google Shape;109;p21"/>
            <p:cNvPicPr preferRelativeResize="0"/>
            <p:nvPr/>
          </p:nvPicPr>
          <p:blipFill rotWithShape="1">
            <a:blip r:embed="rId3">
              <a:alphaModFix/>
            </a:blip>
            <a:srcRect b="0" l="0" r="0" t="0"/>
            <a:stretch/>
          </p:blipFill>
          <p:spPr>
            <a:xfrm>
              <a:off x="0" y="0"/>
              <a:ext cx="18288000" cy="10287763"/>
            </a:xfrm>
            <a:prstGeom prst="rect">
              <a:avLst/>
            </a:prstGeom>
            <a:noFill/>
            <a:ln>
              <a:noFill/>
            </a:ln>
          </p:spPr>
        </p:pic>
        <p:sp>
          <p:nvSpPr>
            <p:cNvPr id="110" name="Google Shape;110;p21"/>
            <p:cNvSpPr/>
            <p:nvPr/>
          </p:nvSpPr>
          <p:spPr>
            <a:xfrm>
              <a:off x="206379" y="212254"/>
              <a:ext cx="17665375" cy="1833229"/>
            </a:xfrm>
            <a:custGeom>
              <a:rect b="b" l="l" r="r" t="t"/>
              <a:pathLst>
                <a:path extrusionOk="0" h="1733550" w="7705725">
                  <a:moveTo>
                    <a:pt x="7705725" y="0"/>
                  </a:moveTo>
                  <a:lnTo>
                    <a:pt x="0" y="0"/>
                  </a:lnTo>
                  <a:lnTo>
                    <a:pt x="0" y="1733550"/>
                  </a:lnTo>
                  <a:lnTo>
                    <a:pt x="7282815" y="1733550"/>
                  </a:lnTo>
                  <a:lnTo>
                    <a:pt x="7338395" y="1731044"/>
                  </a:lnTo>
                  <a:lnTo>
                    <a:pt x="7392557" y="1723650"/>
                  </a:lnTo>
                  <a:lnTo>
                    <a:pt x="7444644" y="1711555"/>
                  </a:lnTo>
                  <a:lnTo>
                    <a:pt x="7494002" y="1694943"/>
                  </a:lnTo>
                  <a:lnTo>
                    <a:pt x="7539972" y="1674002"/>
                  </a:lnTo>
                  <a:lnTo>
                    <a:pt x="7581900" y="1648917"/>
                  </a:lnTo>
                  <a:lnTo>
                    <a:pt x="7625209" y="1614221"/>
                  </a:lnTo>
                  <a:lnTo>
                    <a:pt x="7659721" y="1575666"/>
                  </a:lnTo>
                  <a:lnTo>
                    <a:pt x="7684962" y="1534029"/>
                  </a:lnTo>
                  <a:lnTo>
                    <a:pt x="7700455" y="1490085"/>
                  </a:lnTo>
                  <a:lnTo>
                    <a:pt x="7705725" y="1444612"/>
                  </a:lnTo>
                  <a:lnTo>
                    <a:pt x="7705725" y="0"/>
                  </a:lnTo>
                  <a:close/>
                </a:path>
              </a:pathLst>
            </a:custGeom>
            <a:solidFill>
              <a:srgbClr val="75C4C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sp>
        <p:nvSpPr>
          <p:cNvPr id="111" name="Google Shape;111;p21"/>
          <p:cNvSpPr txBox="1"/>
          <p:nvPr>
            <p:ph type="title"/>
          </p:nvPr>
        </p:nvSpPr>
        <p:spPr>
          <a:xfrm>
            <a:off x="105875" y="134600"/>
            <a:ext cx="7843800" cy="346500"/>
          </a:xfrm>
          <a:prstGeom prst="rect">
            <a:avLst/>
          </a:prstGeom>
          <a:noFill/>
          <a:ln>
            <a:noFill/>
          </a:ln>
        </p:spPr>
        <p:txBody>
          <a:bodyPr anchorCtr="0" anchor="t" bIns="0" lIns="0" spcFirstLastPara="1" rIns="0" wrap="square" tIns="7925">
            <a:spAutoFit/>
          </a:bodyPr>
          <a:lstStyle/>
          <a:p>
            <a:pPr indent="0" lvl="0" marL="0" rtl="0" algn="l">
              <a:lnSpc>
                <a:spcPct val="100000"/>
              </a:lnSpc>
              <a:spcBef>
                <a:spcPts val="0"/>
              </a:spcBef>
              <a:spcAft>
                <a:spcPts val="0"/>
              </a:spcAft>
              <a:buNone/>
            </a:pPr>
            <a:r>
              <a:rPr lang="fr">
                <a:solidFill>
                  <a:srgbClr val="FFFFFF"/>
                </a:solidFill>
              </a:rPr>
              <a:t>Architecture Openstack- Vue d’ensemble </a:t>
            </a:r>
            <a:endParaRPr sz="2200"/>
          </a:p>
        </p:txBody>
      </p:sp>
      <p:sp>
        <p:nvSpPr>
          <p:cNvPr id="112" name="Google Shape;112;p21"/>
          <p:cNvSpPr/>
          <p:nvPr/>
        </p:nvSpPr>
        <p:spPr>
          <a:xfrm>
            <a:off x="0" y="803375"/>
            <a:ext cx="8843047" cy="4180523"/>
          </a:xfrm>
          <a:custGeom>
            <a:rect b="b" l="l" r="r" t="t"/>
            <a:pathLst>
              <a:path extrusionOk="0" h="6334125" w="7706359">
                <a:moveTo>
                  <a:pt x="7705750" y="0"/>
                </a:moveTo>
                <a:lnTo>
                  <a:pt x="0" y="0"/>
                </a:lnTo>
                <a:lnTo>
                  <a:pt x="0" y="6334125"/>
                </a:lnTo>
                <a:lnTo>
                  <a:pt x="7282713" y="6334125"/>
                </a:lnTo>
                <a:lnTo>
                  <a:pt x="7319929" y="6330039"/>
                </a:lnTo>
                <a:lnTo>
                  <a:pt x="7356603" y="6317915"/>
                </a:lnTo>
                <a:lnTo>
                  <a:pt x="7392540" y="6297955"/>
                </a:lnTo>
                <a:lnTo>
                  <a:pt x="7427545" y="6270361"/>
                </a:lnTo>
                <a:lnTo>
                  <a:pt x="7461425" y="6235333"/>
                </a:lnTo>
                <a:lnTo>
                  <a:pt x="7493985" y="6193074"/>
                </a:lnTo>
                <a:lnTo>
                  <a:pt x="7525030" y="6143784"/>
                </a:lnTo>
                <a:lnTo>
                  <a:pt x="7554365" y="6087664"/>
                </a:lnTo>
                <a:lnTo>
                  <a:pt x="7581798" y="6024918"/>
                </a:lnTo>
                <a:lnTo>
                  <a:pt x="7597206" y="5984398"/>
                </a:lnTo>
                <a:lnTo>
                  <a:pt x="7611669" y="5942103"/>
                </a:lnTo>
                <a:lnTo>
                  <a:pt x="7625169" y="5898136"/>
                </a:lnTo>
                <a:lnTo>
                  <a:pt x="7637689" y="5852603"/>
                </a:lnTo>
                <a:lnTo>
                  <a:pt x="7649211" y="5805609"/>
                </a:lnTo>
                <a:lnTo>
                  <a:pt x="7659719" y="5757259"/>
                </a:lnTo>
                <a:lnTo>
                  <a:pt x="7669194" y="5707658"/>
                </a:lnTo>
                <a:lnTo>
                  <a:pt x="7677620" y="5656911"/>
                </a:lnTo>
                <a:lnTo>
                  <a:pt x="7684979" y="5605122"/>
                </a:lnTo>
                <a:lnTo>
                  <a:pt x="7691253" y="5552398"/>
                </a:lnTo>
                <a:lnTo>
                  <a:pt x="7696426" y="5498842"/>
                </a:lnTo>
                <a:lnTo>
                  <a:pt x="7700479" y="5444561"/>
                </a:lnTo>
                <a:lnTo>
                  <a:pt x="7703396" y="5389659"/>
                </a:lnTo>
                <a:lnTo>
                  <a:pt x="7705159" y="5334241"/>
                </a:lnTo>
                <a:lnTo>
                  <a:pt x="7705750" y="5278412"/>
                </a:lnTo>
                <a:lnTo>
                  <a:pt x="7705750"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13" name="Google Shape;113;p21"/>
          <p:cNvSpPr txBox="1"/>
          <p:nvPr/>
        </p:nvSpPr>
        <p:spPr>
          <a:xfrm>
            <a:off x="105871" y="1034850"/>
            <a:ext cx="8370300" cy="3280500"/>
          </a:xfrm>
          <a:prstGeom prst="rect">
            <a:avLst/>
          </a:prstGeom>
          <a:noFill/>
          <a:ln>
            <a:noFill/>
          </a:ln>
        </p:spPr>
        <p:txBody>
          <a:bodyPr anchorCtr="0" anchor="t" bIns="0" lIns="0" spcFirstLastPara="1" rIns="0" wrap="square" tIns="6350">
            <a:spAutoFit/>
          </a:bodyPr>
          <a:lstStyle/>
          <a:p>
            <a:pPr indent="0" lvl="0" marL="0" marR="0" rtl="0" algn="l">
              <a:lnSpc>
                <a:spcPct val="125000"/>
              </a:lnSpc>
              <a:spcBef>
                <a:spcPts val="0"/>
              </a:spcBef>
              <a:spcAft>
                <a:spcPts val="0"/>
              </a:spcAft>
              <a:buNone/>
            </a:pPr>
            <a:r>
              <a:rPr lang="fr" sz="1400">
                <a:solidFill>
                  <a:srgbClr val="27316F"/>
                </a:solidFill>
                <a:latin typeface="Verdana"/>
                <a:ea typeface="Verdana"/>
                <a:cs typeface="Verdana"/>
                <a:sym typeface="Verdana"/>
              </a:rPr>
              <a:t> </a:t>
            </a:r>
            <a:r>
              <a:rPr b="1" lang="fr" sz="1100">
                <a:solidFill>
                  <a:schemeClr val="dk1"/>
                </a:solidFill>
              </a:rPr>
              <a:t>Noeud de Contrôle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Services centraux : Keystone (authentification), Nova (gestion des instances), Glance (images), Dashboard/Horizon (interface web)</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Noeuds de Calcul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Exécutent les VM via un hyperviseur (KVM/QEMU)</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Réseau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Géré par Neutron qui configure les ports virtuels, le routage et le switching (Open vSwitch, Linux Bridge)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Stockage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Options locales (éphémères) ou partagées (Ceph, NFS, GlusterFS)</a:t>
            </a:r>
            <a:endParaRPr sz="1100">
              <a:solidFill>
                <a:schemeClr val="dk1"/>
              </a:solidFill>
            </a:endParaRPr>
          </a:p>
          <a:p>
            <a:pPr indent="0" lvl="0" marL="0" marR="0" rtl="0" algn="l">
              <a:lnSpc>
                <a:spcPct val="125000"/>
              </a:lnSpc>
              <a:spcBef>
                <a:spcPts val="1200"/>
              </a:spcBef>
              <a:spcAft>
                <a:spcPts val="0"/>
              </a:spcAft>
              <a:buNone/>
            </a:pPr>
            <a:r>
              <a:t/>
            </a:r>
            <a:endParaRPr>
              <a:solidFill>
                <a:srgbClr val="27316F"/>
              </a:solidFill>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5520277" y="0"/>
            <a:ext cx="3623700" cy="495900"/>
          </a:xfrm>
          <a:prstGeom prst="rect">
            <a:avLst/>
          </a:prstGeom>
          <a:noFill/>
          <a:ln>
            <a:noFill/>
          </a:ln>
        </p:spPr>
        <p:txBody>
          <a:bodyPr anchorCtr="0" anchor="t" bIns="0" lIns="0" spcFirstLastPara="1" rIns="0" wrap="square" tIns="33650">
            <a:spAutoFit/>
          </a:bodyPr>
          <a:lstStyle/>
          <a:p>
            <a:pPr indent="0" lvl="0" marL="0" rtl="0" algn="l">
              <a:lnSpc>
                <a:spcPct val="100000"/>
              </a:lnSpc>
              <a:spcBef>
                <a:spcPts val="0"/>
              </a:spcBef>
              <a:spcAft>
                <a:spcPts val="0"/>
              </a:spcAft>
              <a:buNone/>
            </a:pPr>
            <a:r>
              <a:rPr lang="fr" sz="1500"/>
              <a:t>Rôle de l’Hyperviseur dans la Migration</a:t>
            </a:r>
            <a:endParaRPr sz="1500"/>
          </a:p>
        </p:txBody>
      </p:sp>
      <p:sp>
        <p:nvSpPr>
          <p:cNvPr id="119" name="Google Shape;119;p22"/>
          <p:cNvSpPr txBox="1"/>
          <p:nvPr/>
        </p:nvSpPr>
        <p:spPr>
          <a:xfrm>
            <a:off x="4264925" y="564076"/>
            <a:ext cx="4879200" cy="3498300"/>
          </a:xfrm>
          <a:prstGeom prst="rect">
            <a:avLst/>
          </a:prstGeom>
          <a:noFill/>
          <a:ln>
            <a:noFill/>
          </a:ln>
        </p:spPr>
        <p:txBody>
          <a:bodyPr anchorCtr="0" anchor="t" bIns="0" lIns="0" spcFirstLastPara="1" rIns="0" wrap="square" tIns="6350">
            <a:spAutoFit/>
          </a:bodyPr>
          <a:lstStyle/>
          <a:p>
            <a:pPr indent="0" lvl="0" marL="0" marR="0" rtl="0" algn="l">
              <a:lnSpc>
                <a:spcPct val="125000"/>
              </a:lnSpc>
              <a:spcBef>
                <a:spcPts val="0"/>
              </a:spcBef>
              <a:spcAft>
                <a:spcPts val="0"/>
              </a:spcAft>
              <a:buNone/>
            </a:pPr>
            <a:r>
              <a:rPr b="1" lang="fr" sz="1100">
                <a:solidFill>
                  <a:schemeClr val="dk1"/>
                </a:solidFill>
              </a:rPr>
              <a:t>Rôle de l’Hyperviseur dans la Migration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fr" sz="1100">
                <a:solidFill>
                  <a:schemeClr val="dk1"/>
                </a:solidFill>
              </a:rPr>
              <a:t>Gestion de la mémoire :</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fr" sz="1100">
                <a:solidFill>
                  <a:schemeClr val="dk1"/>
                </a:solidFill>
              </a:rPr>
              <a:t>QEMU copie la RAM de la VM du nœud source vers le nœud cible de manière progressive</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fr" sz="1100">
                <a:solidFill>
                  <a:schemeClr val="dk1"/>
                </a:solidFill>
              </a:rPr>
              <a:t>Pendant la migration, la VM continue de fonctionner et les pages modifiées sont recopiées jusqu’à synchronisation complète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fr" sz="1100">
                <a:solidFill>
                  <a:schemeClr val="dk1"/>
                </a:solidFill>
              </a:rPr>
              <a:t>Gestion du disque :</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fr" sz="1100">
                <a:solidFill>
                  <a:schemeClr val="dk1"/>
                </a:solidFill>
              </a:rPr>
              <a:t>Avec stockage partagé : le même disque virtuel est accessible sur tous les nœuds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fr" sz="1100">
                <a:solidFill>
                  <a:schemeClr val="dk1"/>
                </a:solidFill>
              </a:rPr>
              <a:t>Avec stockage local : migration en "block" (plus longue et complexe)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fr" sz="1100">
                <a:solidFill>
                  <a:schemeClr val="dk1"/>
                </a:solidFill>
              </a:rPr>
              <a:t>Gestion du réseau :</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fr" sz="1100">
                <a:solidFill>
                  <a:schemeClr val="dk1"/>
                </a:solidFill>
              </a:rPr>
              <a:t>L’hyperviseur réattribue à la VM la même interface virtuelle, conservant la même adresse MAC et configuration IP</a:t>
            </a:r>
            <a:endParaRPr sz="1100">
              <a:solidFill>
                <a:schemeClr val="dk1"/>
              </a:solidFill>
            </a:endParaRPr>
          </a:p>
          <a:p>
            <a:pPr indent="0" lvl="0" marL="0" marR="0" rtl="0" algn="l">
              <a:lnSpc>
                <a:spcPct val="125000"/>
              </a:lnSpc>
              <a:spcBef>
                <a:spcPts val="1200"/>
              </a:spcBef>
              <a:spcAft>
                <a:spcPts val="0"/>
              </a:spcAft>
              <a:buNone/>
            </a:pPr>
            <a:r>
              <a:rPr lang="fr" sz="1600">
                <a:solidFill>
                  <a:srgbClr val="27316F"/>
                </a:solidFill>
                <a:latin typeface="Verdana"/>
                <a:ea typeface="Verdana"/>
                <a:cs typeface="Verdana"/>
                <a:sym typeface="Verdana"/>
              </a:rPr>
              <a:t>.</a:t>
            </a:r>
            <a:endParaRPr sz="1600">
              <a:latin typeface="Verdana"/>
              <a:ea typeface="Verdana"/>
              <a:cs typeface="Verdana"/>
              <a:sym typeface="Verdana"/>
            </a:endParaRPr>
          </a:p>
        </p:txBody>
      </p:sp>
      <p:pic>
        <p:nvPicPr>
          <p:cNvPr id="120" name="Google Shape;120;p22"/>
          <p:cNvPicPr preferRelativeResize="0"/>
          <p:nvPr/>
        </p:nvPicPr>
        <p:blipFill>
          <a:blip r:embed="rId3">
            <a:alphaModFix/>
          </a:blip>
          <a:stretch>
            <a:fillRect/>
          </a:stretch>
        </p:blipFill>
        <p:spPr>
          <a:xfrm>
            <a:off x="152400" y="152400"/>
            <a:ext cx="3865874" cy="48387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23"/>
          <p:cNvSpPr txBox="1"/>
          <p:nvPr/>
        </p:nvSpPr>
        <p:spPr>
          <a:xfrm>
            <a:off x="498975" y="966825"/>
            <a:ext cx="8587200" cy="2397300"/>
          </a:xfrm>
          <a:prstGeom prst="rect">
            <a:avLst/>
          </a:prstGeom>
          <a:noFill/>
          <a:ln>
            <a:noFill/>
          </a:ln>
        </p:spPr>
        <p:txBody>
          <a:bodyPr anchorCtr="0" anchor="t" bIns="0" lIns="0" spcFirstLastPara="1" rIns="0" wrap="square" tIns="5375">
            <a:spAutoFit/>
          </a:bodyPr>
          <a:lstStyle/>
          <a:p>
            <a:pPr indent="0" lvl="0" marL="0" rtl="0" algn="l">
              <a:lnSpc>
                <a:spcPct val="116700"/>
              </a:lnSpc>
              <a:spcBef>
                <a:spcPts val="0"/>
              </a:spcBef>
              <a:spcAft>
                <a:spcPts val="0"/>
              </a:spcAft>
              <a:buClr>
                <a:schemeClr val="dk1"/>
              </a:buClr>
              <a:buSzPts val="1100"/>
              <a:buFont typeface="Arial"/>
              <a:buNone/>
            </a:pPr>
            <a:r>
              <a:rPr b="1" lang="fr" sz="1100">
                <a:solidFill>
                  <a:schemeClr val="dk1"/>
                </a:solidFill>
              </a:rPr>
              <a:t>Orchestration globale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Nova reçoit la demande de migration (live ou cold)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fr" sz="1100">
                <a:solidFill>
                  <a:schemeClr val="dk1"/>
                </a:solidFill>
              </a:rPr>
              <a:t>Il vérifie les prérequis (compatibilité CPU, disponibilité des ressources, configuration réseau)</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fr" sz="1100">
                <a:solidFill>
                  <a:schemeClr val="dk1"/>
                </a:solidFill>
              </a:rPr>
              <a:t>Il déclenche la migration via des appels à l’hyperviseur et met à jour sa base de données pour refléter la nouvelle affectation</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Interconnexion avec d’autres composants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Coordonne avec Neutron pour reconfigurer le réseau</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fr" sz="1100">
                <a:solidFill>
                  <a:schemeClr val="dk1"/>
                </a:solidFill>
              </a:rPr>
              <a:t>Utilise RabbitMQ pour la communication inter-services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fr" sz="1100">
                <a:solidFill>
                  <a:schemeClr val="dk1"/>
                </a:solidFill>
              </a:rPr>
              <a:t>Remarque :</a:t>
            </a:r>
            <a:r>
              <a:rPr lang="fr" sz="1100">
                <a:solidFill>
                  <a:schemeClr val="dk1"/>
                </a:solidFill>
              </a:rPr>
              <a:t> Nova joue le rôle de chef d’orchestre qui déclenche et supervise l’ensemble du processus.</a:t>
            </a:r>
            <a:endParaRPr sz="1100">
              <a:solidFill>
                <a:schemeClr val="dk1"/>
              </a:solidFill>
            </a:endParaRPr>
          </a:p>
          <a:p>
            <a:pPr indent="0" lvl="0" marL="0" marR="0" rtl="0" algn="l">
              <a:lnSpc>
                <a:spcPct val="116700"/>
              </a:lnSpc>
              <a:spcBef>
                <a:spcPts val="0"/>
              </a:spcBef>
              <a:spcAft>
                <a:spcPts val="0"/>
              </a:spcAft>
              <a:buNone/>
            </a:pPr>
            <a:r>
              <a:t/>
            </a:r>
            <a:endParaRPr>
              <a:solidFill>
                <a:srgbClr val="27316F"/>
              </a:solidFill>
              <a:latin typeface="Verdana"/>
              <a:ea typeface="Verdana"/>
              <a:cs typeface="Verdana"/>
              <a:sym typeface="Verdana"/>
            </a:endParaRPr>
          </a:p>
        </p:txBody>
      </p:sp>
      <p:sp>
        <p:nvSpPr>
          <p:cNvPr id="126" name="Google Shape;126;p23"/>
          <p:cNvSpPr txBox="1"/>
          <p:nvPr>
            <p:ph type="title"/>
          </p:nvPr>
        </p:nvSpPr>
        <p:spPr>
          <a:xfrm>
            <a:off x="2246707" y="431439"/>
            <a:ext cx="4650600" cy="347700"/>
          </a:xfrm>
          <a:prstGeom prst="rect">
            <a:avLst/>
          </a:prstGeom>
          <a:noFill/>
          <a:ln>
            <a:noFill/>
          </a:ln>
        </p:spPr>
        <p:txBody>
          <a:bodyPr anchorCtr="0" anchor="t" bIns="0" lIns="0" spcFirstLastPara="1" rIns="0" wrap="square" tIns="85250">
            <a:spAutoFit/>
          </a:bodyPr>
          <a:lstStyle/>
          <a:p>
            <a:pPr indent="0" lvl="0" marL="0" rtl="0" algn="l">
              <a:lnSpc>
                <a:spcPct val="100000"/>
              </a:lnSpc>
              <a:spcBef>
                <a:spcPts val="0"/>
              </a:spcBef>
              <a:spcAft>
                <a:spcPts val="0"/>
              </a:spcAft>
              <a:buNone/>
            </a:pPr>
            <a:r>
              <a:rPr lang="fr" sz="1700">
                <a:solidFill>
                  <a:srgbClr val="27316F"/>
                </a:solidFill>
              </a:rPr>
              <a:t>Coordination via Nova</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4"/>
          <p:cNvPicPr preferRelativeResize="0"/>
          <p:nvPr/>
        </p:nvPicPr>
        <p:blipFill>
          <a:blip r:embed="rId3">
            <a:alphaModFix/>
          </a:blip>
          <a:stretch>
            <a:fillRect/>
          </a:stretch>
        </p:blipFill>
        <p:spPr>
          <a:xfrm>
            <a:off x="194150" y="0"/>
            <a:ext cx="8632976" cy="5946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5" name="Shape 135"/>
        <p:cNvGrpSpPr/>
        <p:nvPr/>
      </p:nvGrpSpPr>
      <p:grpSpPr>
        <a:xfrm>
          <a:off x="0" y="0"/>
          <a:ext cx="0" cy="0"/>
          <a:chOff x="0" y="0"/>
          <a:chExt cx="0" cy="0"/>
        </a:xfrm>
      </p:grpSpPr>
      <p:grpSp>
        <p:nvGrpSpPr>
          <p:cNvPr id="136" name="Google Shape;136;p25"/>
          <p:cNvGrpSpPr/>
          <p:nvPr/>
        </p:nvGrpSpPr>
        <p:grpSpPr>
          <a:xfrm>
            <a:off x="86237" y="2900"/>
            <a:ext cx="9138514" cy="5137709"/>
            <a:chOff x="167100" y="-146526"/>
            <a:chExt cx="18288000" cy="10287763"/>
          </a:xfrm>
        </p:grpSpPr>
        <p:pic>
          <p:nvPicPr>
            <p:cNvPr id="137" name="Google Shape;137;p25"/>
            <p:cNvPicPr preferRelativeResize="0"/>
            <p:nvPr/>
          </p:nvPicPr>
          <p:blipFill rotWithShape="1">
            <a:blip r:embed="rId3">
              <a:alphaModFix/>
            </a:blip>
            <a:srcRect b="0" l="0" r="0" t="0"/>
            <a:stretch/>
          </p:blipFill>
          <p:spPr>
            <a:xfrm>
              <a:off x="167100" y="-146526"/>
              <a:ext cx="18288000" cy="10287763"/>
            </a:xfrm>
            <a:prstGeom prst="rect">
              <a:avLst/>
            </a:prstGeom>
            <a:noFill/>
            <a:ln>
              <a:noFill/>
            </a:ln>
          </p:spPr>
        </p:pic>
        <p:sp>
          <p:nvSpPr>
            <p:cNvPr id="138" name="Google Shape;138;p25"/>
            <p:cNvSpPr/>
            <p:nvPr/>
          </p:nvSpPr>
          <p:spPr>
            <a:xfrm>
              <a:off x="2925536" y="310222"/>
              <a:ext cx="14949107" cy="1733550"/>
            </a:xfrm>
            <a:custGeom>
              <a:rect b="b" l="l" r="r" t="t"/>
              <a:pathLst>
                <a:path extrusionOk="0" h="1733550" w="7705725">
                  <a:moveTo>
                    <a:pt x="7705725" y="0"/>
                  </a:moveTo>
                  <a:lnTo>
                    <a:pt x="0" y="0"/>
                  </a:lnTo>
                  <a:lnTo>
                    <a:pt x="0" y="1733550"/>
                  </a:lnTo>
                  <a:lnTo>
                    <a:pt x="7282815" y="1733550"/>
                  </a:lnTo>
                  <a:lnTo>
                    <a:pt x="7338395" y="1731044"/>
                  </a:lnTo>
                  <a:lnTo>
                    <a:pt x="7392557" y="1723650"/>
                  </a:lnTo>
                  <a:lnTo>
                    <a:pt x="7444644" y="1711555"/>
                  </a:lnTo>
                  <a:lnTo>
                    <a:pt x="7494002" y="1694943"/>
                  </a:lnTo>
                  <a:lnTo>
                    <a:pt x="7539972" y="1674002"/>
                  </a:lnTo>
                  <a:lnTo>
                    <a:pt x="7581900" y="1648917"/>
                  </a:lnTo>
                  <a:lnTo>
                    <a:pt x="7625209" y="1614221"/>
                  </a:lnTo>
                  <a:lnTo>
                    <a:pt x="7659721" y="1575666"/>
                  </a:lnTo>
                  <a:lnTo>
                    <a:pt x="7684962" y="1534029"/>
                  </a:lnTo>
                  <a:lnTo>
                    <a:pt x="7700455" y="1490085"/>
                  </a:lnTo>
                  <a:lnTo>
                    <a:pt x="7705725" y="1444612"/>
                  </a:lnTo>
                  <a:lnTo>
                    <a:pt x="7705725" y="0"/>
                  </a:lnTo>
                  <a:close/>
                </a:path>
              </a:pathLst>
            </a:custGeom>
            <a:solidFill>
              <a:srgbClr val="75C4C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grpSp>
      <p:sp>
        <p:nvSpPr>
          <p:cNvPr id="139" name="Google Shape;139;p25"/>
          <p:cNvSpPr txBox="1"/>
          <p:nvPr>
            <p:ph type="title"/>
          </p:nvPr>
        </p:nvSpPr>
        <p:spPr>
          <a:xfrm>
            <a:off x="3016772" y="403900"/>
            <a:ext cx="3850500" cy="298800"/>
          </a:xfrm>
          <a:prstGeom prst="rect">
            <a:avLst/>
          </a:prstGeom>
          <a:noFill/>
          <a:ln>
            <a:noFill/>
          </a:ln>
        </p:spPr>
        <p:txBody>
          <a:bodyPr anchorCtr="0" anchor="t" bIns="0" lIns="0" spcFirstLastPara="1" rIns="0" wrap="square" tIns="6350">
            <a:spAutoFit/>
          </a:bodyPr>
          <a:lstStyle/>
          <a:p>
            <a:pPr indent="0" lvl="0" marL="0" rtl="0" algn="l">
              <a:lnSpc>
                <a:spcPct val="100000"/>
              </a:lnSpc>
              <a:spcBef>
                <a:spcPts val="0"/>
              </a:spcBef>
              <a:spcAft>
                <a:spcPts val="0"/>
              </a:spcAft>
              <a:buNone/>
            </a:pPr>
            <a:r>
              <a:rPr lang="fr" sz="1900">
                <a:solidFill>
                  <a:srgbClr val="FFFFFF"/>
                </a:solidFill>
              </a:rPr>
              <a:t>Types de Migration de VM</a:t>
            </a:r>
            <a:endParaRPr sz="1900"/>
          </a:p>
        </p:txBody>
      </p:sp>
      <p:sp>
        <p:nvSpPr>
          <p:cNvPr id="140" name="Google Shape;140;p25"/>
          <p:cNvSpPr/>
          <p:nvPr/>
        </p:nvSpPr>
        <p:spPr>
          <a:xfrm>
            <a:off x="2245613" y="1100075"/>
            <a:ext cx="5009133" cy="3737134"/>
          </a:xfrm>
          <a:custGeom>
            <a:rect b="b" l="l" r="r" t="t"/>
            <a:pathLst>
              <a:path extrusionOk="0" h="6334125" w="7706359">
                <a:moveTo>
                  <a:pt x="7705763" y="0"/>
                </a:moveTo>
                <a:lnTo>
                  <a:pt x="0" y="0"/>
                </a:lnTo>
                <a:lnTo>
                  <a:pt x="0" y="6334112"/>
                </a:lnTo>
                <a:lnTo>
                  <a:pt x="7282726" y="6334112"/>
                </a:lnTo>
                <a:lnTo>
                  <a:pt x="7319942" y="6330026"/>
                </a:lnTo>
                <a:lnTo>
                  <a:pt x="7356616" y="6317904"/>
                </a:lnTo>
                <a:lnTo>
                  <a:pt x="7392552" y="6297946"/>
                </a:lnTo>
                <a:lnTo>
                  <a:pt x="7427558" y="6270353"/>
                </a:lnTo>
                <a:lnTo>
                  <a:pt x="7461438" y="6235326"/>
                </a:lnTo>
                <a:lnTo>
                  <a:pt x="7493997" y="6193067"/>
                </a:lnTo>
                <a:lnTo>
                  <a:pt x="7525042" y="6143776"/>
                </a:lnTo>
                <a:lnTo>
                  <a:pt x="7554378" y="6087655"/>
                </a:lnTo>
                <a:lnTo>
                  <a:pt x="7581811" y="6024905"/>
                </a:lnTo>
                <a:lnTo>
                  <a:pt x="7597219" y="5984386"/>
                </a:lnTo>
                <a:lnTo>
                  <a:pt x="7611682" y="5942090"/>
                </a:lnTo>
                <a:lnTo>
                  <a:pt x="7625182" y="5898124"/>
                </a:lnTo>
                <a:lnTo>
                  <a:pt x="7637702" y="5852591"/>
                </a:lnTo>
                <a:lnTo>
                  <a:pt x="7649224" y="5805597"/>
                </a:lnTo>
                <a:lnTo>
                  <a:pt x="7659732" y="5757247"/>
                </a:lnTo>
                <a:lnTo>
                  <a:pt x="7669207" y="5707646"/>
                </a:lnTo>
                <a:lnTo>
                  <a:pt x="7677633" y="5656900"/>
                </a:lnTo>
                <a:lnTo>
                  <a:pt x="7684992" y="5605112"/>
                </a:lnTo>
                <a:lnTo>
                  <a:pt x="7691266" y="5552389"/>
                </a:lnTo>
                <a:lnTo>
                  <a:pt x="7696438" y="5498835"/>
                </a:lnTo>
                <a:lnTo>
                  <a:pt x="7700492" y="5444555"/>
                </a:lnTo>
                <a:lnTo>
                  <a:pt x="7703408" y="5389654"/>
                </a:lnTo>
                <a:lnTo>
                  <a:pt x="7705171" y="5334238"/>
                </a:lnTo>
                <a:lnTo>
                  <a:pt x="7705763" y="5278412"/>
                </a:lnTo>
                <a:lnTo>
                  <a:pt x="7705763" y="0"/>
                </a:lnTo>
                <a:close/>
              </a:path>
            </a:pathLst>
          </a:custGeom>
          <a:solidFill>
            <a:srgbClr val="FFFFFF"/>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sp>
        <p:nvSpPr>
          <p:cNvPr id="141" name="Google Shape;141;p25"/>
          <p:cNvSpPr txBox="1"/>
          <p:nvPr/>
        </p:nvSpPr>
        <p:spPr>
          <a:xfrm>
            <a:off x="2383175" y="1328675"/>
            <a:ext cx="4734000" cy="3011700"/>
          </a:xfrm>
          <a:prstGeom prst="rect">
            <a:avLst/>
          </a:prstGeom>
          <a:noFill/>
          <a:ln>
            <a:noFill/>
          </a:ln>
        </p:spPr>
        <p:txBody>
          <a:bodyPr anchorCtr="0" anchor="t" bIns="0" lIns="0" spcFirstLastPara="1" rIns="0" wrap="square" tIns="6350">
            <a:spAutoFit/>
          </a:bodyPr>
          <a:lstStyle/>
          <a:p>
            <a:pPr indent="0" lvl="0" marL="0" rtl="0" algn="l">
              <a:lnSpc>
                <a:spcPct val="125000"/>
              </a:lnSpc>
              <a:spcBef>
                <a:spcPts val="0"/>
              </a:spcBef>
              <a:spcAft>
                <a:spcPts val="0"/>
              </a:spcAft>
              <a:buClr>
                <a:schemeClr val="dk1"/>
              </a:buClr>
              <a:buSzPts val="1100"/>
              <a:buFont typeface="Arial"/>
              <a:buNone/>
            </a:pPr>
            <a:r>
              <a:rPr b="1" lang="fr" sz="1100">
                <a:solidFill>
                  <a:schemeClr val="dk1"/>
                </a:solidFill>
              </a:rPr>
              <a:t>Cold Migration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Procédure : arrêt complet de la VM, transfert complet (RAM, disque, configuration) vers le nœud cible, puis redémarrage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fr" sz="1100">
                <a:solidFill>
                  <a:schemeClr val="dk1"/>
                </a:solidFill>
              </a:rPr>
              <a:t>Avantage : simplicité d’implémentation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fr" sz="1100">
                <a:solidFill>
                  <a:schemeClr val="dk1"/>
                </a:solidFill>
              </a:rPr>
              <a:t>Inconvénient : indisponibilité de la VM pendant le transfert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Live Migration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Procédure : transfert de la mémoire en continu pendant que la VM est en fonctionnement, avec une interruption minime à la fin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fr" sz="1100">
                <a:solidFill>
                  <a:schemeClr val="dk1"/>
                </a:solidFill>
              </a:rPr>
              <a:t>Avantage : presque aucune interruption du service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fr" sz="1100">
                <a:solidFill>
                  <a:schemeClr val="dk1"/>
                </a:solidFill>
              </a:rPr>
              <a:t>Inconvénient : configuration plus complexe, prérequis stricts (stockage partagé, compatibilité matérielle)</a:t>
            </a:r>
            <a:endParaRPr sz="1100">
              <a:solidFill>
                <a:schemeClr val="dk1"/>
              </a:solidFill>
            </a:endParaRPr>
          </a:p>
          <a:p>
            <a:pPr indent="0" lvl="0" marL="0" marR="0" rtl="0" algn="l">
              <a:lnSpc>
                <a:spcPct val="125000"/>
              </a:lnSpc>
              <a:spcBef>
                <a:spcPts val="1200"/>
              </a:spcBef>
              <a:spcAft>
                <a:spcPts val="0"/>
              </a:spcAft>
              <a:buNone/>
            </a:pPr>
            <a:r>
              <a:t/>
            </a:r>
            <a:endParaRPr sz="1500">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0" y="0"/>
            <a:ext cx="4484700" cy="574800"/>
          </a:xfrm>
          <a:prstGeom prst="rect">
            <a:avLst/>
          </a:prstGeom>
          <a:noFill/>
          <a:ln>
            <a:noFill/>
          </a:ln>
        </p:spPr>
        <p:txBody>
          <a:bodyPr anchorCtr="0" anchor="t" bIns="0" lIns="0" spcFirstLastPara="1" rIns="0" wrap="square" tIns="48850">
            <a:spAutoFit/>
          </a:bodyPr>
          <a:lstStyle/>
          <a:p>
            <a:pPr indent="0" lvl="0" marL="0" marR="0" rtl="0" algn="l">
              <a:lnSpc>
                <a:spcPct val="100865"/>
              </a:lnSpc>
              <a:spcBef>
                <a:spcPts val="0"/>
              </a:spcBef>
              <a:spcAft>
                <a:spcPts val="0"/>
              </a:spcAft>
              <a:buNone/>
            </a:pPr>
            <a:r>
              <a:rPr lang="fr" sz="1700"/>
              <a:t>Conditions pour une Live Migration Réussie ( Voir shema Untitled large)</a:t>
            </a:r>
            <a:endParaRPr sz="1700"/>
          </a:p>
        </p:txBody>
      </p:sp>
      <p:sp>
        <p:nvSpPr>
          <p:cNvPr id="147" name="Google Shape;147;p26"/>
          <p:cNvSpPr txBox="1"/>
          <p:nvPr/>
        </p:nvSpPr>
        <p:spPr>
          <a:xfrm>
            <a:off x="0" y="674530"/>
            <a:ext cx="4573800" cy="4603200"/>
          </a:xfrm>
          <a:prstGeom prst="rect">
            <a:avLst/>
          </a:prstGeom>
          <a:noFill/>
          <a:ln>
            <a:noFill/>
          </a:ln>
        </p:spPr>
        <p:txBody>
          <a:bodyPr anchorCtr="0" anchor="t" bIns="0" lIns="0" spcFirstLastPara="1" rIns="0" wrap="square" tIns="6975">
            <a:spAutoFit/>
          </a:bodyPr>
          <a:lstStyle/>
          <a:p>
            <a:pPr indent="0" lvl="0" marL="0" rtl="0" algn="l">
              <a:lnSpc>
                <a:spcPct val="116799"/>
              </a:lnSpc>
              <a:spcBef>
                <a:spcPts val="0"/>
              </a:spcBef>
              <a:spcAft>
                <a:spcPts val="0"/>
              </a:spcAft>
              <a:buClr>
                <a:schemeClr val="dk1"/>
              </a:buClr>
              <a:buSzPts val="1100"/>
              <a:buFont typeface="Arial"/>
              <a:buNone/>
            </a:pPr>
            <a:r>
              <a:rPr b="1" lang="fr" sz="1100">
                <a:solidFill>
                  <a:schemeClr val="dk1"/>
                </a:solidFill>
              </a:rPr>
              <a:t>Compatibilité matérielle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Les CPU des nœuds source et cible doivent être similaires (ou utiliser des modes de CPU virtuels)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Stockage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Idéalement un stockage partagé (Ceph, NFS) permettant d’éviter la copie complète du disque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fr" sz="1100">
                <a:solidFill>
                  <a:schemeClr val="dk1"/>
                </a:solidFill>
              </a:rPr>
              <a:t>Sinon, configuration de block migration pour copier le disque via le réseau</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Réseau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La VM doit rester sur le même réseau virtuel (même IP, même configuration de sécurité)</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fr" sz="1100">
                <a:solidFill>
                  <a:schemeClr val="dk1"/>
                </a:solidFill>
              </a:rPr>
              <a:t>Neutron doit reconfigurer les flux réseau pour rediriger le trafic</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fr" sz="1100">
                <a:solidFill>
                  <a:schemeClr val="dk1"/>
                </a:solidFill>
              </a:rPr>
              <a:t>Configuration Nova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fr" sz="1100">
                <a:solidFill>
                  <a:schemeClr val="dk1"/>
                </a:solidFill>
              </a:rPr>
              <a:t>Activation des paramètres de migration dans </a:t>
            </a:r>
            <a:r>
              <a:rPr lang="fr" sz="1100">
                <a:solidFill>
                  <a:srgbClr val="188038"/>
                </a:solidFill>
                <a:latin typeface="Roboto Mono"/>
                <a:ea typeface="Roboto Mono"/>
                <a:cs typeface="Roboto Mono"/>
                <a:sym typeface="Roboto Mono"/>
              </a:rPr>
              <a:t>/etc/nova/nova.conf</a:t>
            </a:r>
            <a:r>
              <a:rPr lang="fr" sz="1100">
                <a:solidFill>
                  <a:schemeClr val="dk1"/>
                </a:solidFill>
              </a:rPr>
              <a:t> (live_migration_flag, block_migration_flag, etc.)</a:t>
            </a:r>
            <a:endParaRPr sz="1100">
              <a:solidFill>
                <a:schemeClr val="dk1"/>
              </a:solidFill>
            </a:endParaRPr>
          </a:p>
          <a:p>
            <a:pPr indent="0" lvl="0" marL="0" marR="0" rtl="0" algn="l">
              <a:lnSpc>
                <a:spcPct val="116799"/>
              </a:lnSpc>
              <a:spcBef>
                <a:spcPts val="1200"/>
              </a:spcBef>
              <a:spcAft>
                <a:spcPts val="0"/>
              </a:spcAft>
              <a:buNone/>
            </a:pPr>
            <a:r>
              <a:t/>
            </a:r>
            <a:endParaRPr sz="1600">
              <a:solidFill>
                <a:srgbClr val="27316F"/>
              </a:solidFill>
              <a:latin typeface="Verdana"/>
              <a:ea typeface="Verdana"/>
              <a:cs typeface="Verdana"/>
              <a:sym typeface="Verdana"/>
            </a:endParaRPr>
          </a:p>
        </p:txBody>
      </p:sp>
      <p:grpSp>
        <p:nvGrpSpPr>
          <p:cNvPr id="148" name="Google Shape;148;p26"/>
          <p:cNvGrpSpPr/>
          <p:nvPr/>
        </p:nvGrpSpPr>
        <p:grpSpPr>
          <a:xfrm>
            <a:off x="4564928" y="0"/>
            <a:ext cx="4573699" cy="5137962"/>
            <a:chOff x="9135338" y="0"/>
            <a:chExt cx="9152890" cy="10288270"/>
          </a:xfrm>
        </p:grpSpPr>
        <p:sp>
          <p:nvSpPr>
            <p:cNvPr id="149" name="Google Shape;149;p26"/>
            <p:cNvSpPr/>
            <p:nvPr/>
          </p:nvSpPr>
          <p:spPr>
            <a:xfrm>
              <a:off x="9135338" y="0"/>
              <a:ext cx="9152890" cy="10288270"/>
            </a:xfrm>
            <a:custGeom>
              <a:rect b="b" l="l" r="r" t="t"/>
              <a:pathLst>
                <a:path extrusionOk="0" h="10288270" w="9152890">
                  <a:moveTo>
                    <a:pt x="0" y="0"/>
                  </a:moveTo>
                  <a:lnTo>
                    <a:pt x="0" y="10287761"/>
                  </a:lnTo>
                  <a:lnTo>
                    <a:pt x="9152660" y="10287761"/>
                  </a:lnTo>
                  <a:lnTo>
                    <a:pt x="9152660" y="0"/>
                  </a:lnTo>
                  <a:lnTo>
                    <a:pt x="0" y="0"/>
                  </a:lnTo>
                  <a:close/>
                </a:path>
              </a:pathLst>
            </a:custGeom>
            <a:solidFill>
              <a:srgbClr val="75C4C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700"/>
            </a:p>
          </p:txBody>
        </p:sp>
        <p:pic>
          <p:nvPicPr>
            <p:cNvPr id="150" name="Google Shape;150;p26"/>
            <p:cNvPicPr preferRelativeResize="0"/>
            <p:nvPr/>
          </p:nvPicPr>
          <p:blipFill rotWithShape="1">
            <a:blip r:embed="rId3">
              <a:alphaModFix/>
            </a:blip>
            <a:srcRect b="0" l="0" r="0" t="0"/>
            <a:stretch/>
          </p:blipFill>
          <p:spPr>
            <a:xfrm>
              <a:off x="10481310" y="1321841"/>
              <a:ext cx="6524625" cy="7639051"/>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4" name="Shape 154"/>
        <p:cNvGrpSpPr/>
        <p:nvPr/>
      </p:nvGrpSpPr>
      <p:grpSpPr>
        <a:xfrm>
          <a:off x="0" y="0"/>
          <a:ext cx="0" cy="0"/>
          <a:chOff x="0" y="0"/>
          <a:chExt cx="0" cy="0"/>
        </a:xfrm>
      </p:grpSpPr>
      <p:sp>
        <p:nvSpPr>
          <p:cNvPr id="155" name="Google Shape;155;p27"/>
          <p:cNvSpPr txBox="1"/>
          <p:nvPr/>
        </p:nvSpPr>
        <p:spPr>
          <a:xfrm>
            <a:off x="5074848" y="629850"/>
            <a:ext cx="3752400" cy="4065000"/>
          </a:xfrm>
          <a:prstGeom prst="rect">
            <a:avLst/>
          </a:prstGeom>
          <a:noFill/>
          <a:ln>
            <a:noFill/>
          </a:ln>
        </p:spPr>
        <p:txBody>
          <a:bodyPr anchorCtr="0" anchor="t" bIns="0" lIns="0" spcFirstLastPara="1" rIns="0" wrap="square" tIns="6025">
            <a:spAutoFit/>
          </a:bodyPr>
          <a:lstStyle/>
          <a:p>
            <a:pPr indent="0" lvl="0" marL="0" rtl="0" algn="l">
              <a:lnSpc>
                <a:spcPct val="115000"/>
              </a:lnSpc>
              <a:spcBef>
                <a:spcPts val="1200"/>
              </a:spcBef>
              <a:spcAft>
                <a:spcPts val="0"/>
              </a:spcAft>
              <a:buClr>
                <a:schemeClr val="dk1"/>
              </a:buClr>
              <a:buSzPts val="1100"/>
              <a:buFont typeface="Arial"/>
              <a:buNone/>
            </a:pPr>
            <a:r>
              <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fr" sz="1100">
                <a:solidFill>
                  <a:schemeClr val="dk1"/>
                </a:solidFill>
              </a:rPr>
              <a:t>Neutron (Réseau) :</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fr" sz="1100">
                <a:solidFill>
                  <a:schemeClr val="dk1"/>
                </a:solidFill>
              </a:rPr>
              <a:t>Réaffecte le port virtuel pour que la VM conserve sa connectivité et sa configuration IP/MAC</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fr" sz="1100">
                <a:solidFill>
                  <a:schemeClr val="dk1"/>
                </a:solidFill>
              </a:rPr>
              <a:t>Cinder (Stockage) :</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fr" sz="1100">
                <a:solidFill>
                  <a:schemeClr val="dk1"/>
                </a:solidFill>
              </a:rPr>
              <a:t>Gère les volumes attachés aux VM et s’assure de leur accessibilité sur le nœud cible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fr" sz="1100">
                <a:solidFill>
                  <a:schemeClr val="dk1"/>
                </a:solidFill>
              </a:rPr>
              <a:t>Keystone (Identité) :</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fr" sz="1100">
                <a:solidFill>
                  <a:schemeClr val="dk1"/>
                </a:solidFill>
              </a:rPr>
              <a:t>Authentifie et autorise les opérations entre les services, garantissant la sécurité</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fr" sz="1100">
                <a:solidFill>
                  <a:schemeClr val="dk1"/>
                </a:solidFill>
              </a:rPr>
              <a:t>Système de messagerie (RabbitMQ) &amp; Placement :</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fr" sz="1100">
                <a:solidFill>
                  <a:schemeClr val="dk1"/>
                </a:solidFill>
              </a:rPr>
              <a:t>RabbitMQ assure la communication entre services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fr" sz="1100">
                <a:solidFill>
                  <a:schemeClr val="dk1"/>
                </a:solidFill>
              </a:rPr>
              <a:t>Placement fournit en temps réel les informations sur les ressources disponibles</a:t>
            </a:r>
            <a:endParaRPr sz="1100">
              <a:solidFill>
                <a:schemeClr val="dk1"/>
              </a:solidFill>
            </a:endParaRPr>
          </a:p>
          <a:p>
            <a:pPr indent="0" lvl="0" marL="0" marR="571500" rtl="0" algn="l">
              <a:lnSpc>
                <a:spcPct val="117100"/>
              </a:lnSpc>
              <a:spcBef>
                <a:spcPts val="1200"/>
              </a:spcBef>
              <a:spcAft>
                <a:spcPts val="0"/>
              </a:spcAft>
              <a:buNone/>
            </a:pPr>
            <a:r>
              <a:t/>
            </a:r>
            <a:endParaRPr sz="1600">
              <a:solidFill>
                <a:srgbClr val="27316F"/>
              </a:solidFill>
              <a:latin typeface="Verdana"/>
              <a:ea typeface="Verdana"/>
              <a:cs typeface="Verdana"/>
              <a:sym typeface="Verdana"/>
            </a:endParaRPr>
          </a:p>
        </p:txBody>
      </p:sp>
      <p:sp>
        <p:nvSpPr>
          <p:cNvPr id="156" name="Google Shape;156;p27"/>
          <p:cNvSpPr txBox="1"/>
          <p:nvPr>
            <p:ph type="title"/>
          </p:nvPr>
        </p:nvSpPr>
        <p:spPr>
          <a:xfrm>
            <a:off x="5125098" y="87450"/>
            <a:ext cx="2964000" cy="413400"/>
          </a:xfrm>
          <a:prstGeom prst="rect">
            <a:avLst/>
          </a:prstGeom>
          <a:noFill/>
          <a:ln>
            <a:noFill/>
          </a:ln>
        </p:spPr>
        <p:txBody>
          <a:bodyPr anchorCtr="0" anchor="t" bIns="0" lIns="0" spcFirstLastPara="1" rIns="0" wrap="square" tIns="48850">
            <a:spAutoFit/>
          </a:bodyPr>
          <a:lstStyle/>
          <a:p>
            <a:pPr indent="0" lvl="0" marL="0" rtl="0" algn="l">
              <a:lnSpc>
                <a:spcPct val="115000"/>
              </a:lnSpc>
              <a:spcBef>
                <a:spcPts val="1200"/>
              </a:spcBef>
              <a:spcAft>
                <a:spcPts val="1200"/>
              </a:spcAft>
              <a:buNone/>
            </a:pPr>
            <a:r>
              <a:rPr lang="fr" sz="1100">
                <a:solidFill>
                  <a:schemeClr val="dk1"/>
                </a:solidFill>
              </a:rPr>
              <a:t>Rôle des Autres Composants OpenStack</a:t>
            </a:r>
            <a:endParaRPr sz="1700"/>
          </a:p>
        </p:txBody>
      </p:sp>
      <p:pic>
        <p:nvPicPr>
          <p:cNvPr id="157" name="Google Shape;157;p27"/>
          <p:cNvPicPr preferRelativeResize="0"/>
          <p:nvPr/>
        </p:nvPicPr>
        <p:blipFill>
          <a:blip r:embed="rId3">
            <a:alphaModFix/>
          </a:blip>
          <a:stretch>
            <a:fillRect/>
          </a:stretch>
        </p:blipFill>
        <p:spPr>
          <a:xfrm>
            <a:off x="152400" y="152400"/>
            <a:ext cx="4770048" cy="386858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