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8229600" cx="14630400"/>
  <p:notesSz cx="8229600" cy="14630400"/>
  <p:embeddedFontLst>
    <p:embeddedFont>
      <p:font typeface="MuseoModer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useoModerno-regular.fntdata"/><Relationship Id="rId21" Type="http://schemas.openxmlformats.org/officeDocument/2006/relationships/slide" Target="slides/slide16.xml"/><Relationship Id="rId24" Type="http://schemas.openxmlformats.org/officeDocument/2006/relationships/font" Target="fonts/MuseoModerno-italic.fntdata"/><Relationship Id="rId23" Type="http://schemas.openxmlformats.org/officeDocument/2006/relationships/font" Target="fonts/MuseoModer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MuseoModer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a7052a41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a7052a41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3a7052a41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a7052a41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a7052a41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3a7052a41a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a7052a41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3a7052a41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3a7052a41a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a7052a41a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3a7052a41a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3a7052a41a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a7052a41a_2_38:notes"/>
          <p:cNvSpPr txBox="1"/>
          <p:nvPr>
            <p:ph idx="1" type="body"/>
          </p:nvPr>
        </p:nvSpPr>
        <p:spPr>
          <a:xfrm>
            <a:off x="822951" y="6949429"/>
            <a:ext cx="6583676" cy="6583659"/>
          </a:xfrm>
          <a:prstGeom prst="rect">
            <a:avLst/>
          </a:prstGeom>
        </p:spPr>
        <p:txBody>
          <a:bodyPr anchorCtr="0" anchor="t" bIns="66525" lIns="66525" spcFirstLastPara="1" rIns="66525" wrap="square" tIns="6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3a7052a41a_2_38:notes"/>
          <p:cNvSpPr/>
          <p:nvPr>
            <p:ph idx="2" type="sldImg"/>
          </p:nvPr>
        </p:nvSpPr>
        <p:spPr>
          <a:xfrm>
            <a:off x="1370393" y="1097276"/>
            <a:ext cx="5489635" cy="548638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a7052a41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a7052a41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3a7052a41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-1"/>
            <a:ext cx="14620247" cy="8219453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9" name="Google Shape;59;p14"/>
          <p:cNvSpPr/>
          <p:nvPr/>
        </p:nvSpPr>
        <p:spPr>
          <a:xfrm>
            <a:off x="0" y="0"/>
            <a:ext cx="3116448" cy="2980313"/>
          </a:xfrm>
          <a:custGeom>
            <a:rect b="b" l="l" r="r" t="t"/>
            <a:pathLst>
              <a:path extrusionOk="0" h="3729990" w="3898265">
                <a:moveTo>
                  <a:pt x="0" y="3190686"/>
                </a:moveTo>
                <a:lnTo>
                  <a:pt x="0" y="3727304"/>
                </a:lnTo>
                <a:lnTo>
                  <a:pt x="40117" y="3729481"/>
                </a:lnTo>
                <a:lnTo>
                  <a:pt x="397136" y="3729481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8"/>
                </a:lnTo>
                <a:lnTo>
                  <a:pt x="674910" y="3705472"/>
                </a:lnTo>
                <a:lnTo>
                  <a:pt x="723220" y="3699107"/>
                </a:lnTo>
                <a:lnTo>
                  <a:pt x="771423" y="3692107"/>
                </a:lnTo>
                <a:lnTo>
                  <a:pt x="819514" y="3684471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6" y="3647614"/>
                </a:lnTo>
                <a:lnTo>
                  <a:pt x="1058060" y="3636830"/>
                </a:lnTo>
                <a:lnTo>
                  <a:pt x="1105344" y="3625420"/>
                </a:lnTo>
                <a:lnTo>
                  <a:pt x="1152470" y="3613388"/>
                </a:lnTo>
                <a:lnTo>
                  <a:pt x="1199434" y="3600734"/>
                </a:lnTo>
                <a:lnTo>
                  <a:pt x="1246228" y="3587460"/>
                </a:lnTo>
                <a:lnTo>
                  <a:pt x="1292847" y="3573568"/>
                </a:lnTo>
                <a:lnTo>
                  <a:pt x="1339283" y="3559059"/>
                </a:lnTo>
                <a:lnTo>
                  <a:pt x="1385531" y="3543936"/>
                </a:lnTo>
                <a:lnTo>
                  <a:pt x="1431585" y="3528199"/>
                </a:lnTo>
                <a:lnTo>
                  <a:pt x="1477437" y="3511851"/>
                </a:lnTo>
                <a:lnTo>
                  <a:pt x="1523082" y="3494893"/>
                </a:lnTo>
                <a:lnTo>
                  <a:pt x="1568513" y="3477327"/>
                </a:lnTo>
                <a:lnTo>
                  <a:pt x="1613724" y="3459154"/>
                </a:lnTo>
                <a:lnTo>
                  <a:pt x="1658709" y="3440376"/>
                </a:lnTo>
                <a:lnTo>
                  <a:pt x="1703461" y="3420995"/>
                </a:lnTo>
                <a:lnTo>
                  <a:pt x="1747974" y="3401013"/>
                </a:lnTo>
                <a:lnTo>
                  <a:pt x="1792242" y="3380431"/>
                </a:lnTo>
                <a:lnTo>
                  <a:pt x="1836258" y="3359250"/>
                </a:lnTo>
                <a:lnTo>
                  <a:pt x="1880016" y="3337473"/>
                </a:lnTo>
                <a:lnTo>
                  <a:pt x="1923510" y="3315101"/>
                </a:lnTo>
                <a:lnTo>
                  <a:pt x="1966732" y="3292135"/>
                </a:lnTo>
                <a:lnTo>
                  <a:pt x="2009678" y="3268579"/>
                </a:lnTo>
                <a:lnTo>
                  <a:pt x="2052341" y="3244432"/>
                </a:lnTo>
                <a:lnTo>
                  <a:pt x="2094713" y="3219697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5"/>
                </a:lnTo>
                <a:lnTo>
                  <a:pt x="101093" y="3196132"/>
                </a:lnTo>
                <a:lnTo>
                  <a:pt x="52131" y="3193914"/>
                </a:lnTo>
                <a:lnTo>
                  <a:pt x="3151" y="3190928"/>
                </a:lnTo>
                <a:lnTo>
                  <a:pt x="0" y="3190686"/>
                </a:lnTo>
                <a:close/>
              </a:path>
              <a:path extrusionOk="0" h="3729990" w="3898265">
                <a:moveTo>
                  <a:pt x="3897433" y="0"/>
                </a:moveTo>
                <a:lnTo>
                  <a:pt x="3361802" y="0"/>
                </a:lnTo>
                <a:lnTo>
                  <a:pt x="3362288" y="32095"/>
                </a:lnTo>
                <a:lnTo>
                  <a:pt x="3362186" y="85989"/>
                </a:lnTo>
                <a:lnTo>
                  <a:pt x="3361460" y="130698"/>
                </a:lnTo>
                <a:lnTo>
                  <a:pt x="3359889" y="179872"/>
                </a:lnTo>
                <a:lnTo>
                  <a:pt x="3357553" y="228949"/>
                </a:lnTo>
                <a:lnTo>
                  <a:pt x="3354453" y="277923"/>
                </a:lnTo>
                <a:lnTo>
                  <a:pt x="3350594" y="326783"/>
                </a:lnTo>
                <a:lnTo>
                  <a:pt x="3345978" y="375522"/>
                </a:lnTo>
                <a:lnTo>
                  <a:pt x="3340609" y="424132"/>
                </a:lnTo>
                <a:lnTo>
                  <a:pt x="3334490" y="472605"/>
                </a:lnTo>
                <a:lnTo>
                  <a:pt x="3327624" y="520932"/>
                </a:lnTo>
                <a:lnTo>
                  <a:pt x="3320016" y="569105"/>
                </a:lnTo>
                <a:lnTo>
                  <a:pt x="3311667" y="617116"/>
                </a:lnTo>
                <a:lnTo>
                  <a:pt x="3302582" y="664957"/>
                </a:lnTo>
                <a:lnTo>
                  <a:pt x="3292763" y="712618"/>
                </a:lnTo>
                <a:lnTo>
                  <a:pt x="3282214" y="760093"/>
                </a:lnTo>
                <a:lnTo>
                  <a:pt x="3270939" y="807373"/>
                </a:lnTo>
                <a:lnTo>
                  <a:pt x="3258940" y="854449"/>
                </a:lnTo>
                <a:lnTo>
                  <a:pt x="3246221" y="901314"/>
                </a:lnTo>
                <a:lnTo>
                  <a:pt x="3232785" y="947958"/>
                </a:lnTo>
                <a:lnTo>
                  <a:pt x="3218635" y="994375"/>
                </a:lnTo>
                <a:lnTo>
                  <a:pt x="3203775" y="1040555"/>
                </a:lnTo>
                <a:lnTo>
                  <a:pt x="3188208" y="1086490"/>
                </a:lnTo>
                <a:lnTo>
                  <a:pt x="3171938" y="1132173"/>
                </a:lnTo>
                <a:lnTo>
                  <a:pt x="3154967" y="1177594"/>
                </a:lnTo>
                <a:lnTo>
                  <a:pt x="3137299" y="1222746"/>
                </a:lnTo>
                <a:lnTo>
                  <a:pt x="3118938" y="1267620"/>
                </a:lnTo>
                <a:lnTo>
                  <a:pt x="3099886" y="1312209"/>
                </a:lnTo>
                <a:lnTo>
                  <a:pt x="3080147" y="1356503"/>
                </a:lnTo>
                <a:lnTo>
                  <a:pt x="3059723" y="1400495"/>
                </a:lnTo>
                <a:lnTo>
                  <a:pt x="3038620" y="1444176"/>
                </a:lnTo>
                <a:lnTo>
                  <a:pt x="3016839" y="1487539"/>
                </a:lnTo>
                <a:lnTo>
                  <a:pt x="2994384" y="1530574"/>
                </a:lnTo>
                <a:lnTo>
                  <a:pt x="2971259" y="1573274"/>
                </a:lnTo>
                <a:lnTo>
                  <a:pt x="2947466" y="1615630"/>
                </a:lnTo>
                <a:lnTo>
                  <a:pt x="2923009" y="1657635"/>
                </a:lnTo>
                <a:lnTo>
                  <a:pt x="2897891" y="1699279"/>
                </a:lnTo>
                <a:lnTo>
                  <a:pt x="2872116" y="1740555"/>
                </a:lnTo>
                <a:lnTo>
                  <a:pt x="2845687" y="1781454"/>
                </a:lnTo>
                <a:lnTo>
                  <a:pt x="2818606" y="1821969"/>
                </a:lnTo>
                <a:lnTo>
                  <a:pt x="2790879" y="1862090"/>
                </a:lnTo>
                <a:lnTo>
                  <a:pt x="2762507" y="1901810"/>
                </a:lnTo>
                <a:lnTo>
                  <a:pt x="2733494" y="1941121"/>
                </a:lnTo>
                <a:lnTo>
                  <a:pt x="2703843" y="1980013"/>
                </a:lnTo>
                <a:lnTo>
                  <a:pt x="2673558" y="2018480"/>
                </a:lnTo>
                <a:lnTo>
                  <a:pt x="2642642" y="2056512"/>
                </a:lnTo>
                <a:lnTo>
                  <a:pt x="2611098" y="2094102"/>
                </a:lnTo>
                <a:lnTo>
                  <a:pt x="2578930" y="2131241"/>
                </a:lnTo>
                <a:lnTo>
                  <a:pt x="2546141" y="2167921"/>
                </a:lnTo>
                <a:lnTo>
                  <a:pt x="2512733" y="2204133"/>
                </a:lnTo>
                <a:lnTo>
                  <a:pt x="2478712" y="2239870"/>
                </a:lnTo>
                <a:lnTo>
                  <a:pt x="2444079" y="2275123"/>
                </a:lnTo>
                <a:lnTo>
                  <a:pt x="2408837" y="2309884"/>
                </a:lnTo>
                <a:lnTo>
                  <a:pt x="2372992" y="2344145"/>
                </a:lnTo>
                <a:lnTo>
                  <a:pt x="2336545" y="2377897"/>
                </a:lnTo>
                <a:lnTo>
                  <a:pt x="2299499" y="2411133"/>
                </a:lnTo>
                <a:lnTo>
                  <a:pt x="2261934" y="2443779"/>
                </a:lnTo>
                <a:lnTo>
                  <a:pt x="2223930" y="2475768"/>
                </a:lnTo>
                <a:lnTo>
                  <a:pt x="2185496" y="2507097"/>
                </a:lnTo>
                <a:lnTo>
                  <a:pt x="2146640" y="2537764"/>
                </a:lnTo>
                <a:lnTo>
                  <a:pt x="2107371" y="2567767"/>
                </a:lnTo>
                <a:lnTo>
                  <a:pt x="2067698" y="2597104"/>
                </a:lnTo>
                <a:lnTo>
                  <a:pt x="2027629" y="2625772"/>
                </a:lnTo>
                <a:lnTo>
                  <a:pt x="1987173" y="2653768"/>
                </a:lnTo>
                <a:lnTo>
                  <a:pt x="1946338" y="2681092"/>
                </a:lnTo>
                <a:lnTo>
                  <a:pt x="1905133" y="2707740"/>
                </a:lnTo>
                <a:lnTo>
                  <a:pt x="1863567" y="2733711"/>
                </a:lnTo>
                <a:lnTo>
                  <a:pt x="1821648" y="2759001"/>
                </a:lnTo>
                <a:lnTo>
                  <a:pt x="1779385" y="2783609"/>
                </a:lnTo>
                <a:lnTo>
                  <a:pt x="1736786" y="2807533"/>
                </a:lnTo>
                <a:lnTo>
                  <a:pt x="1693860" y="2830770"/>
                </a:lnTo>
                <a:lnTo>
                  <a:pt x="1650615" y="2853318"/>
                </a:lnTo>
                <a:lnTo>
                  <a:pt x="1607061" y="2875175"/>
                </a:lnTo>
                <a:lnTo>
                  <a:pt x="1563205" y="2896338"/>
                </a:lnTo>
                <a:lnTo>
                  <a:pt x="1519056" y="2916806"/>
                </a:lnTo>
                <a:lnTo>
                  <a:pt x="1474624" y="2936575"/>
                </a:lnTo>
                <a:lnTo>
                  <a:pt x="1429915" y="2955645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3" y="3008628"/>
                </a:lnTo>
                <a:lnTo>
                  <a:pt x="1248499" y="3024874"/>
                </a:lnTo>
                <a:lnTo>
                  <a:pt x="1202542" y="3040408"/>
                </a:lnTo>
                <a:lnTo>
                  <a:pt x="1156361" y="3055229"/>
                </a:lnTo>
                <a:lnTo>
                  <a:pt x="1109965" y="3069333"/>
                </a:lnTo>
                <a:lnTo>
                  <a:pt x="1063361" y="3082719"/>
                </a:lnTo>
                <a:lnTo>
                  <a:pt x="1016560" y="3095385"/>
                </a:lnTo>
                <a:lnTo>
                  <a:pt x="969569" y="3107328"/>
                </a:lnTo>
                <a:lnTo>
                  <a:pt x="922397" y="3118545"/>
                </a:lnTo>
                <a:lnTo>
                  <a:pt x="875052" y="3129036"/>
                </a:lnTo>
                <a:lnTo>
                  <a:pt x="827543" y="3138797"/>
                </a:lnTo>
                <a:lnTo>
                  <a:pt x="779880" y="3147826"/>
                </a:lnTo>
                <a:lnTo>
                  <a:pt x="732069" y="3156121"/>
                </a:lnTo>
                <a:lnTo>
                  <a:pt x="684121" y="3163679"/>
                </a:lnTo>
                <a:lnTo>
                  <a:pt x="636043" y="3170500"/>
                </a:lnTo>
                <a:lnTo>
                  <a:pt x="587844" y="3176579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50"/>
                </a:lnTo>
                <a:lnTo>
                  <a:pt x="394010" y="3193443"/>
                </a:lnTo>
                <a:lnTo>
                  <a:pt x="345336" y="3195785"/>
                </a:lnTo>
                <a:lnTo>
                  <a:pt x="296591" y="3197372"/>
                </a:lnTo>
                <a:lnTo>
                  <a:pt x="243572" y="3198274"/>
                </a:lnTo>
                <a:lnTo>
                  <a:pt x="2130311" y="3198274"/>
                </a:lnTo>
                <a:lnTo>
                  <a:pt x="2178565" y="3168468"/>
                </a:lnTo>
                <a:lnTo>
                  <a:pt x="2220030" y="3141978"/>
                </a:lnTo>
                <a:lnTo>
                  <a:pt x="2261181" y="3114907"/>
                </a:lnTo>
                <a:lnTo>
                  <a:pt x="2302010" y="3087255"/>
                </a:lnTo>
                <a:lnTo>
                  <a:pt x="2342512" y="3059025"/>
                </a:lnTo>
                <a:lnTo>
                  <a:pt x="2382680" y="3030219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5" y="2940356"/>
                </a:lnTo>
                <a:lnTo>
                  <a:pt x="2539884" y="2909260"/>
                </a:lnTo>
                <a:lnTo>
                  <a:pt x="2578286" y="2877595"/>
                </a:lnTo>
                <a:lnTo>
                  <a:pt x="2616317" y="2845363"/>
                </a:lnTo>
                <a:lnTo>
                  <a:pt x="2653969" y="2812567"/>
                </a:lnTo>
                <a:lnTo>
                  <a:pt x="2691174" y="2779263"/>
                </a:lnTo>
                <a:lnTo>
                  <a:pt x="2727865" y="2745514"/>
                </a:lnTo>
                <a:lnTo>
                  <a:pt x="2764040" y="2711326"/>
                </a:lnTo>
                <a:lnTo>
                  <a:pt x="2799696" y="2676704"/>
                </a:lnTo>
                <a:lnTo>
                  <a:pt x="2834831" y="2641656"/>
                </a:lnTo>
                <a:lnTo>
                  <a:pt x="2869443" y="2606186"/>
                </a:lnTo>
                <a:lnTo>
                  <a:pt x="2903528" y="2570302"/>
                </a:lnTo>
                <a:lnTo>
                  <a:pt x="2937085" y="2534008"/>
                </a:lnTo>
                <a:lnTo>
                  <a:pt x="2970111" y="2497312"/>
                </a:lnTo>
                <a:lnTo>
                  <a:pt x="3002604" y="2460219"/>
                </a:lnTo>
                <a:lnTo>
                  <a:pt x="3034561" y="2422735"/>
                </a:lnTo>
                <a:lnTo>
                  <a:pt x="3065980" y="2384867"/>
                </a:lnTo>
                <a:lnTo>
                  <a:pt x="3096859" y="2346620"/>
                </a:lnTo>
                <a:lnTo>
                  <a:pt x="3127194" y="2308000"/>
                </a:lnTo>
                <a:lnTo>
                  <a:pt x="3156984" y="2269015"/>
                </a:lnTo>
                <a:lnTo>
                  <a:pt x="3186226" y="2229669"/>
                </a:lnTo>
                <a:lnTo>
                  <a:pt x="3214918" y="2189969"/>
                </a:lnTo>
                <a:lnTo>
                  <a:pt x="3243057" y="2149921"/>
                </a:lnTo>
                <a:lnTo>
                  <a:pt x="3270641" y="2109531"/>
                </a:lnTo>
                <a:lnTo>
                  <a:pt x="3297667" y="2068804"/>
                </a:lnTo>
                <a:lnTo>
                  <a:pt x="3324133" y="2027748"/>
                </a:lnTo>
                <a:lnTo>
                  <a:pt x="3350037" y="1986368"/>
                </a:lnTo>
                <a:lnTo>
                  <a:pt x="3375376" y="1944671"/>
                </a:lnTo>
                <a:lnTo>
                  <a:pt x="3400147" y="1902661"/>
                </a:lnTo>
                <a:lnTo>
                  <a:pt x="3424349" y="1860347"/>
                </a:lnTo>
                <a:lnTo>
                  <a:pt x="3447978" y="1817732"/>
                </a:lnTo>
                <a:lnTo>
                  <a:pt x="3471033" y="1774824"/>
                </a:lnTo>
                <a:lnTo>
                  <a:pt x="3493511" y="1731629"/>
                </a:lnTo>
                <a:lnTo>
                  <a:pt x="3515409" y="1688153"/>
                </a:lnTo>
                <a:lnTo>
                  <a:pt x="3536726" y="1644401"/>
                </a:lnTo>
                <a:lnTo>
                  <a:pt x="3557458" y="1600381"/>
                </a:lnTo>
                <a:lnTo>
                  <a:pt x="3577603" y="1556097"/>
                </a:lnTo>
                <a:lnTo>
                  <a:pt x="3597159" y="1511556"/>
                </a:lnTo>
                <a:lnTo>
                  <a:pt x="3616123" y="1466764"/>
                </a:lnTo>
                <a:lnTo>
                  <a:pt x="3634493" y="1421728"/>
                </a:lnTo>
                <a:lnTo>
                  <a:pt x="3652267" y="1376453"/>
                </a:lnTo>
                <a:lnTo>
                  <a:pt x="3669442" y="1330945"/>
                </a:lnTo>
                <a:lnTo>
                  <a:pt x="3686015" y="1285211"/>
                </a:lnTo>
                <a:lnTo>
                  <a:pt x="3701984" y="1239256"/>
                </a:lnTo>
                <a:lnTo>
                  <a:pt x="3717348" y="1193087"/>
                </a:lnTo>
                <a:lnTo>
                  <a:pt x="3732102" y="1146709"/>
                </a:lnTo>
                <a:lnTo>
                  <a:pt x="3746246" y="1100129"/>
                </a:lnTo>
                <a:lnTo>
                  <a:pt x="3759775" y="1053353"/>
                </a:lnTo>
                <a:lnTo>
                  <a:pt x="3772689" y="1006387"/>
                </a:lnTo>
                <a:lnTo>
                  <a:pt x="3784985" y="959236"/>
                </a:lnTo>
                <a:lnTo>
                  <a:pt x="3796659" y="911908"/>
                </a:lnTo>
                <a:lnTo>
                  <a:pt x="3807711" y="864408"/>
                </a:lnTo>
                <a:lnTo>
                  <a:pt x="3818136" y="816742"/>
                </a:lnTo>
                <a:lnTo>
                  <a:pt x="3827934" y="768916"/>
                </a:lnTo>
                <a:lnTo>
                  <a:pt x="3837100" y="720937"/>
                </a:lnTo>
                <a:lnTo>
                  <a:pt x="3845634" y="672810"/>
                </a:lnTo>
                <a:lnTo>
                  <a:pt x="3853533" y="624542"/>
                </a:lnTo>
                <a:lnTo>
                  <a:pt x="3860793" y="576138"/>
                </a:lnTo>
                <a:lnTo>
                  <a:pt x="3867413" y="527605"/>
                </a:lnTo>
                <a:lnTo>
                  <a:pt x="3873391" y="478949"/>
                </a:lnTo>
                <a:lnTo>
                  <a:pt x="3878723" y="430175"/>
                </a:lnTo>
                <a:lnTo>
                  <a:pt x="3883408" y="381290"/>
                </a:lnTo>
                <a:lnTo>
                  <a:pt x="3887442" y="332301"/>
                </a:lnTo>
                <a:lnTo>
                  <a:pt x="3890824" y="283212"/>
                </a:lnTo>
                <a:lnTo>
                  <a:pt x="3893552" y="234030"/>
                </a:lnTo>
                <a:lnTo>
                  <a:pt x="3895621" y="184762"/>
                </a:lnTo>
                <a:lnTo>
                  <a:pt x="3897032" y="135413"/>
                </a:lnTo>
                <a:lnTo>
                  <a:pt x="3897780" y="85989"/>
                </a:lnTo>
                <a:lnTo>
                  <a:pt x="3897811" y="32095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0" name="Google Shape;60;p14"/>
          <p:cNvSpPr/>
          <p:nvPr/>
        </p:nvSpPr>
        <p:spPr>
          <a:xfrm>
            <a:off x="1131992" y="638814"/>
            <a:ext cx="12356647" cy="6941886"/>
          </a:xfrm>
          <a:custGeom>
            <a:rect b="b" l="l" r="r" t="t"/>
            <a:pathLst>
              <a:path extrusionOk="0" h="8688070" w="15456535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1" name="Google Shape;61;p14"/>
          <p:cNvSpPr/>
          <p:nvPr/>
        </p:nvSpPr>
        <p:spPr>
          <a:xfrm>
            <a:off x="10394792" y="6243224"/>
            <a:ext cx="2726067" cy="1354688"/>
          </a:xfrm>
          <a:custGeom>
            <a:rect b="b" l="l" r="r" t="t"/>
            <a:pathLst>
              <a:path extrusionOk="0" h="1695450" w="3409950">
                <a:moveTo>
                  <a:pt x="1698751" y="0"/>
                </a:moveTo>
                <a:lnTo>
                  <a:pt x="1650604" y="866"/>
                </a:lnTo>
                <a:lnTo>
                  <a:pt x="1602788" y="3042"/>
                </a:lnTo>
                <a:lnTo>
                  <a:pt x="1555323" y="6522"/>
                </a:lnTo>
                <a:lnTo>
                  <a:pt x="1508226" y="11289"/>
                </a:lnTo>
                <a:lnTo>
                  <a:pt x="1461514" y="17323"/>
                </a:lnTo>
                <a:lnTo>
                  <a:pt x="1415205" y="24609"/>
                </a:lnTo>
                <a:lnTo>
                  <a:pt x="1369316" y="33129"/>
                </a:lnTo>
                <a:lnTo>
                  <a:pt x="1323867" y="42864"/>
                </a:lnTo>
                <a:lnTo>
                  <a:pt x="1278873" y="53798"/>
                </a:lnTo>
                <a:lnTo>
                  <a:pt x="1234352" y="65912"/>
                </a:lnTo>
                <a:lnTo>
                  <a:pt x="1190323" y="79190"/>
                </a:lnTo>
                <a:lnTo>
                  <a:pt x="1146803" y="93614"/>
                </a:lnTo>
                <a:lnTo>
                  <a:pt x="1103809" y="109165"/>
                </a:lnTo>
                <a:lnTo>
                  <a:pt x="1061359" y="125828"/>
                </a:lnTo>
                <a:lnTo>
                  <a:pt x="1019471" y="143583"/>
                </a:lnTo>
                <a:lnTo>
                  <a:pt x="978163" y="162414"/>
                </a:lnTo>
                <a:lnTo>
                  <a:pt x="937451" y="182303"/>
                </a:lnTo>
                <a:lnTo>
                  <a:pt x="897354" y="203232"/>
                </a:lnTo>
                <a:lnTo>
                  <a:pt x="857890" y="225184"/>
                </a:lnTo>
                <a:lnTo>
                  <a:pt x="819075" y="248141"/>
                </a:lnTo>
                <a:lnTo>
                  <a:pt x="780929" y="272086"/>
                </a:lnTo>
                <a:lnTo>
                  <a:pt x="743467" y="297001"/>
                </a:lnTo>
                <a:lnTo>
                  <a:pt x="706708" y="322869"/>
                </a:lnTo>
                <a:lnTo>
                  <a:pt x="670670" y="349672"/>
                </a:lnTo>
                <a:lnTo>
                  <a:pt x="635370" y="377392"/>
                </a:lnTo>
                <a:lnTo>
                  <a:pt x="600825" y="406012"/>
                </a:lnTo>
                <a:lnTo>
                  <a:pt x="567055" y="435515"/>
                </a:lnTo>
                <a:lnTo>
                  <a:pt x="534075" y="465882"/>
                </a:lnTo>
                <a:lnTo>
                  <a:pt x="501903" y="497096"/>
                </a:lnTo>
                <a:lnTo>
                  <a:pt x="470559" y="529141"/>
                </a:lnTo>
                <a:lnTo>
                  <a:pt x="440058" y="561997"/>
                </a:lnTo>
                <a:lnTo>
                  <a:pt x="410418" y="595648"/>
                </a:lnTo>
                <a:lnTo>
                  <a:pt x="381658" y="630076"/>
                </a:lnTo>
                <a:lnTo>
                  <a:pt x="353795" y="665263"/>
                </a:lnTo>
                <a:lnTo>
                  <a:pt x="326847" y="701193"/>
                </a:lnTo>
                <a:lnTo>
                  <a:pt x="300830" y="737846"/>
                </a:lnTo>
                <a:lnTo>
                  <a:pt x="275764" y="775207"/>
                </a:lnTo>
                <a:lnTo>
                  <a:pt x="251664" y="813256"/>
                </a:lnTo>
                <a:lnTo>
                  <a:pt x="228550" y="851978"/>
                </a:lnTo>
                <a:lnTo>
                  <a:pt x="206439" y="891353"/>
                </a:lnTo>
                <a:lnTo>
                  <a:pt x="185347" y="931365"/>
                </a:lnTo>
                <a:lnTo>
                  <a:pt x="165294" y="971996"/>
                </a:lnTo>
                <a:lnTo>
                  <a:pt x="146297" y="1013229"/>
                </a:lnTo>
                <a:lnTo>
                  <a:pt x="128372" y="1055045"/>
                </a:lnTo>
                <a:lnTo>
                  <a:pt x="111539" y="1097428"/>
                </a:lnTo>
                <a:lnTo>
                  <a:pt x="95814" y="1140360"/>
                </a:lnTo>
                <a:lnTo>
                  <a:pt x="81215" y="1183822"/>
                </a:lnTo>
                <a:lnTo>
                  <a:pt x="67760" y="1227799"/>
                </a:lnTo>
                <a:lnTo>
                  <a:pt x="55467" y="1272271"/>
                </a:lnTo>
                <a:lnTo>
                  <a:pt x="44352" y="1317222"/>
                </a:lnTo>
                <a:lnTo>
                  <a:pt x="34434" y="1362634"/>
                </a:lnTo>
                <a:lnTo>
                  <a:pt x="25731" y="1408490"/>
                </a:lnTo>
                <a:lnTo>
                  <a:pt x="18260" y="1454771"/>
                </a:lnTo>
                <a:lnTo>
                  <a:pt x="12038" y="1501461"/>
                </a:lnTo>
                <a:lnTo>
                  <a:pt x="7083" y="1548541"/>
                </a:lnTo>
                <a:lnTo>
                  <a:pt x="3414" y="1595995"/>
                </a:lnTo>
                <a:lnTo>
                  <a:pt x="1046" y="1643804"/>
                </a:lnTo>
                <a:lnTo>
                  <a:pt x="0" y="1691952"/>
                </a:lnTo>
                <a:lnTo>
                  <a:pt x="440936" y="1695449"/>
                </a:lnTo>
                <a:lnTo>
                  <a:pt x="853810" y="1695449"/>
                </a:lnTo>
                <a:lnTo>
                  <a:pt x="855399" y="1650799"/>
                </a:lnTo>
                <a:lnTo>
                  <a:pt x="859706" y="1603584"/>
                </a:lnTo>
                <a:lnTo>
                  <a:pt x="866544" y="1557151"/>
                </a:lnTo>
                <a:lnTo>
                  <a:pt x="875842" y="1511568"/>
                </a:lnTo>
                <a:lnTo>
                  <a:pt x="887532" y="1466906"/>
                </a:lnTo>
                <a:lnTo>
                  <a:pt x="901541" y="1423235"/>
                </a:lnTo>
                <a:lnTo>
                  <a:pt x="917800" y="1380626"/>
                </a:lnTo>
                <a:lnTo>
                  <a:pt x="936238" y="1339148"/>
                </a:lnTo>
                <a:lnTo>
                  <a:pt x="956785" y="1298871"/>
                </a:lnTo>
                <a:lnTo>
                  <a:pt x="979371" y="1259867"/>
                </a:lnTo>
                <a:lnTo>
                  <a:pt x="1003924" y="1222204"/>
                </a:lnTo>
                <a:lnTo>
                  <a:pt x="1030375" y="1185953"/>
                </a:lnTo>
                <a:lnTo>
                  <a:pt x="1058654" y="1151185"/>
                </a:lnTo>
                <a:lnTo>
                  <a:pt x="1088689" y="1117968"/>
                </a:lnTo>
                <a:lnTo>
                  <a:pt x="1120411" y="1086375"/>
                </a:lnTo>
                <a:lnTo>
                  <a:pt x="1153749" y="1056473"/>
                </a:lnTo>
                <a:lnTo>
                  <a:pt x="1188633" y="1028335"/>
                </a:lnTo>
                <a:lnTo>
                  <a:pt x="1224992" y="1002030"/>
                </a:lnTo>
                <a:lnTo>
                  <a:pt x="1262756" y="977627"/>
                </a:lnTo>
                <a:lnTo>
                  <a:pt x="1301854" y="955198"/>
                </a:lnTo>
                <a:lnTo>
                  <a:pt x="1342217" y="934812"/>
                </a:lnTo>
                <a:lnTo>
                  <a:pt x="1383773" y="916540"/>
                </a:lnTo>
                <a:lnTo>
                  <a:pt x="1426453" y="900451"/>
                </a:lnTo>
                <a:lnTo>
                  <a:pt x="1470186" y="886617"/>
                </a:lnTo>
                <a:lnTo>
                  <a:pt x="1514901" y="875106"/>
                </a:lnTo>
                <a:lnTo>
                  <a:pt x="1560529" y="865989"/>
                </a:lnTo>
                <a:lnTo>
                  <a:pt x="1606998" y="859337"/>
                </a:lnTo>
                <a:lnTo>
                  <a:pt x="1654239" y="855218"/>
                </a:lnTo>
                <a:lnTo>
                  <a:pt x="1702180" y="853705"/>
                </a:lnTo>
                <a:lnTo>
                  <a:pt x="3183248" y="853705"/>
                </a:lnTo>
                <a:lnTo>
                  <a:pt x="3175687" y="840484"/>
                </a:lnTo>
                <a:lnTo>
                  <a:pt x="3152269" y="801944"/>
                </a:lnTo>
                <a:lnTo>
                  <a:pt x="3127872" y="764084"/>
                </a:lnTo>
                <a:lnTo>
                  <a:pt x="3102512" y="726920"/>
                </a:lnTo>
                <a:lnTo>
                  <a:pt x="3076208" y="690471"/>
                </a:lnTo>
                <a:lnTo>
                  <a:pt x="3048978" y="654753"/>
                </a:lnTo>
                <a:lnTo>
                  <a:pt x="3020839" y="619784"/>
                </a:lnTo>
                <a:lnTo>
                  <a:pt x="2991810" y="585582"/>
                </a:lnTo>
                <a:lnTo>
                  <a:pt x="2961907" y="552163"/>
                </a:lnTo>
                <a:lnTo>
                  <a:pt x="2931148" y="519546"/>
                </a:lnTo>
                <a:lnTo>
                  <a:pt x="2899552" y="487747"/>
                </a:lnTo>
                <a:lnTo>
                  <a:pt x="2867136" y="456785"/>
                </a:lnTo>
                <a:lnTo>
                  <a:pt x="2833918" y="426676"/>
                </a:lnTo>
                <a:lnTo>
                  <a:pt x="2799916" y="397438"/>
                </a:lnTo>
                <a:lnTo>
                  <a:pt x="2765147" y="369088"/>
                </a:lnTo>
                <a:lnTo>
                  <a:pt x="2729629" y="341644"/>
                </a:lnTo>
                <a:lnTo>
                  <a:pt x="2693381" y="315123"/>
                </a:lnTo>
                <a:lnTo>
                  <a:pt x="2656418" y="289543"/>
                </a:lnTo>
                <a:lnTo>
                  <a:pt x="2618761" y="264921"/>
                </a:lnTo>
                <a:lnTo>
                  <a:pt x="2580426" y="241275"/>
                </a:lnTo>
                <a:lnTo>
                  <a:pt x="2541430" y="218621"/>
                </a:lnTo>
                <a:lnTo>
                  <a:pt x="2501793" y="196977"/>
                </a:lnTo>
                <a:lnTo>
                  <a:pt x="2461531" y="176362"/>
                </a:lnTo>
                <a:lnTo>
                  <a:pt x="2420662" y="156791"/>
                </a:lnTo>
                <a:lnTo>
                  <a:pt x="2379204" y="138283"/>
                </a:lnTo>
                <a:lnTo>
                  <a:pt x="2337176" y="120855"/>
                </a:lnTo>
                <a:lnTo>
                  <a:pt x="2294594" y="104524"/>
                </a:lnTo>
                <a:lnTo>
                  <a:pt x="2251476" y="89308"/>
                </a:lnTo>
                <a:lnTo>
                  <a:pt x="2207840" y="75225"/>
                </a:lnTo>
                <a:lnTo>
                  <a:pt x="2163705" y="62290"/>
                </a:lnTo>
                <a:lnTo>
                  <a:pt x="2119087" y="50523"/>
                </a:lnTo>
                <a:lnTo>
                  <a:pt x="2074004" y="39941"/>
                </a:lnTo>
                <a:lnTo>
                  <a:pt x="2028475" y="30560"/>
                </a:lnTo>
                <a:lnTo>
                  <a:pt x="1982516" y="22399"/>
                </a:lnTo>
                <a:lnTo>
                  <a:pt x="1936147" y="15474"/>
                </a:lnTo>
                <a:lnTo>
                  <a:pt x="1889384" y="9803"/>
                </a:lnTo>
                <a:lnTo>
                  <a:pt x="1842245" y="5404"/>
                </a:lnTo>
                <a:lnTo>
                  <a:pt x="1794748" y="2294"/>
                </a:lnTo>
                <a:lnTo>
                  <a:pt x="1746911" y="491"/>
                </a:lnTo>
                <a:lnTo>
                  <a:pt x="1698751" y="0"/>
                </a:lnTo>
                <a:close/>
              </a:path>
              <a:path extrusionOk="0" h="1695450" w="3409950">
                <a:moveTo>
                  <a:pt x="3183248" y="853705"/>
                </a:moveTo>
                <a:lnTo>
                  <a:pt x="1702180" y="853705"/>
                </a:lnTo>
                <a:lnTo>
                  <a:pt x="1750120" y="854844"/>
                </a:lnTo>
                <a:lnTo>
                  <a:pt x="1797379" y="858593"/>
                </a:lnTo>
                <a:lnTo>
                  <a:pt x="1843888" y="864882"/>
                </a:lnTo>
                <a:lnTo>
                  <a:pt x="1889575" y="873643"/>
                </a:lnTo>
                <a:lnTo>
                  <a:pt x="1934369" y="884804"/>
                </a:lnTo>
                <a:lnTo>
                  <a:pt x="1978200" y="898298"/>
                </a:lnTo>
                <a:lnTo>
                  <a:pt x="2020996" y="914053"/>
                </a:lnTo>
                <a:lnTo>
                  <a:pt x="2062687" y="932000"/>
                </a:lnTo>
                <a:lnTo>
                  <a:pt x="2103201" y="952071"/>
                </a:lnTo>
                <a:lnTo>
                  <a:pt x="2142467" y="974194"/>
                </a:lnTo>
                <a:lnTo>
                  <a:pt x="2180415" y="998302"/>
                </a:lnTo>
                <a:lnTo>
                  <a:pt x="2216974" y="1024323"/>
                </a:lnTo>
                <a:lnTo>
                  <a:pt x="2252072" y="1052189"/>
                </a:lnTo>
                <a:lnTo>
                  <a:pt x="2285640" y="1081829"/>
                </a:lnTo>
                <a:lnTo>
                  <a:pt x="2317605" y="1113175"/>
                </a:lnTo>
                <a:lnTo>
                  <a:pt x="2347896" y="1146156"/>
                </a:lnTo>
                <a:lnTo>
                  <a:pt x="2376444" y="1180703"/>
                </a:lnTo>
                <a:lnTo>
                  <a:pt x="2403176" y="1216746"/>
                </a:lnTo>
                <a:lnTo>
                  <a:pt x="2428023" y="1254217"/>
                </a:lnTo>
                <a:lnTo>
                  <a:pt x="2450912" y="1293044"/>
                </a:lnTo>
                <a:lnTo>
                  <a:pt x="2471774" y="1333159"/>
                </a:lnTo>
                <a:lnTo>
                  <a:pt x="2490536" y="1374492"/>
                </a:lnTo>
                <a:lnTo>
                  <a:pt x="2507129" y="1416974"/>
                </a:lnTo>
                <a:lnTo>
                  <a:pt x="2521481" y="1460534"/>
                </a:lnTo>
                <a:lnTo>
                  <a:pt x="2533521" y="1505103"/>
                </a:lnTo>
                <a:lnTo>
                  <a:pt x="2543178" y="1550612"/>
                </a:lnTo>
                <a:lnTo>
                  <a:pt x="2550382" y="1596991"/>
                </a:lnTo>
                <a:lnTo>
                  <a:pt x="2555025" y="1643804"/>
                </a:lnTo>
                <a:lnTo>
                  <a:pt x="2557139" y="1691952"/>
                </a:lnTo>
                <a:lnTo>
                  <a:pt x="2557144" y="1692080"/>
                </a:lnTo>
                <a:lnTo>
                  <a:pt x="3409949" y="1678665"/>
                </a:lnTo>
                <a:lnTo>
                  <a:pt x="3409949" y="1648653"/>
                </a:lnTo>
                <a:lnTo>
                  <a:pt x="3406668" y="1582723"/>
                </a:lnTo>
                <a:lnTo>
                  <a:pt x="3402624" y="1535300"/>
                </a:lnTo>
                <a:lnTo>
                  <a:pt x="3397299" y="1488259"/>
                </a:lnTo>
                <a:lnTo>
                  <a:pt x="3390710" y="1441619"/>
                </a:lnTo>
                <a:lnTo>
                  <a:pt x="3382874" y="1395397"/>
                </a:lnTo>
                <a:lnTo>
                  <a:pt x="3373810" y="1349611"/>
                </a:lnTo>
                <a:lnTo>
                  <a:pt x="3363536" y="1304278"/>
                </a:lnTo>
                <a:lnTo>
                  <a:pt x="3352184" y="1259867"/>
                </a:lnTo>
                <a:lnTo>
                  <a:pt x="3339425" y="1215039"/>
                </a:lnTo>
                <a:lnTo>
                  <a:pt x="3325625" y="1171169"/>
                </a:lnTo>
                <a:lnTo>
                  <a:pt x="3310685" y="1127821"/>
                </a:lnTo>
                <a:lnTo>
                  <a:pt x="3294623" y="1085014"/>
                </a:lnTo>
                <a:lnTo>
                  <a:pt x="3277457" y="1042764"/>
                </a:lnTo>
                <a:lnTo>
                  <a:pt x="3259205" y="1001089"/>
                </a:lnTo>
                <a:lnTo>
                  <a:pt x="3239884" y="960006"/>
                </a:lnTo>
                <a:lnTo>
                  <a:pt x="3219512" y="919532"/>
                </a:lnTo>
                <a:lnTo>
                  <a:pt x="3198107" y="879686"/>
                </a:lnTo>
                <a:lnTo>
                  <a:pt x="3183248" y="853705"/>
                </a:lnTo>
                <a:close/>
              </a:path>
            </a:pathLst>
          </a:custGeom>
          <a:solidFill>
            <a:srgbClr val="82828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0533889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671732" y="1277983"/>
            <a:ext cx="7441045" cy="905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500">
                <a:solidFill>
                  <a:srgbClr val="FBBC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35713" y="2237752"/>
            <a:ext cx="9758974" cy="295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>
                <a:solidFill>
                  <a:srgbClr val="2731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0533889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500">
                <a:solidFill>
                  <a:srgbClr val="FBBC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>
                <a:solidFill>
                  <a:srgbClr val="2731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10533889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5671732" y="1277983"/>
            <a:ext cx="7441045" cy="905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500">
                <a:solidFill>
                  <a:srgbClr val="FBBC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10533889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5671732" y="1277983"/>
            <a:ext cx="7441045" cy="905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500">
                <a:solidFill>
                  <a:srgbClr val="FBBC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10533889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671732" y="1277983"/>
            <a:ext cx="7441045" cy="905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500" u="none" cap="none" strike="noStrike">
                <a:solidFill>
                  <a:srgbClr val="FBBC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435713" y="2237752"/>
            <a:ext cx="9758974" cy="295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rgbClr val="2731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0533889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hyperlink" Target="mailto:berger-ghislain.theubo@grenoble-inp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793790" y="1702118"/>
            <a:ext cx="7556421" cy="212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Activation de KVM sur Nova &amp; Gestion de la Migration dans OpenStack</a:t>
            </a:r>
            <a:endParaRPr b="0" i="0" sz="4450" u="none" cap="none" strike="noStrike"/>
          </a:p>
        </p:txBody>
      </p:sp>
      <p:sp>
        <p:nvSpPr>
          <p:cNvPr id="96" name="Google Shape;96;p19"/>
          <p:cNvSpPr/>
          <p:nvPr/>
        </p:nvSpPr>
        <p:spPr>
          <a:xfrm>
            <a:off x="793790" y="4168616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Cette présentation explique comment activer KVM dans Nova et intégrer une base de connaissances pour influencer les migrations dans OpenStack.</a:t>
            </a:r>
            <a:endParaRPr b="0" i="0" sz="1750" u="none" cap="none" strike="noStrike"/>
          </a:p>
        </p:txBody>
      </p:sp>
      <p:sp>
        <p:nvSpPr>
          <p:cNvPr id="97" name="Google Shape;97;p19"/>
          <p:cNvSpPr/>
          <p:nvPr/>
        </p:nvSpPr>
        <p:spPr>
          <a:xfrm>
            <a:off x="793790" y="5149572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Nous détaillerons le suivi en temps réel des migrations et le rôle des critères comme la mémoire.</a:t>
            </a:r>
            <a:endParaRPr b="0" i="0" sz="1750" u="none" cap="none" strike="noStrike"/>
          </a:p>
        </p:txBody>
      </p:sp>
      <p:sp>
        <p:nvSpPr>
          <p:cNvPr id="98" name="Google Shape;98;p19"/>
          <p:cNvSpPr/>
          <p:nvPr/>
        </p:nvSpPr>
        <p:spPr>
          <a:xfrm>
            <a:off x="793790" y="6147435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9" name="Google Shape;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410" y="6155055"/>
            <a:ext cx="347663" cy="3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1270040" y="6130528"/>
            <a:ext cx="3855006" cy="396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par BERGER GHISLAIN THEUBO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90725" cy="47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701665" y="220514"/>
            <a:ext cx="13042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Configuration des Host Aggregates et Extra-specs</a:t>
            </a:r>
            <a:endParaRPr b="0" i="0" sz="4450" u="none" cap="none" strike="noStrike"/>
          </a:p>
        </p:txBody>
      </p:sp>
      <p:sp>
        <p:nvSpPr>
          <p:cNvPr id="238" name="Google Shape;238;p29"/>
          <p:cNvSpPr/>
          <p:nvPr/>
        </p:nvSpPr>
        <p:spPr>
          <a:xfrm>
            <a:off x="486715" y="205149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Host Aggregates</a:t>
            </a:r>
            <a:endParaRPr b="0" i="0" sz="2200" u="none" cap="none" strike="noStrike"/>
          </a:p>
        </p:txBody>
      </p:sp>
      <p:sp>
        <p:nvSpPr>
          <p:cNvPr id="239" name="Google Shape;239;p29"/>
          <p:cNvSpPr/>
          <p:nvPr/>
        </p:nvSpPr>
        <p:spPr>
          <a:xfrm>
            <a:off x="348540" y="2571217"/>
            <a:ext cx="6244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Création de groupes d'hôtes avec des caractéristiques communes:</a:t>
            </a:r>
            <a:endParaRPr b="0" i="0" sz="1750" u="none" cap="none" strike="noStrike"/>
          </a:p>
        </p:txBody>
      </p:sp>
      <p:sp>
        <p:nvSpPr>
          <p:cNvPr id="240" name="Google Shape;240;p29"/>
          <p:cNvSpPr/>
          <p:nvPr/>
        </p:nvSpPr>
        <p:spPr>
          <a:xfrm>
            <a:off x="271765" y="3387368"/>
            <a:ext cx="6244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nova aggregate-create aggregate_A zone_A</a:t>
            </a:r>
            <a:endParaRPr b="0" i="0" sz="1750" u="none" cap="none" strike="noStrike"/>
          </a:p>
        </p:txBody>
      </p:sp>
      <p:sp>
        <p:nvSpPr>
          <p:cNvPr id="241" name="Google Shape;241;p29"/>
          <p:cNvSpPr/>
          <p:nvPr/>
        </p:nvSpPr>
        <p:spPr>
          <a:xfrm>
            <a:off x="486715" y="3909291"/>
            <a:ext cx="6244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nova aggregate-update aggregate_A --metadata migrate_direction=A</a:t>
            </a:r>
            <a:endParaRPr b="0" i="0" sz="1750" u="none" cap="none" strike="noStrike"/>
          </a:p>
        </p:txBody>
      </p:sp>
      <p:sp>
        <p:nvSpPr>
          <p:cNvPr id="242" name="Google Shape;242;p29"/>
          <p:cNvSpPr/>
          <p:nvPr/>
        </p:nvSpPr>
        <p:spPr>
          <a:xfrm>
            <a:off x="8121546" y="2051486"/>
            <a:ext cx="334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Extra-specs pour Flavors</a:t>
            </a:r>
            <a:endParaRPr b="0" i="0" sz="2200" u="none" cap="none" strike="noStrike"/>
          </a:p>
        </p:txBody>
      </p:sp>
      <p:sp>
        <p:nvSpPr>
          <p:cNvPr id="243" name="Google Shape;243;p29"/>
          <p:cNvSpPr/>
          <p:nvPr/>
        </p:nvSpPr>
        <p:spPr>
          <a:xfrm>
            <a:off x="8029446" y="2571267"/>
            <a:ext cx="6244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Définir des exigences de migration:</a:t>
            </a:r>
            <a:endParaRPr b="0" i="0" sz="1750" u="none" cap="none" strike="noStrike"/>
          </a:p>
        </p:txBody>
      </p:sp>
      <p:sp>
        <p:nvSpPr>
          <p:cNvPr id="244" name="Google Shape;244;p29"/>
          <p:cNvSpPr/>
          <p:nvPr/>
        </p:nvSpPr>
        <p:spPr>
          <a:xfrm>
            <a:off x="7968021" y="3387418"/>
            <a:ext cx="6244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nova flavor-key &lt;flavor_id&gt; set migrate_direction A</a:t>
            </a:r>
            <a:endParaRPr b="0" i="0" sz="1750" u="none" cap="none" strike="noStrike"/>
          </a:p>
        </p:txBody>
      </p:sp>
      <p:sp>
        <p:nvSpPr>
          <p:cNvPr id="245" name="Google Shape;245;p29"/>
          <p:cNvSpPr/>
          <p:nvPr/>
        </p:nvSpPr>
        <p:spPr>
          <a:xfrm>
            <a:off x="7860521" y="4090693"/>
            <a:ext cx="6244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Associe des critères précis aux VMs et aux hôtes.</a:t>
            </a:r>
            <a:endParaRPr b="0" i="0" sz="1750" u="none" cap="none" strike="noStrike"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87405"/>
            <a:ext cx="11189475" cy="24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/>
          <p:nvPr/>
        </p:nvSpPr>
        <p:spPr>
          <a:xfrm>
            <a:off x="793790" y="3604617"/>
            <a:ext cx="11906012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Suivi et Traçage des Migrations via les Logs</a:t>
            </a:r>
            <a:endParaRPr b="0" i="0" sz="4450" u="none" cap="none" strike="noStrike"/>
          </a:p>
        </p:txBody>
      </p:sp>
      <p:sp>
        <p:nvSpPr>
          <p:cNvPr id="253" name="Google Shape;253;p30"/>
          <p:cNvSpPr/>
          <p:nvPr/>
        </p:nvSpPr>
        <p:spPr>
          <a:xfrm>
            <a:off x="793790" y="4908709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969169" y="4993719"/>
            <a:ext cx="159544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650"/>
              <a:buFont typeface="MuseoModerno"/>
              <a:buNone/>
            </a:pPr>
            <a:r>
              <a:rPr b="0" i="0" lang="en-US" sz="265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1</a:t>
            </a:r>
            <a:endParaRPr b="0" i="0" sz="2650" u="none" cap="none" strike="noStrike"/>
          </a:p>
        </p:txBody>
      </p:sp>
      <p:sp>
        <p:nvSpPr>
          <p:cNvPr id="255" name="Google Shape;255;p30"/>
          <p:cNvSpPr/>
          <p:nvPr/>
        </p:nvSpPr>
        <p:spPr>
          <a:xfrm>
            <a:off x="1530906" y="4908709"/>
            <a:ext cx="346733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Configuration du Logging</a:t>
            </a:r>
            <a:endParaRPr b="0" i="0" sz="2200" u="none" cap="none" strike="noStrike"/>
          </a:p>
        </p:txBody>
      </p:sp>
      <p:sp>
        <p:nvSpPr>
          <p:cNvPr id="256" name="Google Shape;256;p30"/>
          <p:cNvSpPr/>
          <p:nvPr/>
        </p:nvSpPr>
        <p:spPr>
          <a:xfrm>
            <a:off x="1530906" y="5399127"/>
            <a:ext cx="567094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Dans /etc/nova/nova.conf, activer: debug = True et log_level = DEBUG.</a:t>
            </a:r>
            <a:endParaRPr b="0" i="0" sz="1750" u="none" cap="none" strike="noStrike"/>
          </a:p>
        </p:txBody>
      </p:sp>
      <p:sp>
        <p:nvSpPr>
          <p:cNvPr id="257" name="Google Shape;257;p30"/>
          <p:cNvSpPr/>
          <p:nvPr/>
        </p:nvSpPr>
        <p:spPr>
          <a:xfrm>
            <a:off x="7428667" y="4908709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7589163" y="4993719"/>
            <a:ext cx="189190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650"/>
              <a:buFont typeface="MuseoModerno"/>
              <a:buNone/>
            </a:pPr>
            <a:r>
              <a:rPr b="0" i="0" lang="en-US" sz="265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2</a:t>
            </a:r>
            <a:endParaRPr b="0" i="0" sz="2650" u="none" cap="none" strike="noStrike"/>
          </a:p>
        </p:txBody>
      </p:sp>
      <p:sp>
        <p:nvSpPr>
          <p:cNvPr id="259" name="Google Shape;259;p30"/>
          <p:cNvSpPr/>
          <p:nvPr/>
        </p:nvSpPr>
        <p:spPr>
          <a:xfrm>
            <a:off x="8165783" y="4908709"/>
            <a:ext cx="32899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Redémarrage du service</a:t>
            </a:r>
            <a:endParaRPr b="0" i="0" sz="2200" u="none" cap="none" strike="noStrike"/>
          </a:p>
        </p:txBody>
      </p:sp>
      <p:sp>
        <p:nvSpPr>
          <p:cNvPr id="260" name="Google Shape;260;p30"/>
          <p:cNvSpPr/>
          <p:nvPr/>
        </p:nvSpPr>
        <p:spPr>
          <a:xfrm>
            <a:off x="8165783" y="5399127"/>
            <a:ext cx="567094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sudo systemctl restart openstack-nova-scheduler</a:t>
            </a:r>
            <a:endParaRPr b="0" i="0" sz="1750" u="none" cap="none" strike="noStrike"/>
          </a:p>
        </p:txBody>
      </p:sp>
      <p:sp>
        <p:nvSpPr>
          <p:cNvPr id="261" name="Google Shape;261;p30"/>
          <p:cNvSpPr/>
          <p:nvPr/>
        </p:nvSpPr>
        <p:spPr>
          <a:xfrm>
            <a:off x="793790" y="6606897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953333" y="6691908"/>
            <a:ext cx="191214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650"/>
              <a:buFont typeface="MuseoModerno"/>
              <a:buNone/>
            </a:pPr>
            <a:r>
              <a:rPr b="0" i="0" lang="en-US" sz="265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3</a:t>
            </a:r>
            <a:endParaRPr b="0" i="0" sz="2650" u="none" cap="none" strike="noStrike"/>
          </a:p>
        </p:txBody>
      </p:sp>
      <p:sp>
        <p:nvSpPr>
          <p:cNvPr id="263" name="Google Shape;263;p30"/>
          <p:cNvSpPr/>
          <p:nvPr/>
        </p:nvSpPr>
        <p:spPr>
          <a:xfrm>
            <a:off x="1530906" y="660689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Surveillance</a:t>
            </a:r>
            <a:endParaRPr b="0" i="0" sz="2200" u="none" cap="none" strike="noStrike"/>
          </a:p>
        </p:txBody>
      </p:sp>
      <p:sp>
        <p:nvSpPr>
          <p:cNvPr id="264" name="Google Shape;264;p30"/>
          <p:cNvSpPr/>
          <p:nvPr/>
        </p:nvSpPr>
        <p:spPr>
          <a:xfrm>
            <a:off x="1530906" y="7097316"/>
            <a:ext cx="567094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tail -f /var/log/nova/nova-scheduler.log</a:t>
            </a:r>
            <a:endParaRPr b="0" i="0" sz="1750" u="none" cap="none" strike="noStrike"/>
          </a:p>
        </p:txBody>
      </p:sp>
      <p:sp>
        <p:nvSpPr>
          <p:cNvPr id="265" name="Google Shape;265;p30"/>
          <p:cNvSpPr/>
          <p:nvPr/>
        </p:nvSpPr>
        <p:spPr>
          <a:xfrm>
            <a:off x="7428667" y="6606897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7574280" y="6691908"/>
            <a:ext cx="219075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650"/>
              <a:buFont typeface="MuseoModerno"/>
              <a:buNone/>
            </a:pPr>
            <a:r>
              <a:rPr b="0" i="0" lang="en-US" sz="265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4</a:t>
            </a:r>
            <a:endParaRPr b="0" i="0" sz="2650" u="none" cap="none" strike="noStrike"/>
          </a:p>
        </p:txBody>
      </p:sp>
      <p:sp>
        <p:nvSpPr>
          <p:cNvPr id="267" name="Google Shape;267;p30"/>
          <p:cNvSpPr/>
          <p:nvPr/>
        </p:nvSpPr>
        <p:spPr>
          <a:xfrm>
            <a:off x="8165783" y="660689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Observations</a:t>
            </a:r>
            <a:endParaRPr b="0" i="0" sz="2200" u="none" cap="none" strike="noStrike"/>
          </a:p>
        </p:txBody>
      </p:sp>
      <p:sp>
        <p:nvSpPr>
          <p:cNvPr id="268" name="Google Shape;268;p30"/>
          <p:cNvSpPr/>
          <p:nvPr/>
        </p:nvSpPr>
        <p:spPr>
          <a:xfrm>
            <a:off x="8165783" y="7097316"/>
            <a:ext cx="567094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Messages de filtrage, sélection d'hôte, et raisons de rejet.</a:t>
            </a:r>
            <a:endParaRPr b="0" i="0" sz="1750" u="none" cap="none" strike="noStrike"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375" y="556750"/>
            <a:ext cx="8504790" cy="23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225" y="1964125"/>
            <a:ext cx="10151851" cy="44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/>
        </p:nvSpPr>
        <p:spPr>
          <a:xfrm>
            <a:off x="798400" y="506675"/>
            <a:ext cx="1166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365750">
            <a:norm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Nova vs Cinder – Critères de Migration et Gestion des Ressources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50" y="1365350"/>
            <a:ext cx="9965700" cy="58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/>
        </p:nvSpPr>
        <p:spPr>
          <a:xfrm>
            <a:off x="798400" y="506675"/>
            <a:ext cx="1166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365750">
            <a:norm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PROBLEMES RECONTRES (A L'ORAL)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4612399" cy="821945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>
            <p:ph type="title"/>
          </p:nvPr>
        </p:nvSpPr>
        <p:spPr>
          <a:xfrm>
            <a:off x="2635121" y="1026680"/>
            <a:ext cx="9016320" cy="148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27316F"/>
                </a:solidFill>
              </a:rPr>
              <a:t>Thanks!</a:t>
            </a:r>
            <a:endParaRPr sz="9600"/>
          </a:p>
        </p:txBody>
      </p:sp>
      <p:sp>
        <p:nvSpPr>
          <p:cNvPr id="295" name="Google Shape;295;p34"/>
          <p:cNvSpPr txBox="1"/>
          <p:nvPr/>
        </p:nvSpPr>
        <p:spPr>
          <a:xfrm>
            <a:off x="1987078" y="2704874"/>
            <a:ext cx="7100640" cy="183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BBC00"/>
                </a:solidFill>
                <a:latin typeface="Verdana"/>
                <a:ea typeface="Verdana"/>
                <a:cs typeface="Verdana"/>
                <a:sym typeface="Verdana"/>
              </a:rPr>
              <a:t>Do you have any questions</a:t>
            </a:r>
            <a:r>
              <a:rPr lang="en-US" sz="2600">
                <a:solidFill>
                  <a:srgbClr val="FBBC00"/>
                </a:solidFill>
                <a:latin typeface="Verdana"/>
                <a:ea typeface="Verdana"/>
                <a:cs typeface="Verdana"/>
                <a:sym typeface="Verdana"/>
              </a:rPr>
              <a:t>? </a:t>
            </a:r>
            <a:r>
              <a:rPr lang="en-US" sz="2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berger-ghislain.theubo@grenoble-inp.org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316F"/>
                </a:solidFill>
                <a:latin typeface="Verdana"/>
                <a:ea typeface="Verdana"/>
                <a:cs typeface="Verdana"/>
                <a:sym typeface="Verdana"/>
              </a:rPr>
              <a:t>+33 0682866279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838200" rtl="0" algn="l">
              <a:lnSpc>
                <a:spcPct val="1453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785098" y="623054"/>
            <a:ext cx="13060204" cy="1401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00"/>
              <a:buFont typeface="MuseoModerno"/>
              <a:buNone/>
            </a:pPr>
            <a:r>
              <a:rPr b="0" i="0" lang="en-US" sz="440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Contexte et Rôle de KVM dans OpenStack Compute</a:t>
            </a:r>
            <a:endParaRPr b="0" i="0" sz="4400" u="none" cap="none" strike="noStrike"/>
          </a:p>
        </p:txBody>
      </p:sp>
      <p:sp>
        <p:nvSpPr>
          <p:cNvPr id="107" name="Google Shape;107;p20"/>
          <p:cNvSpPr/>
          <p:nvPr/>
        </p:nvSpPr>
        <p:spPr>
          <a:xfrm>
            <a:off x="785099" y="2361375"/>
            <a:ext cx="6623100" cy="1292400"/>
          </a:xfrm>
          <a:prstGeom prst="roundRect">
            <a:avLst>
              <a:gd fmla="val 2604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1009412" y="2585680"/>
            <a:ext cx="3136463" cy="35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Hyperviseur par défaut</a:t>
            </a:r>
            <a:endParaRPr b="0" i="0" sz="2200" u="none" cap="none" strike="noStrike"/>
          </a:p>
        </p:txBody>
      </p:sp>
      <p:sp>
        <p:nvSpPr>
          <p:cNvPr id="109" name="Google Shape;109;p20"/>
          <p:cNvSpPr/>
          <p:nvPr/>
        </p:nvSpPr>
        <p:spPr>
          <a:xfrm>
            <a:off x="1009405" y="3070625"/>
            <a:ext cx="734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KVM est l'hyperviseur par défaut utilisé par nova-compute dans OpenStack.</a:t>
            </a:r>
            <a:endParaRPr b="0" i="0" sz="1750" u="none" cap="none" strike="noStrike"/>
          </a:p>
        </p:txBody>
      </p:sp>
      <p:sp>
        <p:nvSpPr>
          <p:cNvPr id="110" name="Google Shape;110;p20"/>
          <p:cNvSpPr/>
          <p:nvPr/>
        </p:nvSpPr>
        <p:spPr>
          <a:xfrm>
            <a:off x="785098" y="3906083"/>
            <a:ext cx="13060204" cy="358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1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KVM comme hyperviseur :</a:t>
            </a:r>
            <a:endParaRPr b="0" i="0" sz="1750" u="none" cap="none" strike="noStrike"/>
          </a:p>
        </p:txBody>
      </p:sp>
      <p:sp>
        <p:nvSpPr>
          <p:cNvPr id="111" name="Google Shape;111;p20"/>
          <p:cNvSpPr/>
          <p:nvPr/>
        </p:nvSpPr>
        <p:spPr>
          <a:xfrm>
            <a:off x="785098" y="4343400"/>
            <a:ext cx="13060204" cy="358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KVM (Kernel-based Virtual Machine) est intégré au noyau Linux et permet de créer et de gérer des machines virtuelles.</a:t>
            </a:r>
            <a:endParaRPr b="0" i="0" sz="1750" u="none" cap="none" strike="noStrike"/>
          </a:p>
        </p:txBody>
      </p:sp>
      <p:sp>
        <p:nvSpPr>
          <p:cNvPr id="112" name="Google Shape;112;p20"/>
          <p:cNvSpPr/>
          <p:nvPr/>
        </p:nvSpPr>
        <p:spPr>
          <a:xfrm>
            <a:off x="785098" y="4780717"/>
            <a:ext cx="13060204" cy="358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Dans Nova, KVM est défini comme le driver de virtualisation par défaut grâce à qemu-kvm.</a:t>
            </a:r>
            <a:endParaRPr b="0" i="0" sz="1750" u="none" cap="none" strike="noStrike"/>
          </a:p>
        </p:txBody>
      </p:sp>
      <p:sp>
        <p:nvSpPr>
          <p:cNvPr id="113" name="Google Shape;113;p20"/>
          <p:cNvSpPr/>
          <p:nvPr/>
        </p:nvSpPr>
        <p:spPr>
          <a:xfrm>
            <a:off x="785098" y="5218033"/>
            <a:ext cx="13060204" cy="358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1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Fonctionnement :</a:t>
            </a:r>
            <a:endParaRPr b="0" i="0" sz="1750" u="none" cap="none" strike="noStrike"/>
          </a:p>
        </p:txBody>
      </p:sp>
      <p:sp>
        <p:nvSpPr>
          <p:cNvPr id="114" name="Google Shape;114;p20"/>
          <p:cNvSpPr/>
          <p:nvPr/>
        </p:nvSpPr>
        <p:spPr>
          <a:xfrm>
            <a:off x="785098" y="5655350"/>
            <a:ext cx="13060204" cy="717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Le service nova-compute se base sur qemu-kvm, qui gère les droits d’accès à </a:t>
            </a:r>
            <a:r>
              <a:rPr b="0" i="0" lang="en-US" sz="1750" u="none" cap="none" strike="noStrike">
                <a:solidFill>
                  <a:srgbClr val="2B4150"/>
                </a:solidFill>
                <a:highlight>
                  <a:srgbClr val="DBE8F0"/>
                </a:highlight>
                <a:latin typeface="Consolas"/>
                <a:ea typeface="Consolas"/>
                <a:cs typeface="Consolas"/>
                <a:sym typeface="Consolas"/>
              </a:rPr>
              <a:t>/dev/kvm</a:t>
            </a: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 via un fichier de règles udev (</a:t>
            </a:r>
            <a:r>
              <a:rPr b="0" i="0" lang="en-US" sz="1750" u="none" cap="none" strike="noStrike">
                <a:solidFill>
                  <a:srgbClr val="2B4150"/>
                </a:solidFill>
                <a:highlight>
                  <a:srgbClr val="DBE8F0"/>
                </a:highlight>
                <a:latin typeface="Consolas"/>
                <a:ea typeface="Consolas"/>
                <a:cs typeface="Consolas"/>
                <a:sym typeface="Consolas"/>
              </a:rPr>
              <a:t>/lib/udev/rules.d/45-qemu-kvm.rules</a:t>
            </a: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750" u="none" cap="none" strike="noStrike"/>
          </a:p>
        </p:txBody>
      </p:sp>
      <p:sp>
        <p:nvSpPr>
          <p:cNvPr id="115" name="Google Shape;115;p20"/>
          <p:cNvSpPr/>
          <p:nvPr/>
        </p:nvSpPr>
        <p:spPr>
          <a:xfrm>
            <a:off x="785098" y="6451521"/>
            <a:ext cx="13060204" cy="358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1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Impact sur l’infrastructure :</a:t>
            </a:r>
            <a:endParaRPr b="0" i="0" sz="1750" u="none" cap="none" strike="noStrike"/>
          </a:p>
        </p:txBody>
      </p:sp>
      <p:sp>
        <p:nvSpPr>
          <p:cNvPr id="116" name="Google Shape;116;p20"/>
          <p:cNvSpPr/>
          <p:nvPr/>
        </p:nvSpPr>
        <p:spPr>
          <a:xfrm>
            <a:off x="785098" y="6888837"/>
            <a:ext cx="13060204" cy="717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Une configuration correcte de KVM garantit une virtualisation performante et sécurisée, essentielle pour la stabilité et la scalabilité de l’environnement OpenStack.</a:t>
            </a:r>
            <a:endParaRPr b="0" i="0" sz="1750" u="none" cap="none" strike="noStrike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950" y="1341061"/>
            <a:ext cx="6622999" cy="28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3536990" y="0"/>
            <a:ext cx="7556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Configuration Initiale et Prérequis</a:t>
            </a:r>
            <a:endParaRPr b="0" i="0" sz="4450" u="none" cap="none" strike="noStrike"/>
          </a:p>
        </p:txBody>
      </p:sp>
      <p:sp>
        <p:nvSpPr>
          <p:cNvPr id="124" name="Google Shape;124;p21"/>
          <p:cNvSpPr txBox="1"/>
          <p:nvPr/>
        </p:nvSpPr>
        <p:spPr>
          <a:xfrm>
            <a:off x="115200" y="1504650"/>
            <a:ext cx="14400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Logiciels et dépendances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Installation de nova-compute et de qemu-kvm sur le système.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Vérification que les règles udev (45-qemu-kvm.rules) sont présentes pour attribuer les permissions correctes.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Fichier de configuration de Nova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Dans /etc/nova/nova.conf, il est impératif de définir le driver et le type de virtualisation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compute_driver = libvirt.LibvirtDriver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[libvirt]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virt_type = kvm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lors de l’installation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Ne pas charger le module KVM trop tôt. Nova-compute doit d’abord installer qemu-kvm pour que les permissions soient bien définies.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00" y="5239450"/>
            <a:ext cx="8582750" cy="28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774502" y="787479"/>
            <a:ext cx="7594997" cy="1383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50"/>
              <a:buFont typeface="MuseoModerno"/>
              <a:buNone/>
            </a:pPr>
            <a:r>
              <a:rPr b="0" i="0" lang="en-US" sz="43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Formats d'Image Su</a:t>
            </a:r>
            <a:r>
              <a:rPr b="0" i="0" lang="en-US" sz="43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pportés par KVM</a:t>
            </a:r>
            <a:endParaRPr b="0" i="0" sz="4350" u="none" cap="none" strike="noStrike"/>
          </a:p>
        </p:txBody>
      </p:sp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502" y="2502337"/>
            <a:ext cx="553164" cy="55316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774502" y="3276719"/>
            <a:ext cx="2310408" cy="34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150"/>
              <a:buFont typeface="MuseoModerno"/>
              <a:buNone/>
            </a:pPr>
            <a:r>
              <a:rPr b="0" i="0" lang="en-US" sz="215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Raw</a:t>
            </a:r>
            <a:endParaRPr b="0" i="0" sz="2150" u="none" cap="none" strike="noStrike"/>
          </a:p>
        </p:txBody>
      </p:sp>
      <p:sp>
        <p:nvSpPr>
          <p:cNvPr id="135" name="Google Shape;135;p22"/>
          <p:cNvSpPr/>
          <p:nvPr/>
        </p:nvSpPr>
        <p:spPr>
          <a:xfrm>
            <a:off x="774502" y="3755112"/>
            <a:ext cx="2310408" cy="7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Format brut, simple et rapide.</a:t>
            </a:r>
            <a:endParaRPr b="0" i="0" sz="1700" u="none" cap="none" strike="noStrike"/>
          </a:p>
        </p:txBody>
      </p:sp>
      <p:pic>
        <p:nvPicPr>
          <p:cNvPr descr="preencoded.png" id="136" name="Google Shape;13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6737" y="2502337"/>
            <a:ext cx="553164" cy="55316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3416737" y="3276719"/>
            <a:ext cx="2310408" cy="34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150"/>
              <a:buFont typeface="MuseoModerno"/>
              <a:buNone/>
            </a:pPr>
            <a:r>
              <a:rPr b="0" i="0" lang="en-US" sz="215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QCOW2</a:t>
            </a:r>
            <a:endParaRPr b="0" i="0" sz="2150" u="none" cap="none" strike="noStrike"/>
          </a:p>
        </p:txBody>
      </p:sp>
      <p:sp>
        <p:nvSpPr>
          <p:cNvPr id="138" name="Google Shape;138;p22"/>
          <p:cNvSpPr/>
          <p:nvPr/>
        </p:nvSpPr>
        <p:spPr>
          <a:xfrm>
            <a:off x="3416737" y="3755112"/>
            <a:ext cx="2310408" cy="1062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QEMU Copy-on-Write, supporte la compression et les snapshots.</a:t>
            </a:r>
            <a:endParaRPr b="0" i="0" sz="1700" u="none" cap="none" strike="noStrike"/>
          </a:p>
        </p:txBody>
      </p:sp>
      <p:pic>
        <p:nvPicPr>
          <p:cNvPr descr="preencoded.png" id="139" name="Google Shape;13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58972" y="2502337"/>
            <a:ext cx="553164" cy="55316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6058972" y="3276719"/>
            <a:ext cx="2310527" cy="34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150"/>
              <a:buFont typeface="MuseoModerno"/>
              <a:buNone/>
            </a:pPr>
            <a:r>
              <a:rPr b="0" i="0" lang="en-US" sz="215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QED</a:t>
            </a:r>
            <a:endParaRPr b="0" i="0" sz="2150" u="none" cap="none" strike="noStrike"/>
          </a:p>
        </p:txBody>
      </p:sp>
      <p:sp>
        <p:nvSpPr>
          <p:cNvPr id="141" name="Google Shape;141;p22"/>
          <p:cNvSpPr/>
          <p:nvPr/>
        </p:nvSpPr>
        <p:spPr>
          <a:xfrm>
            <a:off x="6058972" y="3755112"/>
            <a:ext cx="2310527" cy="7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QEMU Enhanced Disk, une variante optimisée.</a:t>
            </a:r>
            <a:endParaRPr b="0" i="0" sz="1700" u="none" cap="none" strike="noStrike"/>
          </a:p>
        </p:txBody>
      </p:sp>
      <p:pic>
        <p:nvPicPr>
          <p:cNvPr descr="preencoded.png" id="142" name="Google Shape;14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4502" y="5481161"/>
            <a:ext cx="553164" cy="55316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774502" y="6255544"/>
            <a:ext cx="2310408" cy="34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150"/>
              <a:buFont typeface="MuseoModerno"/>
              <a:buNone/>
            </a:pPr>
            <a:r>
              <a:rPr b="0" i="0" lang="en-US" sz="215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VMDK</a:t>
            </a:r>
            <a:endParaRPr b="0" i="0" sz="2150" u="none" cap="none" strike="noStrike"/>
          </a:p>
        </p:txBody>
      </p:sp>
      <p:sp>
        <p:nvSpPr>
          <p:cNvPr id="144" name="Google Shape;144;p22"/>
          <p:cNvSpPr/>
          <p:nvPr/>
        </p:nvSpPr>
        <p:spPr>
          <a:xfrm>
            <a:off x="774502" y="6733937"/>
            <a:ext cx="2310408" cy="7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Format de disque virtuel VMware.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793790" y="125277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Vérification de la Compatibilité Matérielle</a:t>
            </a:r>
            <a:endParaRPr b="0" i="0" sz="4450" u="none" cap="none" strike="noStrike"/>
          </a:p>
        </p:txBody>
      </p:sp>
      <p:sp>
        <p:nvSpPr>
          <p:cNvPr id="151" name="Google Shape;151;p23"/>
          <p:cNvSpPr/>
          <p:nvPr/>
        </p:nvSpPr>
        <p:spPr>
          <a:xfrm>
            <a:off x="793790" y="3010495"/>
            <a:ext cx="170021" cy="1216223"/>
          </a:xfrm>
          <a:prstGeom prst="roundRect">
            <a:avLst>
              <a:gd fmla="val 20012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1303973" y="301049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Vérifier le CPU</a:t>
            </a:r>
            <a:endParaRPr b="0" i="0" sz="2200" u="none" cap="none" strike="noStrike"/>
          </a:p>
        </p:txBody>
      </p:sp>
      <p:sp>
        <p:nvSpPr>
          <p:cNvPr id="153" name="Google Shape;153;p23"/>
          <p:cNvSpPr/>
          <p:nvPr/>
        </p:nvSpPr>
        <p:spPr>
          <a:xfrm>
            <a:off x="1303973" y="3500914"/>
            <a:ext cx="7046238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Exécuter: grep -E 'svm|vmx' /proc/cpuinfo pour vérifier les extensions de virtualisation.</a:t>
            </a:r>
            <a:endParaRPr b="0" i="0" sz="1750" u="none" cap="none" strike="noStrike"/>
          </a:p>
        </p:txBody>
      </p:sp>
      <p:sp>
        <p:nvSpPr>
          <p:cNvPr id="154" name="Google Shape;154;p23"/>
          <p:cNvSpPr/>
          <p:nvPr/>
        </p:nvSpPr>
        <p:spPr>
          <a:xfrm>
            <a:off x="1133951" y="4453533"/>
            <a:ext cx="170021" cy="1216223"/>
          </a:xfrm>
          <a:prstGeom prst="roundRect">
            <a:avLst>
              <a:gd fmla="val 20012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1644134" y="445353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Activer dans le BIOS</a:t>
            </a:r>
            <a:endParaRPr b="0" i="0" sz="2200" u="none" cap="none" strike="noStrike"/>
          </a:p>
        </p:txBody>
      </p:sp>
      <p:sp>
        <p:nvSpPr>
          <p:cNvPr id="156" name="Google Shape;156;p23"/>
          <p:cNvSpPr/>
          <p:nvPr/>
        </p:nvSpPr>
        <p:spPr>
          <a:xfrm>
            <a:off x="1644134" y="4943951"/>
            <a:ext cx="6706076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Vérifier que la virtualisation est activée (options "Virtualization", "VT", "VMX", ou "SVM").</a:t>
            </a:r>
            <a:endParaRPr b="0" i="0" sz="1750" u="none" cap="none" strike="noStrike"/>
          </a:p>
        </p:txBody>
      </p:sp>
      <p:sp>
        <p:nvSpPr>
          <p:cNvPr id="157" name="Google Shape;157;p23"/>
          <p:cNvSpPr/>
          <p:nvPr/>
        </p:nvSpPr>
        <p:spPr>
          <a:xfrm>
            <a:off x="1474232" y="5896570"/>
            <a:ext cx="170021" cy="853321"/>
          </a:xfrm>
          <a:prstGeom prst="roundRect">
            <a:avLst>
              <a:gd fmla="val 20012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1984415" y="589657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Importance</a:t>
            </a:r>
            <a:endParaRPr b="0" i="0" sz="2200" u="none" cap="none" strike="noStrike"/>
          </a:p>
        </p:txBody>
      </p:sp>
      <p:sp>
        <p:nvSpPr>
          <p:cNvPr id="159" name="Google Shape;159;p23"/>
          <p:cNvSpPr/>
          <p:nvPr/>
        </p:nvSpPr>
        <p:spPr>
          <a:xfrm>
            <a:off x="1984415" y="6386989"/>
            <a:ext cx="636579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Sans support matériel, la virtualisation ne pourra pas fonctionner.</a:t>
            </a:r>
            <a:endParaRPr b="0" i="0" sz="1750" u="none" cap="none" strike="noStrike"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500" y="1859875"/>
            <a:ext cx="69913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6280190" y="1040130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Chargement des Modules KVM</a:t>
            </a:r>
            <a:endParaRPr b="0" i="0" sz="4450" u="none" cap="none" strike="noStrike"/>
          </a:p>
        </p:txBody>
      </p:sp>
      <p:pic>
        <p:nvPicPr>
          <p:cNvPr descr="preencoded.png" id="168" name="Google Shape;1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190" y="2797850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>
            <a:off x="7754422" y="302466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Vérifier les modules</a:t>
            </a:r>
            <a:endParaRPr b="0" i="0" sz="2200" u="none" cap="none" strike="noStrike"/>
          </a:p>
        </p:txBody>
      </p:sp>
      <p:sp>
        <p:nvSpPr>
          <p:cNvPr id="170" name="Google Shape;170;p24"/>
          <p:cNvSpPr/>
          <p:nvPr/>
        </p:nvSpPr>
        <p:spPr>
          <a:xfrm>
            <a:off x="7754422" y="3515082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Utiliser: lsmod | grep kvm pour vérifier kvm_intel ou kvm_amd.</a:t>
            </a:r>
            <a:endParaRPr b="0" i="0" sz="1750" u="none" cap="none" strike="noStrike"/>
          </a:p>
        </p:txBody>
      </p:sp>
      <p:pic>
        <p:nvPicPr>
          <p:cNvPr descr="preencoded.png" id="171" name="Google Shape;17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0190" y="4158734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7754422" y="4385548"/>
            <a:ext cx="312479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Charger manuellement</a:t>
            </a:r>
            <a:endParaRPr b="0" i="0" sz="2200" u="none" cap="none" strike="noStrike"/>
          </a:p>
        </p:txBody>
      </p:sp>
      <p:sp>
        <p:nvSpPr>
          <p:cNvPr id="173" name="Google Shape;173;p24"/>
          <p:cNvSpPr/>
          <p:nvPr/>
        </p:nvSpPr>
        <p:spPr>
          <a:xfrm>
            <a:off x="7754422" y="4875967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Commande générale: sudo modprobe -a kvm</a:t>
            </a:r>
            <a:endParaRPr b="0" i="0" sz="1750" u="none" cap="none" strike="noStrike"/>
          </a:p>
        </p:txBody>
      </p:sp>
      <p:pic>
        <p:nvPicPr>
          <p:cNvPr descr="preencoded.png" id="174" name="Google Shape;17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0190" y="5519618"/>
            <a:ext cx="1134070" cy="166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7754422" y="5746433"/>
            <a:ext cx="357413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Spécifique à la plateforme</a:t>
            </a:r>
            <a:endParaRPr b="0" i="0" sz="2200" u="none" cap="none" strike="noStrike"/>
          </a:p>
        </p:txBody>
      </p:sp>
      <p:sp>
        <p:nvSpPr>
          <p:cNvPr id="176" name="Google Shape;176;p24"/>
          <p:cNvSpPr/>
          <p:nvPr/>
        </p:nvSpPr>
        <p:spPr>
          <a:xfrm>
            <a:off x="7754422" y="6236851"/>
            <a:ext cx="608218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Intel: sudo modprobe -a kvm-intel. AMD: sudo modprobe -a kvm-amd.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793790" y="896660"/>
            <a:ext cx="130428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Intégration d'une Base de Connaissances dans Nova</a:t>
            </a:r>
            <a:endParaRPr b="0" i="0" sz="4450" u="none" cap="none" strike="noStrike"/>
          </a:p>
        </p:txBody>
      </p:sp>
      <p:sp>
        <p:nvSpPr>
          <p:cNvPr id="183" name="Google Shape;183;p25"/>
          <p:cNvSpPr/>
          <p:nvPr/>
        </p:nvSpPr>
        <p:spPr>
          <a:xfrm>
            <a:off x="1857256" y="312515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But</a:t>
            </a:r>
            <a:endParaRPr b="0" i="0" sz="2200" u="none" cap="none" strike="noStrike"/>
          </a:p>
        </p:txBody>
      </p:sp>
      <p:sp>
        <p:nvSpPr>
          <p:cNvPr id="184" name="Google Shape;184;p25"/>
          <p:cNvSpPr/>
          <p:nvPr/>
        </p:nvSpPr>
        <p:spPr>
          <a:xfrm>
            <a:off x="793790" y="3615571"/>
            <a:ext cx="389870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Influencer le placement et la migration des VMs avec des critères supplémentaires.</a:t>
            </a:r>
            <a:endParaRPr b="0" i="0" sz="1750" u="none" cap="none" strike="noStrike"/>
          </a:p>
        </p:txBody>
      </p:sp>
      <p:pic>
        <p:nvPicPr>
          <p:cNvPr descr="preencoded.png"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767846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6329839" y="3516273"/>
            <a:ext cx="132993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1</a:t>
            </a:r>
            <a:endParaRPr b="0" i="0" sz="2200" u="none" cap="none" strike="noStrike"/>
          </a:p>
        </p:txBody>
      </p:sp>
      <p:sp>
        <p:nvSpPr>
          <p:cNvPr id="187" name="Google Shape;187;p25"/>
          <p:cNvSpPr/>
          <p:nvPr/>
        </p:nvSpPr>
        <p:spPr>
          <a:xfrm>
            <a:off x="9937790" y="330660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Scheduler Filters</a:t>
            </a:r>
            <a:endParaRPr b="0" i="0" sz="2200" u="none" cap="none" strike="noStrike"/>
          </a:p>
        </p:txBody>
      </p:sp>
      <p:sp>
        <p:nvSpPr>
          <p:cNvPr id="188" name="Google Shape;188;p25"/>
          <p:cNvSpPr/>
          <p:nvPr/>
        </p:nvSpPr>
        <p:spPr>
          <a:xfrm>
            <a:off x="9937790" y="3797022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Développer des filtres personnalisés qui interrogent une base externe.</a:t>
            </a:r>
            <a:endParaRPr b="0" i="0" sz="1750" u="none" cap="none" strike="noStrike"/>
          </a:p>
        </p:txBody>
      </p:sp>
      <p:pic>
        <p:nvPicPr>
          <p:cNvPr descr="preencoded.png"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2653" y="2767846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/>
        </p:nvSpPr>
        <p:spPr>
          <a:xfrm>
            <a:off x="8543449" y="3904774"/>
            <a:ext cx="157639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2</a:t>
            </a:r>
            <a:endParaRPr b="0" i="0" sz="2200" u="none" cap="none" strike="noStrike"/>
          </a:p>
        </p:txBody>
      </p:sp>
      <p:sp>
        <p:nvSpPr>
          <p:cNvPr id="191" name="Google Shape;191;p25"/>
          <p:cNvSpPr/>
          <p:nvPr/>
        </p:nvSpPr>
        <p:spPr>
          <a:xfrm>
            <a:off x="9937790" y="575917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Host Aggregates</a:t>
            </a:r>
            <a:endParaRPr b="0" i="0" sz="2200" u="none" cap="none" strike="noStrike"/>
          </a:p>
        </p:txBody>
      </p:sp>
      <p:sp>
        <p:nvSpPr>
          <p:cNvPr id="192" name="Google Shape;192;p25"/>
          <p:cNvSpPr/>
          <p:nvPr/>
        </p:nvSpPr>
        <p:spPr>
          <a:xfrm>
            <a:off x="9937790" y="6249591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Regrouper les compute nodes par caractéristiques communes.</a:t>
            </a:r>
            <a:endParaRPr b="0" i="0" sz="1750" u="none" cap="none" strike="noStrike"/>
          </a:p>
        </p:txBody>
      </p:sp>
      <p:pic>
        <p:nvPicPr>
          <p:cNvPr descr="preencoded.png" id="193" name="Google Shape;19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767846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8154114" y="6130647"/>
            <a:ext cx="159306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3</a:t>
            </a:r>
            <a:endParaRPr b="0" i="0" sz="2200" u="none" cap="none" strike="noStrike"/>
          </a:p>
        </p:txBody>
      </p:sp>
      <p:sp>
        <p:nvSpPr>
          <p:cNvPr id="195" name="Google Shape;195;p25"/>
          <p:cNvSpPr/>
          <p:nvPr/>
        </p:nvSpPr>
        <p:spPr>
          <a:xfrm>
            <a:off x="1857256" y="575917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Avantages</a:t>
            </a:r>
            <a:endParaRPr b="0" i="0" sz="2200" u="none" cap="none" strike="noStrike"/>
          </a:p>
        </p:txBody>
      </p:sp>
      <p:sp>
        <p:nvSpPr>
          <p:cNvPr id="196" name="Google Shape;196;p25"/>
          <p:cNvSpPr/>
          <p:nvPr/>
        </p:nvSpPr>
        <p:spPr>
          <a:xfrm>
            <a:off x="793790" y="6249591"/>
            <a:ext cx="389870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Meilleure prise de décision lors du placement/migration.</a:t>
            </a:r>
            <a:endParaRPr b="0" i="0" sz="1750" u="none" cap="none" strike="noStrike"/>
          </a:p>
        </p:txBody>
      </p:sp>
      <p:pic>
        <p:nvPicPr>
          <p:cNvPr descr="preencoded.png" id="197" name="Google Shape;19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2653" y="2767846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/>
          <p:nvPr/>
        </p:nvSpPr>
        <p:spPr>
          <a:xfrm>
            <a:off x="5916573" y="5742146"/>
            <a:ext cx="182523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4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925" y="2578300"/>
            <a:ext cx="11324875" cy="33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792361" y="622578"/>
            <a:ext cx="13045678" cy="141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450"/>
              <a:buFont typeface="MuseoModerno"/>
              <a:buNone/>
            </a:pPr>
            <a:r>
              <a:rPr b="0" i="0" lang="en-US" sz="4450" u="none" cap="none" strike="noStrik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Développement d'un Filtre Personnalisé pour le Scheduler</a:t>
            </a:r>
            <a:endParaRPr b="0" i="0" sz="4450" u="none" cap="none" strike="noStrike"/>
          </a:p>
        </p:txBody>
      </p:sp>
      <p:sp>
        <p:nvSpPr>
          <p:cNvPr id="211" name="Google Shape;211;p27"/>
          <p:cNvSpPr/>
          <p:nvPr/>
        </p:nvSpPr>
        <p:spPr>
          <a:xfrm>
            <a:off x="792361" y="2490311"/>
            <a:ext cx="2174200" cy="1304449"/>
          </a:xfrm>
          <a:prstGeom prst="roundRect">
            <a:avLst>
              <a:gd fmla="val 2603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1018699" y="2916079"/>
            <a:ext cx="132755" cy="45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1</a:t>
            </a:r>
            <a:endParaRPr b="0" i="0" sz="2200" u="none" cap="none" strike="noStrike"/>
          </a:p>
        </p:txBody>
      </p:sp>
      <p:sp>
        <p:nvSpPr>
          <p:cNvPr id="213" name="Google Shape;213;p27"/>
          <p:cNvSpPr/>
          <p:nvPr/>
        </p:nvSpPr>
        <p:spPr>
          <a:xfrm>
            <a:off x="3192899" y="2716649"/>
            <a:ext cx="2829997" cy="353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Objectif</a:t>
            </a:r>
            <a:endParaRPr b="0" i="0" sz="2200" u="none" cap="none" strike="noStrike"/>
          </a:p>
        </p:txBody>
      </p:sp>
      <p:sp>
        <p:nvSpPr>
          <p:cNvPr id="214" name="Google Shape;214;p27"/>
          <p:cNvSpPr/>
          <p:nvPr/>
        </p:nvSpPr>
        <p:spPr>
          <a:xfrm>
            <a:off x="3192899" y="3206115"/>
            <a:ext cx="5768697" cy="36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Créer un filtre vérifiant que l'hôte respecte des critères précis.</a:t>
            </a:r>
            <a:endParaRPr b="0" i="0" sz="1750" u="none" cap="none" strike="noStrike"/>
          </a:p>
        </p:txBody>
      </p:sp>
      <p:sp>
        <p:nvSpPr>
          <p:cNvPr id="215" name="Google Shape;215;p27"/>
          <p:cNvSpPr/>
          <p:nvPr/>
        </p:nvSpPr>
        <p:spPr>
          <a:xfrm>
            <a:off x="3079671" y="3779520"/>
            <a:ext cx="10645259" cy="15240"/>
          </a:xfrm>
          <a:prstGeom prst="roundRect">
            <a:avLst>
              <a:gd fmla="val 222843" name="adj"/>
            </a:avLst>
          </a:prstGeom>
          <a:solidFill>
            <a:srgbClr val="D9D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792361" y="3907869"/>
            <a:ext cx="4348520" cy="1304449"/>
          </a:xfrm>
          <a:prstGeom prst="roundRect">
            <a:avLst>
              <a:gd fmla="val 2603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1018699" y="4333637"/>
            <a:ext cx="157401" cy="45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2</a:t>
            </a:r>
            <a:endParaRPr b="0" i="0" sz="2200" u="none" cap="none" strike="noStrike"/>
          </a:p>
        </p:txBody>
      </p:sp>
      <p:sp>
        <p:nvSpPr>
          <p:cNvPr id="218" name="Google Shape;218;p27"/>
          <p:cNvSpPr/>
          <p:nvPr/>
        </p:nvSpPr>
        <p:spPr>
          <a:xfrm>
            <a:off x="5367218" y="4134207"/>
            <a:ext cx="2829997" cy="353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Implémentation</a:t>
            </a:r>
            <a:endParaRPr b="0" i="0" sz="2200" u="none" cap="none" strike="noStrike"/>
          </a:p>
        </p:txBody>
      </p:sp>
      <p:sp>
        <p:nvSpPr>
          <p:cNvPr id="219" name="Google Shape;219;p27"/>
          <p:cNvSpPr/>
          <p:nvPr/>
        </p:nvSpPr>
        <p:spPr>
          <a:xfrm>
            <a:off x="5367218" y="4623673"/>
            <a:ext cx="5397579" cy="36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Développer une classe Python héritant de BaseHostFilter.</a:t>
            </a:r>
            <a:endParaRPr b="0" i="0" sz="1750" u="none" cap="none" strike="noStrike"/>
          </a:p>
        </p:txBody>
      </p:sp>
      <p:sp>
        <p:nvSpPr>
          <p:cNvPr id="220" name="Google Shape;220;p27"/>
          <p:cNvSpPr/>
          <p:nvPr/>
        </p:nvSpPr>
        <p:spPr>
          <a:xfrm>
            <a:off x="5253990" y="5197078"/>
            <a:ext cx="8470940" cy="15240"/>
          </a:xfrm>
          <a:prstGeom prst="roundRect">
            <a:avLst>
              <a:gd fmla="val 222843" name="adj"/>
            </a:avLst>
          </a:prstGeom>
          <a:solidFill>
            <a:srgbClr val="D9D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792361" y="5325428"/>
            <a:ext cx="6522839" cy="1666756"/>
          </a:xfrm>
          <a:prstGeom prst="roundRect">
            <a:avLst>
              <a:gd fmla="val 2038" name="adj"/>
            </a:avLst>
          </a:prstGeom>
          <a:solidFill>
            <a:srgbClr val="F3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1018699" y="5932408"/>
            <a:ext cx="159068" cy="45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3</a:t>
            </a:r>
            <a:endParaRPr b="0" i="0" sz="2200" u="none" cap="none" strike="noStrike"/>
          </a:p>
        </p:txBody>
      </p:sp>
      <p:sp>
        <p:nvSpPr>
          <p:cNvPr id="223" name="Google Shape;223;p27"/>
          <p:cNvSpPr/>
          <p:nvPr/>
        </p:nvSpPr>
        <p:spPr>
          <a:xfrm>
            <a:off x="7541538" y="5551765"/>
            <a:ext cx="2829997" cy="353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2200"/>
              <a:buFont typeface="MuseoModerno"/>
              <a:buNone/>
            </a:pPr>
            <a:r>
              <a:rPr b="0" i="0" lang="en-US" sz="2200" u="none" cap="none" strike="noStrike">
                <a:solidFill>
                  <a:srgbClr val="2B4150"/>
                </a:solidFill>
                <a:latin typeface="MuseoModerno"/>
                <a:ea typeface="MuseoModerno"/>
                <a:cs typeface="MuseoModerno"/>
                <a:sym typeface="MuseoModerno"/>
              </a:rPr>
              <a:t>Installation</a:t>
            </a:r>
            <a:endParaRPr b="0" i="0" sz="2200" u="none" cap="none" strike="noStrike"/>
          </a:p>
        </p:txBody>
      </p:sp>
      <p:sp>
        <p:nvSpPr>
          <p:cNvPr id="224" name="Google Shape;224;p27"/>
          <p:cNvSpPr/>
          <p:nvPr/>
        </p:nvSpPr>
        <p:spPr>
          <a:xfrm>
            <a:off x="7541538" y="6041231"/>
            <a:ext cx="6070163" cy="724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Placer le script dans un répertoire accessible et l'ajouter dans la configuration.</a:t>
            </a:r>
            <a:endParaRPr b="0" i="0" sz="1750" u="none" cap="none" strike="noStrike"/>
          </a:p>
        </p:txBody>
      </p:sp>
      <p:sp>
        <p:nvSpPr>
          <p:cNvPr id="225" name="Google Shape;225;p27"/>
          <p:cNvSpPr/>
          <p:nvPr/>
        </p:nvSpPr>
        <p:spPr>
          <a:xfrm>
            <a:off x="792361" y="7246858"/>
            <a:ext cx="13045678" cy="36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Le filtre vérifie la compatibilité des métadonnées comme "migrate_direction" entre l'instance et l'hôte.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