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theme/themeOverride11.xml" ContentType="application/vnd.openxmlformats-officedocument.themeOverride+xml"/>
  <Override PartName="/ppt/notesSlides/notesSlide10.xml" ContentType="application/vnd.openxmlformats-officedocument.presentationml.notesSlide+xml"/>
  <Override PartName="/ppt/theme/themeOverride12.xml" ContentType="application/vnd.openxmlformats-officedocument.themeOverride+xml"/>
  <Override PartName="/ppt/notesSlides/notesSlide11.xml" ContentType="application/vnd.openxmlformats-officedocument.presentationml.notesSlide+xml"/>
  <Override PartName="/ppt/theme/themeOverride13.xml" ContentType="application/vnd.openxmlformats-officedocument.themeOverride+xml"/>
  <Override PartName="/ppt/notesSlides/notesSlide12.xml" ContentType="application/vnd.openxmlformats-officedocument.presentationml.notesSlide+xml"/>
  <Override PartName="/ppt/theme/themeOverride14.xml" ContentType="application/vnd.openxmlformats-officedocument.themeOverride+xml"/>
  <Override PartName="/ppt/notesSlides/notesSlide13.xml" ContentType="application/vnd.openxmlformats-officedocument.presentationml.notesSlide+xml"/>
  <Override PartName="/ppt/theme/themeOverride15.xml" ContentType="application/vnd.openxmlformats-officedocument.themeOverr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78" r:id="rId5"/>
    <p:sldId id="299" r:id="rId6"/>
    <p:sldId id="297" r:id="rId7"/>
    <p:sldId id="298" r:id="rId8"/>
    <p:sldId id="300" r:id="rId9"/>
    <p:sldId id="279" r:id="rId10"/>
    <p:sldId id="280" r:id="rId11"/>
    <p:sldId id="284" r:id="rId12"/>
    <p:sldId id="285" r:id="rId13"/>
    <p:sldId id="293" r:id="rId14"/>
    <p:sldId id="302" r:id="rId15"/>
    <p:sldId id="303" r:id="rId16"/>
    <p:sldId id="294" r:id="rId17"/>
    <p:sldId id="295" r:id="rId18"/>
    <p:sldId id="3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46CF38-6540-462D-B034-4E6FF513A232}" v="37" dt="2021-12-03T23:07:09.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‹nr.›</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575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033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548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2359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2997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413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090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4665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2023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4747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806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7537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570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12/5/2021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8" Type="http://schemas.openxmlformats.org/officeDocument/2006/relationships/image" Target="../media/image24.tmp"/><Relationship Id="rId3" Type="http://schemas.openxmlformats.org/officeDocument/2006/relationships/notesSlide" Target="../notesSlides/notesSlide9.xml"/><Relationship Id="rId7" Type="http://schemas.openxmlformats.org/officeDocument/2006/relationships/image" Target="../media/image23.tmp"/><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8" Type="http://schemas.openxmlformats.org/officeDocument/2006/relationships/image" Target="../media/image26.tmp"/><Relationship Id="rId3" Type="http://schemas.openxmlformats.org/officeDocument/2006/relationships/notesSlide" Target="../notesSlides/notesSlide10.xml"/><Relationship Id="rId7" Type="http://schemas.openxmlformats.org/officeDocument/2006/relationships/image" Target="../media/image25.tmp"/><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8" Type="http://schemas.openxmlformats.org/officeDocument/2006/relationships/image" Target="../media/image28.tmp"/><Relationship Id="rId3" Type="http://schemas.openxmlformats.org/officeDocument/2006/relationships/notesSlide" Target="../notesSlides/notesSlide11.xml"/><Relationship Id="rId7" Type="http://schemas.openxmlformats.org/officeDocument/2006/relationships/image" Target="../media/image27.tmp"/><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9.tmp"/><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8" Type="http://schemas.openxmlformats.org/officeDocument/2006/relationships/image" Target="../media/image31.tmp"/><Relationship Id="rId3" Type="http://schemas.openxmlformats.org/officeDocument/2006/relationships/notesSlide" Target="../notesSlides/notesSlide13.xml"/><Relationship Id="rId7" Type="http://schemas.openxmlformats.org/officeDocument/2006/relationships/image" Target="../media/image30.tmp"/><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8" Type="http://schemas.openxmlformats.org/officeDocument/2006/relationships/hyperlink" Target="https://machinelearningmastery.com/naive-bayes-classifier-scratch-python/" TargetMode="External"/><Relationship Id="rId3" Type="http://schemas.openxmlformats.org/officeDocument/2006/relationships/notesSlide" Target="../notesSlides/notesSlide14.xml"/><Relationship Id="rId7" Type="http://schemas.openxmlformats.org/officeDocument/2006/relationships/hyperlink" Target="https://www.kaggle.com/arshid/iris-flower-dataset" TargetMode="External"/><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8.png"/><Relationship Id="rId11" Type="http://schemas.openxmlformats.org/officeDocument/2006/relationships/hyperlink" Target="https://bellarmineonline.sharepoint.com/sites/AI_teamEBB_DL/Shared%20Documents/General/Recordings/New%20channel%20meeting-20211203_175133-Meeting%20Recording.mp4?web=1" TargetMode="External"/><Relationship Id="rId5" Type="http://schemas.openxmlformats.org/officeDocument/2006/relationships/image" Target="../media/image7.jpeg"/><Relationship Id="rId10" Type="http://schemas.openxmlformats.org/officeDocument/2006/relationships/hyperlink" Target="https://blog.floydhub.com/naive-bayes-for-machine-learning/" TargetMode="External"/><Relationship Id="rId4" Type="http://schemas.openxmlformats.org/officeDocument/2006/relationships/image" Target="../media/image1.jpeg"/><Relationship Id="rId9" Type="http://schemas.openxmlformats.org/officeDocument/2006/relationships/hyperlink" Target="https://www.datacamp.com/community/tutorials/naive-bayes-scikit-learn"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4.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image" Target="../media/image15.tmp"/><Relationship Id="rId3" Type="http://schemas.openxmlformats.org/officeDocument/2006/relationships/notesSlide" Target="../notesSlides/notesSlide5.xml"/><Relationship Id="rId7" Type="http://schemas.openxmlformats.org/officeDocument/2006/relationships/hyperlink" Target="https://www.kaggle.com/arshid/iris-flower-dataset" TargetMode="Externa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6.tmp"/><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8" Type="http://schemas.openxmlformats.org/officeDocument/2006/relationships/image" Target="../media/image18.tmp"/><Relationship Id="rId3" Type="http://schemas.openxmlformats.org/officeDocument/2006/relationships/notesSlide" Target="../notesSlides/notesSlide7.xml"/><Relationship Id="rId7" Type="http://schemas.openxmlformats.org/officeDocument/2006/relationships/image" Target="../media/image17.tmp"/><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 Id="rId9" Type="http://schemas.openxmlformats.org/officeDocument/2006/relationships/image" Target="../media/image19.tmp"/></Relationships>
</file>

<file path=ppt/slides/_rels/slide9.xml.rels><?xml version="1.0" encoding="UTF-8" standalone="yes"?>
<Relationships xmlns="http://schemas.openxmlformats.org/package/2006/relationships"><Relationship Id="rId8" Type="http://schemas.openxmlformats.org/officeDocument/2006/relationships/image" Target="../media/image21.tmp"/><Relationship Id="rId3" Type="http://schemas.openxmlformats.org/officeDocument/2006/relationships/notesSlide" Target="../notesSlides/notesSlide8.xml"/><Relationship Id="rId7" Type="http://schemas.openxmlformats.org/officeDocument/2006/relationships/image" Target="../media/image20.tmp"/><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AI final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By Denys </a:t>
            </a:r>
            <a:r>
              <a:rPr lang="en-US" sz="2300" dirty="0" err="1"/>
              <a:t>Ladden</a:t>
            </a:r>
            <a:endParaRPr lang="en-US" sz="2300" dirty="0"/>
          </a:p>
          <a:p>
            <a:pPr algn="l"/>
            <a:r>
              <a:rPr lang="en-US" sz="2300" dirty="0"/>
              <a:t>and Emil B. Berglund</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390845" y="427838"/>
            <a:ext cx="5501989" cy="989902"/>
          </a:xfrm>
        </p:spPr>
        <p:txBody>
          <a:bodyPr anchor="b">
            <a:noAutofit/>
          </a:bodyPr>
          <a:lstStyle/>
          <a:p>
            <a:pPr algn="l"/>
            <a:r>
              <a:rPr lang="en-US" sz="3200" dirty="0"/>
              <a:t>Step 4: Examining a model</a:t>
            </a:r>
            <a:br>
              <a:rPr lang="en-US" sz="3200" dirty="0"/>
            </a:br>
            <a:r>
              <a:rPr lang="en-US" sz="3200" dirty="0"/>
              <a:t>Gaussian NB</a:t>
            </a:r>
          </a:p>
        </p:txBody>
      </p:sp>
      <p:pic>
        <p:nvPicPr>
          <p:cNvPr id="6" name="Picture 5" descr="Table&#10;&#10;Description automatically generated with low confidence">
            <a:extLst>
              <a:ext uri="{FF2B5EF4-FFF2-40B4-BE49-F238E27FC236}">
                <a16:creationId xmlns:a16="http://schemas.microsoft.com/office/drawing/2014/main" id="{74650179-3CA3-4564-813E-03CFE5F4E0AA}"/>
              </a:ext>
            </a:extLst>
          </p:cNvPr>
          <p:cNvPicPr>
            <a:picLocks noChangeAspect="1"/>
          </p:cNvPicPr>
          <p:nvPr/>
        </p:nvPicPr>
        <p:blipFill>
          <a:blip r:embed="rId7"/>
          <a:stretch>
            <a:fillRect/>
          </a:stretch>
        </p:blipFill>
        <p:spPr>
          <a:xfrm>
            <a:off x="257207" y="1894231"/>
            <a:ext cx="5396973" cy="2666863"/>
          </a:xfrm>
          <a:prstGeom prst="rect">
            <a:avLst/>
          </a:prstGeom>
        </p:spPr>
      </p:pic>
      <p:pic>
        <p:nvPicPr>
          <p:cNvPr id="8" name="Picture 7" descr="Text, letter&#10;&#10;Description automatically generated">
            <a:extLst>
              <a:ext uri="{FF2B5EF4-FFF2-40B4-BE49-F238E27FC236}">
                <a16:creationId xmlns:a16="http://schemas.microsoft.com/office/drawing/2014/main" id="{FDC1907A-50DA-4BCA-B322-FC9D2552127A}"/>
              </a:ext>
            </a:extLst>
          </p:cNvPr>
          <p:cNvPicPr>
            <a:picLocks noChangeAspect="1"/>
          </p:cNvPicPr>
          <p:nvPr/>
        </p:nvPicPr>
        <p:blipFill>
          <a:blip r:embed="rId8"/>
          <a:stretch>
            <a:fillRect/>
          </a:stretch>
        </p:blipFill>
        <p:spPr>
          <a:xfrm>
            <a:off x="6436245" y="1894231"/>
            <a:ext cx="5411187" cy="2666863"/>
          </a:xfrm>
          <a:prstGeom prst="rect">
            <a:avLst/>
          </a:prstGeom>
        </p:spPr>
      </p:pic>
    </p:spTree>
    <p:extLst>
      <p:ext uri="{BB962C8B-B14F-4D97-AF65-F5344CB8AC3E}">
        <p14:creationId xmlns:p14="http://schemas.microsoft.com/office/powerpoint/2010/main" val="53096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390845" y="427838"/>
            <a:ext cx="5501989" cy="989902"/>
          </a:xfrm>
        </p:spPr>
        <p:txBody>
          <a:bodyPr anchor="b">
            <a:noAutofit/>
          </a:bodyPr>
          <a:lstStyle/>
          <a:p>
            <a:pPr algn="l"/>
            <a:r>
              <a:rPr lang="en-US" sz="3200" dirty="0"/>
              <a:t>Step 4: Examining a model</a:t>
            </a:r>
            <a:br>
              <a:rPr lang="en-US" sz="3200" dirty="0"/>
            </a:br>
            <a:r>
              <a:rPr lang="en-US" sz="3200" dirty="0"/>
              <a:t>Multinomial NB</a:t>
            </a:r>
          </a:p>
        </p:txBody>
      </p:sp>
      <p:pic>
        <p:nvPicPr>
          <p:cNvPr id="5" name="Picture 4" descr="Table&#10;&#10;Description automatically generated with medium confidence">
            <a:extLst>
              <a:ext uri="{FF2B5EF4-FFF2-40B4-BE49-F238E27FC236}">
                <a16:creationId xmlns:a16="http://schemas.microsoft.com/office/drawing/2014/main" id="{CF9E00DF-2526-4282-BF9B-B51D0B672299}"/>
              </a:ext>
            </a:extLst>
          </p:cNvPr>
          <p:cNvPicPr>
            <a:picLocks noChangeAspect="1"/>
          </p:cNvPicPr>
          <p:nvPr/>
        </p:nvPicPr>
        <p:blipFill>
          <a:blip r:embed="rId7"/>
          <a:stretch>
            <a:fillRect/>
          </a:stretch>
        </p:blipFill>
        <p:spPr>
          <a:xfrm>
            <a:off x="470793" y="2049765"/>
            <a:ext cx="5258887" cy="2593842"/>
          </a:xfrm>
          <a:prstGeom prst="rect">
            <a:avLst/>
          </a:prstGeom>
        </p:spPr>
      </p:pic>
      <p:pic>
        <p:nvPicPr>
          <p:cNvPr id="9" name="Picture 8" descr="Text, letter&#10;&#10;Description automatically generated">
            <a:extLst>
              <a:ext uri="{FF2B5EF4-FFF2-40B4-BE49-F238E27FC236}">
                <a16:creationId xmlns:a16="http://schemas.microsoft.com/office/drawing/2014/main" id="{95735819-1699-4A3D-98F4-F55C8063A587}"/>
              </a:ext>
            </a:extLst>
          </p:cNvPr>
          <p:cNvPicPr>
            <a:picLocks noChangeAspect="1"/>
          </p:cNvPicPr>
          <p:nvPr/>
        </p:nvPicPr>
        <p:blipFill>
          <a:blip r:embed="rId8"/>
          <a:stretch>
            <a:fillRect/>
          </a:stretch>
        </p:blipFill>
        <p:spPr>
          <a:xfrm>
            <a:off x="6666746" y="2049765"/>
            <a:ext cx="4724034" cy="2546210"/>
          </a:xfrm>
          <a:prstGeom prst="rect">
            <a:avLst/>
          </a:prstGeom>
        </p:spPr>
      </p:pic>
    </p:spTree>
    <p:extLst>
      <p:ext uri="{BB962C8B-B14F-4D97-AF65-F5344CB8AC3E}">
        <p14:creationId xmlns:p14="http://schemas.microsoft.com/office/powerpoint/2010/main" val="2503378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390845" y="427838"/>
            <a:ext cx="5501989" cy="989902"/>
          </a:xfrm>
        </p:spPr>
        <p:txBody>
          <a:bodyPr anchor="b">
            <a:noAutofit/>
          </a:bodyPr>
          <a:lstStyle/>
          <a:p>
            <a:pPr algn="l"/>
            <a:r>
              <a:rPr lang="en-US" sz="3200" dirty="0"/>
              <a:t>Step 4: Examining a model</a:t>
            </a:r>
            <a:br>
              <a:rPr lang="en-US" sz="3200" dirty="0"/>
            </a:br>
            <a:r>
              <a:rPr lang="en-US" sz="3200" dirty="0"/>
              <a:t>Bernoulli NB</a:t>
            </a:r>
          </a:p>
        </p:txBody>
      </p:sp>
      <p:pic>
        <p:nvPicPr>
          <p:cNvPr id="5" name="Picture 4" descr="Text, letter&#10;&#10;Description automatically generated">
            <a:extLst>
              <a:ext uri="{FF2B5EF4-FFF2-40B4-BE49-F238E27FC236}">
                <a16:creationId xmlns:a16="http://schemas.microsoft.com/office/drawing/2014/main" id="{D7318989-9111-4AB8-9544-A53EFC2D05F8}"/>
              </a:ext>
            </a:extLst>
          </p:cNvPr>
          <p:cNvPicPr>
            <a:picLocks noChangeAspect="1"/>
          </p:cNvPicPr>
          <p:nvPr/>
        </p:nvPicPr>
        <p:blipFill>
          <a:blip r:embed="rId7"/>
          <a:stretch>
            <a:fillRect/>
          </a:stretch>
        </p:blipFill>
        <p:spPr>
          <a:xfrm>
            <a:off x="6805316" y="2080823"/>
            <a:ext cx="4639451" cy="2501359"/>
          </a:xfrm>
          <a:prstGeom prst="rect">
            <a:avLst/>
          </a:prstGeom>
        </p:spPr>
      </p:pic>
      <p:pic>
        <p:nvPicPr>
          <p:cNvPr id="9" name="Picture 8" descr="Table&#10;&#10;Description automatically generated">
            <a:extLst>
              <a:ext uri="{FF2B5EF4-FFF2-40B4-BE49-F238E27FC236}">
                <a16:creationId xmlns:a16="http://schemas.microsoft.com/office/drawing/2014/main" id="{52FE9FD1-6152-4D91-B606-535753C8E776}"/>
              </a:ext>
            </a:extLst>
          </p:cNvPr>
          <p:cNvPicPr>
            <a:picLocks noChangeAspect="1"/>
          </p:cNvPicPr>
          <p:nvPr/>
        </p:nvPicPr>
        <p:blipFill>
          <a:blip r:embed="rId8"/>
          <a:stretch>
            <a:fillRect/>
          </a:stretch>
        </p:blipFill>
        <p:spPr>
          <a:xfrm>
            <a:off x="717938" y="2080823"/>
            <a:ext cx="4701350" cy="2501359"/>
          </a:xfrm>
          <a:prstGeom prst="rect">
            <a:avLst/>
          </a:prstGeom>
        </p:spPr>
      </p:pic>
    </p:spTree>
    <p:extLst>
      <p:ext uri="{BB962C8B-B14F-4D97-AF65-F5344CB8AC3E}">
        <p14:creationId xmlns:p14="http://schemas.microsoft.com/office/powerpoint/2010/main" val="63081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257026" y="326571"/>
            <a:ext cx="5856678" cy="604389"/>
          </a:xfrm>
        </p:spPr>
        <p:txBody>
          <a:bodyPr anchor="b">
            <a:noAutofit/>
          </a:bodyPr>
          <a:lstStyle/>
          <a:p>
            <a:pPr algn="l"/>
            <a:r>
              <a:rPr lang="en-US" sz="3200" dirty="0"/>
              <a:t>Step 5: Comparing the models</a:t>
            </a:r>
          </a:p>
        </p:txBody>
      </p:sp>
      <p:sp>
        <p:nvSpPr>
          <p:cNvPr id="18" name="TextBox 17">
            <a:extLst>
              <a:ext uri="{FF2B5EF4-FFF2-40B4-BE49-F238E27FC236}">
                <a16:creationId xmlns:a16="http://schemas.microsoft.com/office/drawing/2014/main" id="{8EC67352-EB4E-4F28-8061-14E21BBD4DBC}"/>
              </a:ext>
            </a:extLst>
          </p:cNvPr>
          <p:cNvSpPr txBox="1"/>
          <p:nvPr/>
        </p:nvSpPr>
        <p:spPr>
          <a:xfrm>
            <a:off x="6643396" y="1558212"/>
            <a:ext cx="4814596" cy="2585323"/>
          </a:xfrm>
          <a:prstGeom prst="rect">
            <a:avLst/>
          </a:prstGeom>
          <a:noFill/>
        </p:spPr>
        <p:txBody>
          <a:bodyPr wrap="square" rtlCol="0">
            <a:spAutoFit/>
          </a:bodyPr>
          <a:lstStyle/>
          <a:p>
            <a:r>
              <a:rPr lang="en-US" dirty="0"/>
              <a:t>Here we can see the best model is the gaussian, and that makes sense since our dataset contains continuous variables. Since multinomial does categorical values, but since the input variables were continuous it converted the to categorical by classifying them into ranges.</a:t>
            </a:r>
          </a:p>
          <a:p>
            <a:r>
              <a:rPr lang="en-US" dirty="0"/>
              <a:t>The Bernoulli did the same thing as multinomial, however, it only classified into two categories, so it was way less accurate than the multinomial.</a:t>
            </a:r>
          </a:p>
        </p:txBody>
      </p:sp>
      <p:pic>
        <p:nvPicPr>
          <p:cNvPr id="5" name="Picture 4" descr="Text, letter&#10;&#10;Description automatically generated">
            <a:extLst>
              <a:ext uri="{FF2B5EF4-FFF2-40B4-BE49-F238E27FC236}">
                <a16:creationId xmlns:a16="http://schemas.microsoft.com/office/drawing/2014/main" id="{6873D2F0-56EB-4523-B9E4-C3A9A8EA92A6}"/>
              </a:ext>
            </a:extLst>
          </p:cNvPr>
          <p:cNvPicPr>
            <a:picLocks noChangeAspect="1"/>
          </p:cNvPicPr>
          <p:nvPr/>
        </p:nvPicPr>
        <p:blipFill rotWithShape="1">
          <a:blip r:embed="rId7"/>
          <a:srcRect t="-228" b="27723"/>
          <a:stretch/>
        </p:blipFill>
        <p:spPr>
          <a:xfrm>
            <a:off x="506309" y="1558212"/>
            <a:ext cx="5066138" cy="3942825"/>
          </a:xfrm>
          <a:prstGeom prst="rect">
            <a:avLst/>
          </a:prstGeom>
        </p:spPr>
      </p:pic>
    </p:spTree>
    <p:extLst>
      <p:ext uri="{BB962C8B-B14F-4D97-AF65-F5344CB8AC3E}">
        <p14:creationId xmlns:p14="http://schemas.microsoft.com/office/powerpoint/2010/main" val="488445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403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719817" y="259459"/>
            <a:ext cx="5009389" cy="604389"/>
          </a:xfrm>
        </p:spPr>
        <p:txBody>
          <a:bodyPr anchor="b">
            <a:noAutofit/>
          </a:bodyPr>
          <a:lstStyle/>
          <a:p>
            <a:pPr algn="l"/>
            <a:r>
              <a:rPr lang="en-US" sz="3200" dirty="0"/>
              <a:t>Step 8: Testing with new data</a:t>
            </a:r>
          </a:p>
        </p:txBody>
      </p:sp>
      <p:sp>
        <p:nvSpPr>
          <p:cNvPr id="20" name="TextBox 19">
            <a:extLst>
              <a:ext uri="{FF2B5EF4-FFF2-40B4-BE49-F238E27FC236}">
                <a16:creationId xmlns:a16="http://schemas.microsoft.com/office/drawing/2014/main" id="{A6B8AF47-60CB-4A95-B399-72E509D2CD09}"/>
              </a:ext>
            </a:extLst>
          </p:cNvPr>
          <p:cNvSpPr txBox="1"/>
          <p:nvPr/>
        </p:nvSpPr>
        <p:spPr>
          <a:xfrm>
            <a:off x="6760333" y="2583810"/>
            <a:ext cx="4928356" cy="2031325"/>
          </a:xfrm>
          <a:prstGeom prst="rect">
            <a:avLst/>
          </a:prstGeom>
          <a:noFill/>
        </p:spPr>
        <p:txBody>
          <a:bodyPr wrap="square" rtlCol="0">
            <a:spAutoFit/>
          </a:bodyPr>
          <a:lstStyle/>
          <a:p>
            <a:r>
              <a:rPr lang="en-US" dirty="0"/>
              <a:t>Here we used the gaussian model and created two new data tuples and then it predicted the species.</a:t>
            </a:r>
          </a:p>
          <a:p>
            <a:endParaRPr lang="en-US" dirty="0"/>
          </a:p>
          <a:p>
            <a:r>
              <a:rPr lang="en-US" dirty="0"/>
              <a:t>For the first one we just did random data , but for the second we chose data that would resemble an iris virginica, and it turned out to be correct.</a:t>
            </a:r>
          </a:p>
          <a:p>
            <a:r>
              <a:rPr lang="en-US" dirty="0"/>
              <a:t> </a:t>
            </a:r>
          </a:p>
        </p:txBody>
      </p:sp>
      <p:pic>
        <p:nvPicPr>
          <p:cNvPr id="5" name="Picture 4" descr="Graphical user interface, text, application&#10;&#10;Description automatically generated">
            <a:extLst>
              <a:ext uri="{FF2B5EF4-FFF2-40B4-BE49-F238E27FC236}">
                <a16:creationId xmlns:a16="http://schemas.microsoft.com/office/drawing/2014/main" id="{AE51356B-E42E-4226-BE20-9BB175ED1471}"/>
              </a:ext>
            </a:extLst>
          </p:cNvPr>
          <p:cNvPicPr>
            <a:picLocks noChangeAspect="1"/>
          </p:cNvPicPr>
          <p:nvPr/>
        </p:nvPicPr>
        <p:blipFill>
          <a:blip r:embed="rId7"/>
          <a:stretch>
            <a:fillRect/>
          </a:stretch>
        </p:blipFill>
        <p:spPr>
          <a:xfrm>
            <a:off x="138339" y="719673"/>
            <a:ext cx="5797030" cy="1992729"/>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AF319E2A-9DDD-44CF-9F51-5EC6B9DCACEF}"/>
              </a:ext>
            </a:extLst>
          </p:cNvPr>
          <p:cNvPicPr>
            <a:picLocks noChangeAspect="1"/>
          </p:cNvPicPr>
          <p:nvPr/>
        </p:nvPicPr>
        <p:blipFill>
          <a:blip r:embed="rId8"/>
          <a:stretch>
            <a:fillRect/>
          </a:stretch>
        </p:blipFill>
        <p:spPr>
          <a:xfrm>
            <a:off x="149485" y="3197506"/>
            <a:ext cx="5797030" cy="2320036"/>
          </a:xfrm>
          <a:prstGeom prst="rect">
            <a:avLst/>
          </a:prstGeom>
        </p:spPr>
      </p:pic>
    </p:spTree>
    <p:extLst>
      <p:ext uri="{BB962C8B-B14F-4D97-AF65-F5344CB8AC3E}">
        <p14:creationId xmlns:p14="http://schemas.microsoft.com/office/powerpoint/2010/main" val="3021999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4060272"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4296155" y="276237"/>
            <a:ext cx="5009389" cy="604389"/>
          </a:xfrm>
        </p:spPr>
        <p:txBody>
          <a:bodyPr anchor="b">
            <a:noAutofit/>
          </a:bodyPr>
          <a:lstStyle/>
          <a:p>
            <a:pPr algn="l"/>
            <a:r>
              <a:rPr lang="en-US" sz="3200" dirty="0"/>
              <a:t>Sources:</a:t>
            </a:r>
          </a:p>
        </p:txBody>
      </p:sp>
      <p:sp>
        <p:nvSpPr>
          <p:cNvPr id="20" name="TextBox 19">
            <a:extLst>
              <a:ext uri="{FF2B5EF4-FFF2-40B4-BE49-F238E27FC236}">
                <a16:creationId xmlns:a16="http://schemas.microsoft.com/office/drawing/2014/main" id="{A6B8AF47-60CB-4A95-B399-72E509D2CD09}"/>
              </a:ext>
            </a:extLst>
          </p:cNvPr>
          <p:cNvSpPr txBox="1"/>
          <p:nvPr/>
        </p:nvSpPr>
        <p:spPr>
          <a:xfrm>
            <a:off x="4559010" y="2004820"/>
            <a:ext cx="7632990" cy="3970318"/>
          </a:xfrm>
          <a:prstGeom prst="rect">
            <a:avLst/>
          </a:prstGeom>
          <a:noFill/>
        </p:spPr>
        <p:txBody>
          <a:bodyPr wrap="square" rtlCol="0">
            <a:spAutoFit/>
          </a:bodyPr>
          <a:lstStyle/>
          <a:p>
            <a:r>
              <a:rPr lang="en-US" sz="1800" dirty="0">
                <a:solidFill>
                  <a:schemeClr val="tx1"/>
                </a:solidFill>
                <a:effectLst/>
                <a:latin typeface="Times New Roman" panose="02020603050405020304" pitchFamily="18" charset="0"/>
                <a:ea typeface="Times New Roman" panose="02020603050405020304" pitchFamily="18" charset="0"/>
                <a:hlinkClick r:id="rId7"/>
              </a:rPr>
              <a:t>https://www.kaggle.com/arshid/iris-flower-dataset</a:t>
            </a:r>
            <a:endParaRPr lang="en-US" sz="1800" dirty="0">
              <a:solidFill>
                <a:schemeClr val="tx1"/>
              </a:solidFill>
              <a:effectLst/>
              <a:latin typeface="Times New Roman" panose="02020603050405020304" pitchFamily="18" charset="0"/>
              <a:ea typeface="Times New Roman" panose="02020603050405020304" pitchFamily="18" charset="0"/>
            </a:endParaRPr>
          </a:p>
          <a:p>
            <a:endParaRPr lang="en-US" dirty="0">
              <a:hlinkClick r:id="rId8"/>
            </a:endParaRPr>
          </a:p>
          <a:p>
            <a:r>
              <a:rPr lang="en-US" dirty="0">
                <a:hlinkClick r:id="rId8"/>
              </a:rPr>
              <a:t>https://machinelearningmastery.com/naive-bayes-classifier-scratch-python/</a:t>
            </a:r>
            <a:endParaRPr lang="en-US" dirty="0"/>
          </a:p>
          <a:p>
            <a:endParaRPr lang="en-US" dirty="0"/>
          </a:p>
          <a:p>
            <a:r>
              <a:rPr lang="en-US" dirty="0">
                <a:hlinkClick r:id="rId9"/>
              </a:rPr>
              <a:t>https://www.datacamp.com/community/tutorials/naive-bayes-scikit-learn</a:t>
            </a:r>
            <a:endParaRPr lang="en-US" dirty="0"/>
          </a:p>
          <a:p>
            <a:endParaRPr lang="en-US" dirty="0"/>
          </a:p>
          <a:p>
            <a:r>
              <a:rPr lang="en-US" dirty="0">
                <a:hlinkClick r:id="rId10"/>
              </a:rPr>
              <a:t>https://blog.floydhub.com/naive-bayes-for-machine-learning/</a:t>
            </a:r>
            <a:endParaRPr lang="en-US" dirty="0"/>
          </a:p>
          <a:p>
            <a:endParaRPr lang="en-US" dirty="0"/>
          </a:p>
          <a:p>
            <a:r>
              <a:rPr lang="en-US" dirty="0" err="1"/>
              <a:t>Videolink</a:t>
            </a:r>
            <a:r>
              <a:rPr lang="en-US" dirty="0"/>
              <a:t>:</a:t>
            </a:r>
          </a:p>
          <a:p>
            <a:r>
              <a:rPr lang="en-US">
                <a:hlinkClick r:id="rId11"/>
              </a:rPr>
              <a:t>https://bellarmineonline.sharepoint.com/sites/AI_teamEBB_DL/Shared%20Documents/General/Recordings/New%20channel%20meeting-20211203_175133-Meeting%20Recording.mp4?web=1</a:t>
            </a:r>
            <a:endParaRPr lang="en-US"/>
          </a:p>
          <a:p>
            <a:endParaRPr lang="en-US" dirty="0"/>
          </a:p>
          <a:p>
            <a:endParaRPr lang="en-US" dirty="0"/>
          </a:p>
        </p:txBody>
      </p:sp>
    </p:spTree>
    <p:extLst>
      <p:ext uri="{BB962C8B-B14F-4D97-AF65-F5344CB8AC3E}">
        <p14:creationId xmlns:p14="http://schemas.microsoft.com/office/powerpoint/2010/main" val="1446888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Naïve Bayes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451134" y="1580050"/>
            <a:ext cx="5620623" cy="4668350"/>
          </a:xfrm>
        </p:spPr>
        <p:txBody>
          <a:bodyPr anchor="t">
            <a:normAutofit/>
          </a:bodyPr>
          <a:lstStyle/>
          <a:p>
            <a:r>
              <a:rPr lang="en-US" sz="2400" dirty="0"/>
              <a:t>How and why it works?</a:t>
            </a:r>
          </a:p>
          <a:p>
            <a:pPr lvl="1"/>
            <a:r>
              <a:rPr lang="en-US" sz="2200" dirty="0"/>
              <a:t>Based on bayes theorem of conditional probability</a:t>
            </a:r>
          </a:p>
          <a:p>
            <a:pPr lvl="1"/>
            <a:r>
              <a:rPr lang="en-US" sz="2200" dirty="0"/>
              <a:t>Naïve because it assumes all variables are unrelated</a:t>
            </a:r>
          </a:p>
          <a:p>
            <a:r>
              <a:rPr lang="en-US" sz="2400" dirty="0"/>
              <a:t>Uses supervised learning method</a:t>
            </a:r>
          </a:p>
          <a:p>
            <a:r>
              <a:rPr lang="en-US" sz="2400" dirty="0"/>
              <a:t>Output variable is categorical, since it is a classification technique</a:t>
            </a:r>
          </a:p>
          <a:p>
            <a:r>
              <a:rPr lang="en-US" sz="2400" dirty="0"/>
              <a:t>Different NB versions depending on the input variable type</a:t>
            </a:r>
          </a:p>
          <a:p>
            <a:endParaRPr lang="en-US" sz="2400" dirty="0"/>
          </a:p>
          <a:p>
            <a:endParaRPr lang="en-US" sz="2400" dirty="0"/>
          </a:p>
        </p:txBody>
      </p:sp>
      <p:pic>
        <p:nvPicPr>
          <p:cNvPr id="4" name="Picture 3">
            <a:extLst>
              <a:ext uri="{FF2B5EF4-FFF2-40B4-BE49-F238E27FC236}">
                <a16:creationId xmlns:a16="http://schemas.microsoft.com/office/drawing/2014/main" id="{BF5A2AEA-EB1C-4495-B465-7A6114210C6A}"/>
              </a:ext>
            </a:extLst>
          </p:cNvPr>
          <p:cNvPicPr>
            <a:picLocks noChangeAspect="1"/>
          </p:cNvPicPr>
          <p:nvPr/>
        </p:nvPicPr>
        <p:blipFill>
          <a:blip r:embed="rId7"/>
          <a:stretch>
            <a:fillRect/>
          </a:stretch>
        </p:blipFill>
        <p:spPr>
          <a:xfrm>
            <a:off x="930099" y="931178"/>
            <a:ext cx="4218558" cy="1701217"/>
          </a:xfrm>
          <a:prstGeom prst="rect">
            <a:avLst/>
          </a:prstGeom>
        </p:spPr>
      </p:pic>
      <p:sp>
        <p:nvSpPr>
          <p:cNvPr id="5" name="TextBox 4">
            <a:extLst>
              <a:ext uri="{FF2B5EF4-FFF2-40B4-BE49-F238E27FC236}">
                <a16:creationId xmlns:a16="http://schemas.microsoft.com/office/drawing/2014/main" id="{77BD16C4-3E98-409C-AFCB-9C6439F2ADDF}"/>
              </a:ext>
            </a:extLst>
          </p:cNvPr>
          <p:cNvSpPr txBox="1"/>
          <p:nvPr/>
        </p:nvSpPr>
        <p:spPr>
          <a:xfrm>
            <a:off x="2148024" y="561841"/>
            <a:ext cx="2939143" cy="369332"/>
          </a:xfrm>
          <a:prstGeom prst="rect">
            <a:avLst/>
          </a:prstGeom>
          <a:noFill/>
        </p:spPr>
        <p:txBody>
          <a:bodyPr wrap="square" rtlCol="0">
            <a:spAutoFit/>
          </a:bodyPr>
          <a:lstStyle/>
          <a:p>
            <a:r>
              <a:rPr lang="en-US" dirty="0">
                <a:solidFill>
                  <a:schemeClr val="bg1"/>
                </a:solidFill>
              </a:rPr>
              <a:t>Bayes Theorem</a:t>
            </a:r>
          </a:p>
        </p:txBody>
      </p:sp>
      <p:pic>
        <p:nvPicPr>
          <p:cNvPr id="6" name="Picture 5">
            <a:extLst>
              <a:ext uri="{FF2B5EF4-FFF2-40B4-BE49-F238E27FC236}">
                <a16:creationId xmlns:a16="http://schemas.microsoft.com/office/drawing/2014/main" id="{9CC95AE2-14CC-47DA-B5A6-602F980925D4}"/>
              </a:ext>
            </a:extLst>
          </p:cNvPr>
          <p:cNvPicPr>
            <a:picLocks noChangeAspect="1"/>
          </p:cNvPicPr>
          <p:nvPr/>
        </p:nvPicPr>
        <p:blipFill>
          <a:blip r:embed="rId8"/>
          <a:stretch>
            <a:fillRect/>
          </a:stretch>
        </p:blipFill>
        <p:spPr>
          <a:xfrm>
            <a:off x="930099" y="3298541"/>
            <a:ext cx="4218558" cy="2807258"/>
          </a:xfrm>
          <a:prstGeom prst="rect">
            <a:avLst/>
          </a:prstGeom>
        </p:spPr>
      </p:pic>
    </p:spTree>
    <p:extLst>
      <p:ext uri="{BB962C8B-B14F-4D97-AF65-F5344CB8AC3E}">
        <p14:creationId xmlns:p14="http://schemas.microsoft.com/office/powerpoint/2010/main" val="239485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Types of Naïve Bayes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451134" y="1580050"/>
            <a:ext cx="5620623" cy="4668350"/>
          </a:xfrm>
        </p:spPr>
        <p:txBody>
          <a:bodyPr anchor="t">
            <a:normAutofit fontScale="92500" lnSpcReduction="10000"/>
          </a:bodyPr>
          <a:lstStyle/>
          <a:p>
            <a:r>
              <a:rPr lang="en-US" sz="2400" dirty="0"/>
              <a:t>Gaussian </a:t>
            </a:r>
          </a:p>
          <a:p>
            <a:pPr lvl="1"/>
            <a:r>
              <a:rPr lang="en-US" sz="2200" dirty="0"/>
              <a:t>Continuous variables, assumes normal distribution. Example, our dataset.</a:t>
            </a:r>
          </a:p>
          <a:p>
            <a:r>
              <a:rPr lang="en-US" sz="2400" dirty="0"/>
              <a:t>Multinomial</a:t>
            </a:r>
          </a:p>
          <a:p>
            <a:pPr lvl="1"/>
            <a:r>
              <a:rPr lang="en-US" sz="2200" dirty="0"/>
              <a:t>Preferred when data is distributed multinomially. Constant p, unrelated repeated trials, discrete number of outcomes. Example, text classification.</a:t>
            </a:r>
          </a:p>
          <a:p>
            <a:r>
              <a:rPr lang="en-US" sz="2400" dirty="0"/>
              <a:t>Bernoulli</a:t>
            </a:r>
          </a:p>
          <a:p>
            <a:pPr lvl="1"/>
            <a:r>
              <a:rPr lang="en-US" sz="2200" dirty="0"/>
              <a:t>This one requires values to be binary valued, meaning they need to be categorical, for this one, dummy variables would be necessary in our dataset. Example, 10 coin tosses.</a:t>
            </a:r>
          </a:p>
          <a:p>
            <a:endParaRPr lang="en-US" sz="2400" dirty="0"/>
          </a:p>
        </p:txBody>
      </p:sp>
      <p:pic>
        <p:nvPicPr>
          <p:cNvPr id="4" name="Picture 3">
            <a:extLst>
              <a:ext uri="{FF2B5EF4-FFF2-40B4-BE49-F238E27FC236}">
                <a16:creationId xmlns:a16="http://schemas.microsoft.com/office/drawing/2014/main" id="{4BF6721C-EB54-4928-A747-B156ABB85E8C}"/>
              </a:ext>
            </a:extLst>
          </p:cNvPr>
          <p:cNvPicPr>
            <a:picLocks noChangeAspect="1"/>
          </p:cNvPicPr>
          <p:nvPr/>
        </p:nvPicPr>
        <p:blipFill>
          <a:blip r:embed="rId7"/>
          <a:stretch>
            <a:fillRect/>
          </a:stretch>
        </p:blipFill>
        <p:spPr>
          <a:xfrm>
            <a:off x="515995" y="435530"/>
            <a:ext cx="4987649" cy="2993470"/>
          </a:xfrm>
          <a:prstGeom prst="rect">
            <a:avLst/>
          </a:prstGeom>
        </p:spPr>
      </p:pic>
      <p:sp>
        <p:nvSpPr>
          <p:cNvPr id="5" name="TextBox 4">
            <a:extLst>
              <a:ext uri="{FF2B5EF4-FFF2-40B4-BE49-F238E27FC236}">
                <a16:creationId xmlns:a16="http://schemas.microsoft.com/office/drawing/2014/main" id="{E8D679B1-0B0F-4F46-9B1E-C0C5158255A2}"/>
              </a:ext>
            </a:extLst>
          </p:cNvPr>
          <p:cNvSpPr txBox="1"/>
          <p:nvPr/>
        </p:nvSpPr>
        <p:spPr>
          <a:xfrm>
            <a:off x="1534774" y="3750333"/>
            <a:ext cx="2827569" cy="2585323"/>
          </a:xfrm>
          <a:prstGeom prst="rect">
            <a:avLst/>
          </a:prstGeom>
          <a:solidFill>
            <a:schemeClr val="tx1"/>
          </a:solidFill>
        </p:spPr>
        <p:txBody>
          <a:bodyPr wrap="none" rtlCol="0">
            <a:spAutoFit/>
          </a:bodyPr>
          <a:lstStyle/>
          <a:p>
            <a:r>
              <a:rPr lang="en-US" b="1" dirty="0">
                <a:solidFill>
                  <a:schemeClr val="bg1"/>
                </a:solidFill>
              </a:rPr>
              <a:t>Applications:</a:t>
            </a:r>
          </a:p>
          <a:p>
            <a:endParaRPr lang="en-US" b="1" dirty="0">
              <a:solidFill>
                <a:schemeClr val="bg1"/>
              </a:solidFill>
            </a:endParaRPr>
          </a:p>
          <a:p>
            <a:r>
              <a:rPr lang="en-US" b="1" dirty="0">
                <a:solidFill>
                  <a:schemeClr val="bg1"/>
                </a:solidFill>
              </a:rPr>
              <a:t>* Real time prediction</a:t>
            </a:r>
          </a:p>
          <a:p>
            <a:endParaRPr lang="en-US" b="1" dirty="0">
              <a:solidFill>
                <a:schemeClr val="bg1"/>
              </a:solidFill>
            </a:endParaRPr>
          </a:p>
          <a:p>
            <a:r>
              <a:rPr lang="en-US" b="1" dirty="0">
                <a:solidFill>
                  <a:schemeClr val="bg1"/>
                </a:solidFill>
              </a:rPr>
              <a:t>* Multiclass prediction</a:t>
            </a:r>
          </a:p>
          <a:p>
            <a:endParaRPr lang="en-US" b="1" dirty="0">
              <a:solidFill>
                <a:schemeClr val="bg1"/>
              </a:solidFill>
            </a:endParaRPr>
          </a:p>
          <a:p>
            <a:r>
              <a:rPr lang="en-US" b="1" dirty="0">
                <a:solidFill>
                  <a:schemeClr val="bg1"/>
                </a:solidFill>
              </a:rPr>
              <a:t>* Text classification/filtering</a:t>
            </a:r>
          </a:p>
          <a:p>
            <a:endParaRPr lang="en-US" b="1" dirty="0">
              <a:solidFill>
                <a:schemeClr val="bg1"/>
              </a:solidFill>
            </a:endParaRPr>
          </a:p>
          <a:p>
            <a:r>
              <a:rPr lang="en-US" b="1" dirty="0">
                <a:solidFill>
                  <a:schemeClr val="bg1"/>
                </a:solidFill>
              </a:rPr>
              <a:t>* Recommendation systems</a:t>
            </a:r>
          </a:p>
        </p:txBody>
      </p:sp>
    </p:spTree>
    <p:extLst>
      <p:ext uri="{BB962C8B-B14F-4D97-AF65-F5344CB8AC3E}">
        <p14:creationId xmlns:p14="http://schemas.microsoft.com/office/powerpoint/2010/main" val="192262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Advantages of Naïve Bayes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451134" y="1580050"/>
            <a:ext cx="5620623" cy="4668350"/>
          </a:xfrm>
        </p:spPr>
        <p:txBody>
          <a:bodyPr anchor="t">
            <a:normAutofit/>
          </a:bodyPr>
          <a:lstStyle/>
          <a:p>
            <a:r>
              <a:rPr lang="en-US" sz="2400" dirty="0"/>
              <a:t>Its fast and highly scalable</a:t>
            </a:r>
          </a:p>
          <a:p>
            <a:r>
              <a:rPr lang="en-US" sz="2400" dirty="0"/>
              <a:t>It can be used for multiple types of classification</a:t>
            </a:r>
          </a:p>
          <a:p>
            <a:r>
              <a:rPr lang="en-US" sz="2400" dirty="0"/>
              <a:t>Very simple algorithm</a:t>
            </a:r>
          </a:p>
          <a:p>
            <a:r>
              <a:rPr lang="en-US" sz="2400" dirty="0"/>
              <a:t>Great on text classification</a:t>
            </a:r>
          </a:p>
          <a:p>
            <a:r>
              <a:rPr lang="en-US" sz="2400" dirty="0"/>
              <a:t>Works very well on even small datasets</a:t>
            </a:r>
          </a:p>
          <a:p>
            <a:endParaRPr lang="en-US" sz="2400" dirty="0"/>
          </a:p>
        </p:txBody>
      </p:sp>
      <p:pic>
        <p:nvPicPr>
          <p:cNvPr id="4" name="Picture 3">
            <a:extLst>
              <a:ext uri="{FF2B5EF4-FFF2-40B4-BE49-F238E27FC236}">
                <a16:creationId xmlns:a16="http://schemas.microsoft.com/office/drawing/2014/main" id="{93970E48-F82E-4746-B4AF-312CA5DCCBD4}"/>
              </a:ext>
            </a:extLst>
          </p:cNvPr>
          <p:cNvPicPr>
            <a:picLocks noChangeAspect="1"/>
          </p:cNvPicPr>
          <p:nvPr/>
        </p:nvPicPr>
        <p:blipFill>
          <a:blip r:embed="rId7"/>
          <a:stretch>
            <a:fillRect/>
          </a:stretch>
        </p:blipFill>
        <p:spPr>
          <a:xfrm>
            <a:off x="1417171" y="1236676"/>
            <a:ext cx="3188385" cy="3188385"/>
          </a:xfrm>
          <a:prstGeom prst="rect">
            <a:avLst/>
          </a:prstGeom>
        </p:spPr>
      </p:pic>
    </p:spTree>
    <p:extLst>
      <p:ext uri="{BB962C8B-B14F-4D97-AF65-F5344CB8AC3E}">
        <p14:creationId xmlns:p14="http://schemas.microsoft.com/office/powerpoint/2010/main" val="3165866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Disadvantages of Naïve Bayes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451134" y="1580050"/>
            <a:ext cx="5620623" cy="4668350"/>
          </a:xfrm>
        </p:spPr>
        <p:txBody>
          <a:bodyPr anchor="t">
            <a:normAutofit/>
          </a:bodyPr>
          <a:lstStyle/>
          <a:p>
            <a:r>
              <a:rPr lang="en-US" sz="2400" dirty="0"/>
              <a:t>It’s naïve, meaning it assumes unrelated features, so it can learn the importance of these individual features, but not the relationship between them.</a:t>
            </a:r>
          </a:p>
          <a:p>
            <a:r>
              <a:rPr lang="en-US" sz="2400" dirty="0"/>
              <a:t>Zero-probability problem, (can be resolved by Laplacian correction).</a:t>
            </a:r>
          </a:p>
          <a:p>
            <a:endParaRPr lang="en-US" sz="2400" dirty="0"/>
          </a:p>
        </p:txBody>
      </p:sp>
      <p:pic>
        <p:nvPicPr>
          <p:cNvPr id="4" name="Picture 3">
            <a:extLst>
              <a:ext uri="{FF2B5EF4-FFF2-40B4-BE49-F238E27FC236}">
                <a16:creationId xmlns:a16="http://schemas.microsoft.com/office/drawing/2014/main" id="{2DC30ACE-D16C-45AC-B37C-86D2E6302345}"/>
              </a:ext>
            </a:extLst>
          </p:cNvPr>
          <p:cNvPicPr>
            <a:picLocks noChangeAspect="1"/>
          </p:cNvPicPr>
          <p:nvPr/>
        </p:nvPicPr>
        <p:blipFill>
          <a:blip r:embed="rId7"/>
          <a:stretch>
            <a:fillRect/>
          </a:stretch>
        </p:blipFill>
        <p:spPr>
          <a:xfrm>
            <a:off x="1414711" y="361550"/>
            <a:ext cx="3249333" cy="2437000"/>
          </a:xfrm>
          <a:prstGeom prst="rect">
            <a:avLst/>
          </a:prstGeom>
        </p:spPr>
      </p:pic>
      <p:pic>
        <p:nvPicPr>
          <p:cNvPr id="5" name="Picture 4">
            <a:extLst>
              <a:ext uri="{FF2B5EF4-FFF2-40B4-BE49-F238E27FC236}">
                <a16:creationId xmlns:a16="http://schemas.microsoft.com/office/drawing/2014/main" id="{66508B3D-157C-4646-B8FF-2729EF8B1787}"/>
              </a:ext>
            </a:extLst>
          </p:cNvPr>
          <p:cNvPicPr>
            <a:picLocks noChangeAspect="1"/>
          </p:cNvPicPr>
          <p:nvPr/>
        </p:nvPicPr>
        <p:blipFill>
          <a:blip r:embed="rId8"/>
          <a:stretch>
            <a:fillRect/>
          </a:stretch>
        </p:blipFill>
        <p:spPr>
          <a:xfrm>
            <a:off x="2209351" y="3793834"/>
            <a:ext cx="1838325" cy="2486025"/>
          </a:xfrm>
          <a:prstGeom prst="rect">
            <a:avLst/>
          </a:prstGeom>
        </p:spPr>
      </p:pic>
    </p:spTree>
    <p:extLst>
      <p:ext uri="{BB962C8B-B14F-4D97-AF65-F5344CB8AC3E}">
        <p14:creationId xmlns:p14="http://schemas.microsoft.com/office/powerpoint/2010/main" val="338957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Introduction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451134" y="1580050"/>
            <a:ext cx="5620623" cy="4668350"/>
          </a:xfrm>
        </p:spPr>
        <p:txBody>
          <a:bodyPr anchor="t">
            <a:normAutofit fontScale="92500" lnSpcReduction="10000"/>
          </a:bodyPr>
          <a:lstStyle/>
          <a:p>
            <a:pPr marL="0" marR="0" indent="0">
              <a:spcBef>
                <a:spcPts val="0"/>
              </a:spcBef>
              <a:buNone/>
            </a:pP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spcBef>
                <a:spcPts val="0"/>
              </a:spcBef>
            </a:pPr>
            <a:r>
              <a:rPr lang="en-US" sz="1800" b="1" dirty="0">
                <a:solidFill>
                  <a:schemeClr val="tx1"/>
                </a:solidFill>
                <a:effectLst/>
                <a:latin typeface="Segoe UI" panose="020B0502040204020203" pitchFamily="34" charset="0"/>
                <a:ea typeface="Times New Roman" panose="02020603050405020304" pitchFamily="18" charset="0"/>
              </a:rPr>
              <a:t>The database name: </a:t>
            </a:r>
            <a:r>
              <a:rPr lang="en-US" sz="1500" dirty="0">
                <a:solidFill>
                  <a:schemeClr val="tx1"/>
                </a:solidFill>
                <a:effectLst/>
                <a:latin typeface="Segoe UI" panose="020B0502040204020203" pitchFamily="34" charset="0"/>
                <a:ea typeface="Times New Roman" panose="02020603050405020304" pitchFamily="18" charset="0"/>
              </a:rPr>
              <a:t>Iris Flower Dataset</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spcBef>
                <a:spcPts val="0"/>
              </a:spcBef>
            </a:pPr>
            <a:r>
              <a:rPr lang="en-US" sz="1800" b="1" dirty="0">
                <a:solidFill>
                  <a:schemeClr val="tx1"/>
                </a:solidFill>
                <a:effectLst/>
                <a:latin typeface="Segoe UI" panose="020B0502040204020203" pitchFamily="34" charset="0"/>
                <a:ea typeface="Times New Roman" panose="02020603050405020304" pitchFamily="18" charset="0"/>
              </a:rPr>
              <a:t>The source of our dataset:</a:t>
            </a:r>
          </a:p>
          <a:p>
            <a:pPr marL="0" marR="0">
              <a:spcBef>
                <a:spcPts val="0"/>
              </a:spcBef>
            </a:pPr>
            <a:r>
              <a:rPr lang="en-US" sz="1800" dirty="0">
                <a:solidFill>
                  <a:schemeClr val="tx1"/>
                </a:solidFill>
                <a:effectLst/>
                <a:latin typeface="Times New Roman" panose="02020603050405020304" pitchFamily="18" charset="0"/>
                <a:ea typeface="Times New Roman" panose="02020603050405020304" pitchFamily="18" charset="0"/>
                <a:hlinkClick r:id="rId7"/>
              </a:rPr>
              <a:t>https://www.kaggle.com/arshid/iris-flower-dataset</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spcBef>
                <a:spcPts val="0"/>
              </a:spcBef>
            </a:pPr>
            <a:endParaRPr lang="en-US" sz="1800" b="1" dirty="0">
              <a:solidFill>
                <a:schemeClr val="tx1"/>
              </a:solidFill>
              <a:effectLst/>
              <a:latin typeface="Segoe UI" panose="020B0502040204020203" pitchFamily="34" charset="0"/>
              <a:ea typeface="Times New Roman" panose="02020603050405020304" pitchFamily="18" charset="0"/>
            </a:endParaRPr>
          </a:p>
          <a:p>
            <a:pPr marL="0" marR="0">
              <a:spcBef>
                <a:spcPts val="0"/>
              </a:spcBef>
            </a:pPr>
            <a:r>
              <a:rPr lang="en-US" sz="1800" b="1" dirty="0">
                <a:solidFill>
                  <a:schemeClr val="tx1"/>
                </a:solidFill>
                <a:effectLst/>
                <a:latin typeface="Segoe UI" panose="020B0502040204020203" pitchFamily="34" charset="0"/>
                <a:ea typeface="Times New Roman" panose="02020603050405020304" pitchFamily="18" charset="0"/>
              </a:rPr>
              <a:t>Output variable, categorical: </a:t>
            </a:r>
          </a:p>
          <a:p>
            <a:pPr marL="0" marR="0">
              <a:spcBef>
                <a:spcPts val="0"/>
              </a:spcBef>
            </a:pPr>
            <a:r>
              <a:rPr lang="en-US" sz="140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Iris-subspecies</a:t>
            </a:r>
          </a:p>
          <a:p>
            <a:pPr marL="0" marR="0">
              <a:spcBef>
                <a:spcPts val="0"/>
              </a:spcBef>
            </a:pPr>
            <a:endParaRPr lang="en-US" sz="1800" b="1" dirty="0">
              <a:solidFill>
                <a:schemeClr val="tx1"/>
              </a:solidFill>
              <a:effectLst/>
              <a:latin typeface="Segoe UI" panose="020B0502040204020203" pitchFamily="34" charset="0"/>
              <a:ea typeface="Times New Roman" panose="02020603050405020304" pitchFamily="18" charset="0"/>
            </a:endParaRPr>
          </a:p>
          <a:p>
            <a:pPr marL="0" marR="0">
              <a:spcBef>
                <a:spcPts val="0"/>
              </a:spcBef>
            </a:pPr>
            <a:r>
              <a:rPr lang="en-US" sz="1800" b="1" dirty="0">
                <a:solidFill>
                  <a:schemeClr val="tx1"/>
                </a:solidFill>
                <a:effectLst/>
                <a:latin typeface="Segoe UI" panose="020B0502040204020203" pitchFamily="34" charset="0"/>
                <a:ea typeface="Times New Roman" panose="02020603050405020304" pitchFamily="18" charset="0"/>
              </a:rPr>
              <a:t>There are 4 predictor variables, all numerical:</a:t>
            </a:r>
          </a:p>
          <a:p>
            <a:pPr marL="0" marR="0">
              <a:spcBef>
                <a:spcPts val="0"/>
              </a:spcBef>
            </a:pPr>
            <a:r>
              <a:rPr lang="en-US" sz="1400" dirty="0">
                <a:solidFill>
                  <a:schemeClr val="tx1"/>
                </a:solidFill>
                <a:effectLst/>
                <a:latin typeface="Times New Roman" panose="02020603050405020304" pitchFamily="18" charset="0"/>
                <a:ea typeface="Times New Roman" panose="02020603050405020304" pitchFamily="18" charset="0"/>
              </a:rPr>
              <a:t>Sepal length</a:t>
            </a:r>
          </a:p>
          <a:p>
            <a:pPr marL="0" marR="0">
              <a:spcBef>
                <a:spcPts val="0"/>
              </a:spcBef>
            </a:pPr>
            <a:r>
              <a:rPr lang="en-US" sz="1400" dirty="0">
                <a:solidFill>
                  <a:schemeClr val="tx1"/>
                </a:solidFill>
                <a:effectLst/>
                <a:latin typeface="Times New Roman" panose="02020603050405020304" pitchFamily="18" charset="0"/>
                <a:ea typeface="Times New Roman" panose="02020603050405020304" pitchFamily="18" charset="0"/>
              </a:rPr>
              <a:t>Sepal width</a:t>
            </a:r>
          </a:p>
          <a:p>
            <a:pPr marL="0" marR="0">
              <a:spcBef>
                <a:spcPts val="0"/>
              </a:spcBef>
            </a:pPr>
            <a:r>
              <a:rPr lang="en-US" sz="1400" dirty="0">
                <a:solidFill>
                  <a:schemeClr val="tx1"/>
                </a:solidFill>
                <a:effectLst/>
                <a:latin typeface="Times New Roman" panose="02020603050405020304" pitchFamily="18" charset="0"/>
                <a:ea typeface="Times New Roman" panose="02020603050405020304" pitchFamily="18" charset="0"/>
              </a:rPr>
              <a:t>Petal length</a:t>
            </a:r>
          </a:p>
          <a:p>
            <a:pPr marL="0" marR="0">
              <a:spcBef>
                <a:spcPts val="0"/>
              </a:spcBef>
            </a:pPr>
            <a:r>
              <a:rPr lang="en-US" sz="1400" dirty="0">
                <a:solidFill>
                  <a:schemeClr val="tx1"/>
                </a:solidFill>
                <a:effectLst/>
                <a:latin typeface="Times New Roman" panose="02020603050405020304" pitchFamily="18" charset="0"/>
                <a:ea typeface="Times New Roman" panose="02020603050405020304" pitchFamily="18" charset="0"/>
              </a:rPr>
              <a:t>Petal width</a:t>
            </a:r>
          </a:p>
          <a:p>
            <a:r>
              <a:rPr lang="en-US" sz="2400" dirty="0" err="1"/>
              <a:t>GaussianNB</a:t>
            </a:r>
            <a:r>
              <a:rPr lang="en-US" sz="2400" dirty="0"/>
              <a:t> model for our case</a:t>
            </a:r>
          </a:p>
        </p:txBody>
      </p:sp>
      <p:sp>
        <p:nvSpPr>
          <p:cNvPr id="6" name="TextBox 5">
            <a:extLst>
              <a:ext uri="{FF2B5EF4-FFF2-40B4-BE49-F238E27FC236}">
                <a16:creationId xmlns:a16="http://schemas.microsoft.com/office/drawing/2014/main" id="{11BAA3D8-5CB3-4BED-B7E2-6120C43D52B9}"/>
              </a:ext>
            </a:extLst>
          </p:cNvPr>
          <p:cNvSpPr txBox="1"/>
          <p:nvPr/>
        </p:nvSpPr>
        <p:spPr>
          <a:xfrm>
            <a:off x="642115" y="1580050"/>
            <a:ext cx="4077478" cy="370048"/>
          </a:xfrm>
          <a:prstGeom prst="rect">
            <a:avLst/>
          </a:prstGeom>
          <a:noFill/>
        </p:spPr>
        <p:txBody>
          <a:bodyPr wrap="square" rtlCol="0">
            <a:spAutoFit/>
          </a:bodyPr>
          <a:lstStyle/>
          <a:p>
            <a:r>
              <a:rPr lang="en-US" dirty="0">
                <a:solidFill>
                  <a:schemeClr val="bg1"/>
                </a:solidFill>
              </a:rPr>
              <a:t>The first 10 rows of the dataset</a:t>
            </a:r>
          </a:p>
        </p:txBody>
      </p:sp>
      <p:pic>
        <p:nvPicPr>
          <p:cNvPr id="7" name="Picture 6" descr="Table&#10;&#10;Description automatically generated">
            <a:extLst>
              <a:ext uri="{FF2B5EF4-FFF2-40B4-BE49-F238E27FC236}">
                <a16:creationId xmlns:a16="http://schemas.microsoft.com/office/drawing/2014/main" id="{C2E919E9-46D9-4B6F-BDAC-8A8B08871707}"/>
              </a:ext>
            </a:extLst>
          </p:cNvPr>
          <p:cNvPicPr>
            <a:picLocks noChangeAspect="1"/>
          </p:cNvPicPr>
          <p:nvPr/>
        </p:nvPicPr>
        <p:blipFill>
          <a:blip r:embed="rId8"/>
          <a:stretch>
            <a:fillRect/>
          </a:stretch>
        </p:blipFill>
        <p:spPr>
          <a:xfrm>
            <a:off x="438690" y="2461460"/>
            <a:ext cx="5201376" cy="2905530"/>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333600" y="88613"/>
            <a:ext cx="5671910" cy="1178834"/>
          </a:xfrm>
        </p:spPr>
        <p:txBody>
          <a:bodyPr anchor="b">
            <a:noAutofit/>
          </a:bodyPr>
          <a:lstStyle/>
          <a:p>
            <a:pPr algn="l"/>
            <a:r>
              <a:rPr lang="en-US" sz="3600" dirty="0"/>
              <a:t>Step 1: Check and clean data	</a:t>
            </a:r>
          </a:p>
        </p:txBody>
      </p:sp>
      <p:sp>
        <p:nvSpPr>
          <p:cNvPr id="6" name="TextBox 5">
            <a:extLst>
              <a:ext uri="{FF2B5EF4-FFF2-40B4-BE49-F238E27FC236}">
                <a16:creationId xmlns:a16="http://schemas.microsoft.com/office/drawing/2014/main" id="{4F0FC214-DA8F-41AE-A517-E6A837BA4CB5}"/>
              </a:ext>
            </a:extLst>
          </p:cNvPr>
          <p:cNvSpPr txBox="1"/>
          <p:nvPr/>
        </p:nvSpPr>
        <p:spPr>
          <a:xfrm>
            <a:off x="6900493" y="5181882"/>
            <a:ext cx="4441371" cy="1200329"/>
          </a:xfrm>
          <a:prstGeom prst="rect">
            <a:avLst/>
          </a:prstGeom>
          <a:noFill/>
        </p:spPr>
        <p:txBody>
          <a:bodyPr wrap="square" rtlCol="0">
            <a:spAutoFit/>
          </a:bodyPr>
          <a:lstStyle/>
          <a:p>
            <a:r>
              <a:rPr lang="en-US" dirty="0"/>
              <a:t>As you can see, all rows have the same number of entries (150) and there are non-null variables, meaning that the data is already cleaned and ready.</a:t>
            </a:r>
          </a:p>
        </p:txBody>
      </p:sp>
      <p:pic>
        <p:nvPicPr>
          <p:cNvPr id="11" name="Picture 10" descr="Text&#10;&#10;Description automatically generated">
            <a:extLst>
              <a:ext uri="{FF2B5EF4-FFF2-40B4-BE49-F238E27FC236}">
                <a16:creationId xmlns:a16="http://schemas.microsoft.com/office/drawing/2014/main" id="{85DD8896-95E2-4D35-92B4-52E086E30F2E}"/>
              </a:ext>
            </a:extLst>
          </p:cNvPr>
          <p:cNvPicPr>
            <a:picLocks noChangeAspect="1"/>
          </p:cNvPicPr>
          <p:nvPr/>
        </p:nvPicPr>
        <p:blipFill>
          <a:blip r:embed="rId7"/>
          <a:stretch>
            <a:fillRect/>
          </a:stretch>
        </p:blipFill>
        <p:spPr>
          <a:xfrm>
            <a:off x="6780307" y="2019668"/>
            <a:ext cx="4486901" cy="2686425"/>
          </a:xfrm>
          <a:prstGeom prst="rect">
            <a:avLst/>
          </a:prstGeom>
        </p:spPr>
      </p:pic>
    </p:spTree>
    <p:extLst>
      <p:ext uri="{BB962C8B-B14F-4D97-AF65-F5344CB8AC3E}">
        <p14:creationId xmlns:p14="http://schemas.microsoft.com/office/powerpoint/2010/main" val="6506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365678" y="326571"/>
            <a:ext cx="5501989" cy="604389"/>
          </a:xfrm>
        </p:spPr>
        <p:txBody>
          <a:bodyPr anchor="b">
            <a:noAutofit/>
          </a:bodyPr>
          <a:lstStyle/>
          <a:p>
            <a:pPr algn="l"/>
            <a:r>
              <a:rPr lang="en-US" sz="3200" dirty="0"/>
              <a:t>Step 2: Examine data for outliers</a:t>
            </a:r>
          </a:p>
        </p:txBody>
      </p:sp>
      <p:pic>
        <p:nvPicPr>
          <p:cNvPr id="7" name="Picture 6" descr="Table&#10;&#10;Description automatically generated">
            <a:extLst>
              <a:ext uri="{FF2B5EF4-FFF2-40B4-BE49-F238E27FC236}">
                <a16:creationId xmlns:a16="http://schemas.microsoft.com/office/drawing/2014/main" id="{3351DCEC-BF68-454A-B38D-F20067AEA1E4}"/>
              </a:ext>
            </a:extLst>
          </p:cNvPr>
          <p:cNvPicPr>
            <a:picLocks noChangeAspect="1"/>
          </p:cNvPicPr>
          <p:nvPr/>
        </p:nvPicPr>
        <p:blipFill>
          <a:blip r:embed="rId7"/>
          <a:stretch>
            <a:fillRect/>
          </a:stretch>
        </p:blipFill>
        <p:spPr>
          <a:xfrm>
            <a:off x="6785771" y="1792185"/>
            <a:ext cx="4877481" cy="3077004"/>
          </a:xfrm>
          <a:prstGeom prst="rect">
            <a:avLst/>
          </a:prstGeom>
        </p:spPr>
      </p:pic>
      <p:pic>
        <p:nvPicPr>
          <p:cNvPr id="16" name="Picture 15" descr="Chart, scatter chart&#10;&#10;Description automatically generated">
            <a:extLst>
              <a:ext uri="{FF2B5EF4-FFF2-40B4-BE49-F238E27FC236}">
                <a16:creationId xmlns:a16="http://schemas.microsoft.com/office/drawing/2014/main" id="{4D4F5DFB-CBC3-4163-8057-A97FDA92E842}"/>
              </a:ext>
            </a:extLst>
          </p:cNvPr>
          <p:cNvPicPr>
            <a:picLocks noChangeAspect="1"/>
          </p:cNvPicPr>
          <p:nvPr/>
        </p:nvPicPr>
        <p:blipFill>
          <a:blip r:embed="rId8"/>
          <a:stretch>
            <a:fillRect/>
          </a:stretch>
        </p:blipFill>
        <p:spPr>
          <a:xfrm>
            <a:off x="1128628" y="326571"/>
            <a:ext cx="3202082" cy="2553807"/>
          </a:xfrm>
          <a:prstGeom prst="rect">
            <a:avLst/>
          </a:prstGeom>
        </p:spPr>
      </p:pic>
      <p:pic>
        <p:nvPicPr>
          <p:cNvPr id="19" name="Picture 18" descr="Chart, scatter chart&#10;&#10;Description automatically generated">
            <a:extLst>
              <a:ext uri="{FF2B5EF4-FFF2-40B4-BE49-F238E27FC236}">
                <a16:creationId xmlns:a16="http://schemas.microsoft.com/office/drawing/2014/main" id="{87DF6EF6-6545-4A60-9EC2-E32BDCA22D7A}"/>
              </a:ext>
            </a:extLst>
          </p:cNvPr>
          <p:cNvPicPr>
            <a:picLocks noChangeAspect="1"/>
          </p:cNvPicPr>
          <p:nvPr/>
        </p:nvPicPr>
        <p:blipFill>
          <a:blip r:embed="rId9"/>
          <a:stretch>
            <a:fillRect/>
          </a:stretch>
        </p:blipFill>
        <p:spPr>
          <a:xfrm>
            <a:off x="1128628" y="3206939"/>
            <a:ext cx="3142883" cy="3054010"/>
          </a:xfrm>
          <a:prstGeom prst="rect">
            <a:avLst/>
          </a:prstGeom>
        </p:spPr>
      </p:pic>
    </p:spTree>
    <p:extLst>
      <p:ext uri="{BB962C8B-B14F-4D97-AF65-F5344CB8AC3E}">
        <p14:creationId xmlns:p14="http://schemas.microsoft.com/office/powerpoint/2010/main" val="115702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365678" y="326571"/>
            <a:ext cx="5501989" cy="604389"/>
          </a:xfrm>
        </p:spPr>
        <p:txBody>
          <a:bodyPr anchor="b">
            <a:noAutofit/>
          </a:bodyPr>
          <a:lstStyle/>
          <a:p>
            <a:pPr algn="l"/>
            <a:r>
              <a:rPr lang="en-US" sz="3200" dirty="0"/>
              <a:t>Step 3: Examining the data</a:t>
            </a:r>
          </a:p>
        </p:txBody>
      </p:sp>
      <p:pic>
        <p:nvPicPr>
          <p:cNvPr id="5" name="Picture 4" descr="Chart, line chart&#10;&#10;Description automatically generated">
            <a:extLst>
              <a:ext uri="{FF2B5EF4-FFF2-40B4-BE49-F238E27FC236}">
                <a16:creationId xmlns:a16="http://schemas.microsoft.com/office/drawing/2014/main" id="{7BD73A83-FF1C-4AF4-9F82-8BC0665B47EB}"/>
              </a:ext>
            </a:extLst>
          </p:cNvPr>
          <p:cNvPicPr>
            <a:picLocks noChangeAspect="1"/>
          </p:cNvPicPr>
          <p:nvPr/>
        </p:nvPicPr>
        <p:blipFill>
          <a:blip r:embed="rId7"/>
          <a:stretch>
            <a:fillRect/>
          </a:stretch>
        </p:blipFill>
        <p:spPr>
          <a:xfrm>
            <a:off x="568871" y="538149"/>
            <a:ext cx="4925112" cy="2734057"/>
          </a:xfrm>
          <a:prstGeom prst="rect">
            <a:avLst/>
          </a:prstGeom>
        </p:spPr>
      </p:pic>
      <p:pic>
        <p:nvPicPr>
          <p:cNvPr id="9" name="Picture 8" descr="Chart, radar chart&#10;&#10;Description automatically generated">
            <a:extLst>
              <a:ext uri="{FF2B5EF4-FFF2-40B4-BE49-F238E27FC236}">
                <a16:creationId xmlns:a16="http://schemas.microsoft.com/office/drawing/2014/main" id="{C3A95FD2-FC1F-4EA3-88A2-27D28A4E1D5F}"/>
              </a:ext>
            </a:extLst>
          </p:cNvPr>
          <p:cNvPicPr>
            <a:picLocks noChangeAspect="1"/>
          </p:cNvPicPr>
          <p:nvPr/>
        </p:nvPicPr>
        <p:blipFill>
          <a:blip r:embed="rId8"/>
          <a:stretch>
            <a:fillRect/>
          </a:stretch>
        </p:blipFill>
        <p:spPr>
          <a:xfrm>
            <a:off x="828587" y="3518406"/>
            <a:ext cx="4540367" cy="3044109"/>
          </a:xfrm>
          <a:prstGeom prst="rect">
            <a:avLst/>
          </a:prstGeom>
        </p:spPr>
      </p:pic>
      <p:pic>
        <p:nvPicPr>
          <p:cNvPr id="12" name="Picture 11">
            <a:extLst>
              <a:ext uri="{FF2B5EF4-FFF2-40B4-BE49-F238E27FC236}">
                <a16:creationId xmlns:a16="http://schemas.microsoft.com/office/drawing/2014/main" id="{B23DB82A-137F-4CF6-B1E1-B88D791D209F}"/>
              </a:ext>
            </a:extLst>
          </p:cNvPr>
          <p:cNvPicPr>
            <a:picLocks noChangeAspect="1"/>
          </p:cNvPicPr>
          <p:nvPr/>
        </p:nvPicPr>
        <p:blipFill>
          <a:blip r:embed="rId9"/>
          <a:stretch>
            <a:fillRect/>
          </a:stretch>
        </p:blipFill>
        <p:spPr>
          <a:xfrm>
            <a:off x="6733713" y="2146458"/>
            <a:ext cx="4889416" cy="3407959"/>
          </a:xfrm>
          <a:prstGeom prst="rect">
            <a:avLst/>
          </a:prstGeom>
        </p:spPr>
      </p:pic>
    </p:spTree>
    <p:extLst>
      <p:ext uri="{BB962C8B-B14F-4D97-AF65-F5344CB8AC3E}">
        <p14:creationId xmlns:p14="http://schemas.microsoft.com/office/powerpoint/2010/main" val="3114176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16c05727-aa75-4e4a-9b5f-8a80a1165891"/>
    <ds:schemaRef ds:uri="http://www.w3.org/XML/1998/namespace"/>
    <ds:schemaRef ds:uri="http://schemas.microsoft.com/office/2006/metadata/properties"/>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{BA841FD2-7492-4B4E-B15D-EF13B148727F}tf55705232_win32</Template>
  <TotalTime>1262</TotalTime>
  <Words>606</Words>
  <Application>Microsoft Office PowerPoint</Application>
  <PresentationFormat>Breiskjerm</PresentationFormat>
  <Paragraphs>92</Paragraphs>
  <Slides>15</Slides>
  <Notes>14</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Lysbilettitlar</vt:lpstr>
      </vt:variant>
      <vt:variant>
        <vt:i4>15</vt:i4>
      </vt:variant>
    </vt:vector>
  </HeadingPairs>
  <TitlesOfParts>
    <vt:vector size="21" baseType="lpstr">
      <vt:lpstr>Calibri</vt:lpstr>
      <vt:lpstr>Goudy Old Style</vt:lpstr>
      <vt:lpstr>Segoe UI</vt:lpstr>
      <vt:lpstr>Times New Roman</vt:lpstr>
      <vt:lpstr>Wingdings 2</vt:lpstr>
      <vt:lpstr>SlateVTI</vt:lpstr>
      <vt:lpstr>AI final project</vt:lpstr>
      <vt:lpstr>Naïve Bayes</vt:lpstr>
      <vt:lpstr>Types of Naïve Bayes</vt:lpstr>
      <vt:lpstr>Advantages of Naïve Bayes</vt:lpstr>
      <vt:lpstr>Disadvantages of Naïve Bayes</vt:lpstr>
      <vt:lpstr>Introduction </vt:lpstr>
      <vt:lpstr>Step 1: Check and clean data </vt:lpstr>
      <vt:lpstr>Step 2: Examine data for outliers</vt:lpstr>
      <vt:lpstr>Step 3: Examining the data</vt:lpstr>
      <vt:lpstr>Step 4: Examining a model Gaussian NB</vt:lpstr>
      <vt:lpstr>Step 4: Examining a model Multinomial NB</vt:lpstr>
      <vt:lpstr>Step 4: Examining a model Bernoulli NB</vt:lpstr>
      <vt:lpstr>Step 5: Comparing the models</vt:lpstr>
      <vt:lpstr>Step 8: Testing with new data</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Emil B. Berglund</dc:creator>
  <cp:lastModifiedBy>Emil B. Berglund</cp:lastModifiedBy>
  <cp:revision>4</cp:revision>
  <dcterms:created xsi:type="dcterms:W3CDTF">2021-11-13T19:38:04Z</dcterms:created>
  <dcterms:modified xsi:type="dcterms:W3CDTF">2021-12-05T17:35:32Z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