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71" r:id="rId6"/>
    <p:sldId id="257" r:id="rId7"/>
    <p:sldId id="258" r:id="rId8"/>
    <p:sldId id="260" r:id="rId9"/>
    <p:sldId id="259" r:id="rId10"/>
    <p:sldId id="261" r:id="rId11"/>
    <p:sldId id="266" r:id="rId12"/>
    <p:sldId id="267" r:id="rId13"/>
    <p:sldId id="268" r:id="rId14"/>
    <p:sldId id="269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80EA70-CF4B-4C13-9074-5AAA6A53A71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890EEB2-DC86-43DC-AD08-40EB51AE0F46}">
      <dgm:prSet/>
      <dgm:spPr/>
      <dgm:t>
        <a:bodyPr/>
        <a:lstStyle/>
        <a:p>
          <a:pPr algn="ctr"/>
          <a:r>
            <a:rPr lang="en-US" b="1" dirty="0">
              <a:solidFill>
                <a:schemeClr val="accent4">
                  <a:lumMod val="20000"/>
                  <a:lumOff val="80000"/>
                </a:schemeClr>
              </a:solidFill>
            </a:rPr>
            <a:t>Simulate 3 years of data, 2 overwinters</a:t>
          </a:r>
        </a:p>
      </dgm:t>
    </dgm:pt>
    <dgm:pt modelId="{3B4C1EAD-D803-4775-8F11-6839CB307EA1}" type="parTrans" cxnId="{FFF7C417-E62A-4414-ABAB-3F9247186139}">
      <dgm:prSet/>
      <dgm:spPr/>
      <dgm:t>
        <a:bodyPr/>
        <a:lstStyle/>
        <a:p>
          <a:endParaRPr lang="en-US"/>
        </a:p>
      </dgm:t>
    </dgm:pt>
    <dgm:pt modelId="{1C2F4346-8651-434E-85F2-E7B5BC7F4DE5}" type="sibTrans" cxnId="{FFF7C417-E62A-4414-ABAB-3F9247186139}">
      <dgm:prSet/>
      <dgm:spPr/>
      <dgm:t>
        <a:bodyPr/>
        <a:lstStyle/>
        <a:p>
          <a:endParaRPr lang="en-US"/>
        </a:p>
      </dgm:t>
    </dgm:pt>
    <dgm:pt modelId="{20DD214F-B2E9-41DD-8637-9B15E4733B58}">
      <dgm:prSet/>
      <dgm:spPr/>
      <dgm:t>
        <a:bodyPr/>
        <a:lstStyle/>
        <a:p>
          <a:r>
            <a:rPr lang="en-US"/>
            <a:t>Mean FST within, Mean FST between … (for delta y = 0, 1 , 2)?</a:t>
          </a:r>
        </a:p>
      </dgm:t>
    </dgm:pt>
    <dgm:pt modelId="{CCF48E3F-3277-41E9-A33D-A4075D427B75}" type="parTrans" cxnId="{ABC9A1B8-2A31-427D-99B7-6C156969310D}">
      <dgm:prSet/>
      <dgm:spPr/>
      <dgm:t>
        <a:bodyPr/>
        <a:lstStyle/>
        <a:p>
          <a:endParaRPr lang="en-US"/>
        </a:p>
      </dgm:t>
    </dgm:pt>
    <dgm:pt modelId="{1D37BA49-1E07-4143-B577-98E3511DDA45}" type="sibTrans" cxnId="{ABC9A1B8-2A31-427D-99B7-6C156969310D}">
      <dgm:prSet/>
      <dgm:spPr/>
      <dgm:t>
        <a:bodyPr/>
        <a:lstStyle/>
        <a:p>
          <a:endParaRPr lang="en-US"/>
        </a:p>
      </dgm:t>
    </dgm:pt>
    <dgm:pt modelId="{D9439557-787B-4AFE-B94A-1866D9BD53E0}">
      <dgm:prSet/>
      <dgm:spPr/>
      <dgm:t>
        <a:bodyPr/>
        <a:lstStyle/>
        <a:p>
          <a:r>
            <a:rPr lang="en-US"/>
            <a:t>DAPC correlations to LD1 and LD2</a:t>
          </a:r>
        </a:p>
      </dgm:t>
    </dgm:pt>
    <dgm:pt modelId="{995A169C-FA4A-4218-8230-B81D9AEAD8E6}" type="parTrans" cxnId="{1872466B-BDF4-4A1A-BB67-B70E1C896A95}">
      <dgm:prSet/>
      <dgm:spPr/>
      <dgm:t>
        <a:bodyPr/>
        <a:lstStyle/>
        <a:p>
          <a:endParaRPr lang="en-US"/>
        </a:p>
      </dgm:t>
    </dgm:pt>
    <dgm:pt modelId="{BDC9D40D-3CF7-4E63-9A7F-E8150A9DADF8}" type="sibTrans" cxnId="{1872466B-BDF4-4A1A-BB67-B70E1C896A95}">
      <dgm:prSet/>
      <dgm:spPr/>
      <dgm:t>
        <a:bodyPr/>
        <a:lstStyle/>
        <a:p>
          <a:endParaRPr lang="en-US"/>
        </a:p>
      </dgm:t>
    </dgm:pt>
    <dgm:pt modelId="{DFD58B10-288D-4283-B205-DAEBC9D0E0E0}">
      <dgm:prSet/>
      <dgm:spPr/>
      <dgm:t>
        <a:bodyPr/>
        <a:lstStyle/>
        <a:p>
          <a:r>
            <a:rPr lang="en-US"/>
            <a:t>Euclidian distance LD1-LD2 within and between for delta y = 0, 1 , 2</a:t>
          </a:r>
        </a:p>
      </dgm:t>
    </dgm:pt>
    <dgm:pt modelId="{694BE4A3-3F1C-4B03-A39D-7011E33E8D75}" type="parTrans" cxnId="{9790114B-6D34-412B-BD37-F39CCDF7A2E9}">
      <dgm:prSet/>
      <dgm:spPr/>
      <dgm:t>
        <a:bodyPr/>
        <a:lstStyle/>
        <a:p>
          <a:endParaRPr lang="en-US"/>
        </a:p>
      </dgm:t>
    </dgm:pt>
    <dgm:pt modelId="{97C01210-DC00-4DF5-A9B9-8BDDCC02FDD1}" type="sibTrans" cxnId="{9790114B-6D34-412B-BD37-F39CCDF7A2E9}">
      <dgm:prSet/>
      <dgm:spPr/>
      <dgm:t>
        <a:bodyPr/>
        <a:lstStyle/>
        <a:p>
          <a:endParaRPr lang="en-US"/>
        </a:p>
      </dgm:t>
    </dgm:pt>
    <dgm:pt modelId="{AED5F500-0F08-49B2-943E-472A512F81AE}">
      <dgm:prSet/>
      <dgm:spPr/>
      <dgm:t>
        <a:bodyPr/>
        <a:lstStyle/>
        <a:p>
          <a:r>
            <a:rPr lang="en-US" b="1"/>
            <a:t>Other ideas:</a:t>
          </a:r>
          <a:endParaRPr lang="en-US"/>
        </a:p>
      </dgm:t>
    </dgm:pt>
    <dgm:pt modelId="{04375E1A-A139-49F0-A2CE-2C6916A85FBF}" type="parTrans" cxnId="{5B37980C-37D6-4FE7-BC39-C63E36F1DB58}">
      <dgm:prSet/>
      <dgm:spPr/>
      <dgm:t>
        <a:bodyPr/>
        <a:lstStyle/>
        <a:p>
          <a:endParaRPr lang="en-US"/>
        </a:p>
      </dgm:t>
    </dgm:pt>
    <dgm:pt modelId="{AFDAC515-C6A6-4BE0-AC07-817C42D1C51A}" type="sibTrans" cxnId="{5B37980C-37D6-4FE7-BC39-C63E36F1DB58}">
      <dgm:prSet/>
      <dgm:spPr/>
      <dgm:t>
        <a:bodyPr/>
        <a:lstStyle/>
        <a:p>
          <a:endParaRPr lang="en-US"/>
        </a:p>
      </dgm:t>
    </dgm:pt>
    <dgm:pt modelId="{9CEE76E8-03A6-406D-8BB0-A0CCC252FB13}">
      <dgm:prSet/>
      <dgm:spPr/>
      <dgm:t>
        <a:bodyPr/>
        <a:lstStyle/>
        <a:p>
          <a:r>
            <a:rPr lang="en-US"/>
            <a:t>Regression betas (abs val)?</a:t>
          </a:r>
        </a:p>
      </dgm:t>
    </dgm:pt>
    <dgm:pt modelId="{6577A03E-3330-4BFB-820C-98550C911FB4}" type="parTrans" cxnId="{44CAD980-1CDF-4C5A-90F6-CFF0DF6E551C}">
      <dgm:prSet/>
      <dgm:spPr/>
      <dgm:t>
        <a:bodyPr/>
        <a:lstStyle/>
        <a:p>
          <a:endParaRPr lang="en-US"/>
        </a:p>
      </dgm:t>
    </dgm:pt>
    <dgm:pt modelId="{A5509EC7-E86C-4FF9-9B60-B121A54E1768}" type="sibTrans" cxnId="{44CAD980-1CDF-4C5A-90F6-CFF0DF6E551C}">
      <dgm:prSet/>
      <dgm:spPr/>
      <dgm:t>
        <a:bodyPr/>
        <a:lstStyle/>
        <a:p>
          <a:endParaRPr lang="en-US"/>
        </a:p>
      </dgm:t>
    </dgm:pt>
    <dgm:pt modelId="{103BDDC7-AA3B-4924-BF58-9C09812BA0B5}">
      <dgm:prSet/>
      <dgm:spPr/>
      <dgm:t>
        <a:bodyPr/>
        <a:lstStyle/>
        <a:p>
          <a:r>
            <a:rPr lang="en-US"/>
            <a:t>Variance in allele frequency over 3 years (VAR AF)</a:t>
          </a:r>
        </a:p>
      </dgm:t>
    </dgm:pt>
    <dgm:pt modelId="{92873230-5665-4936-B518-01B3A4B53BA5}" type="parTrans" cxnId="{AFDA200C-583B-4832-A2EF-8A8DB7F27212}">
      <dgm:prSet/>
      <dgm:spPr/>
      <dgm:t>
        <a:bodyPr/>
        <a:lstStyle/>
        <a:p>
          <a:endParaRPr lang="en-US"/>
        </a:p>
      </dgm:t>
    </dgm:pt>
    <dgm:pt modelId="{2353D15D-A51A-4FC8-87B7-EA5C775FBEEE}" type="sibTrans" cxnId="{AFDA200C-583B-4832-A2EF-8A8DB7F27212}">
      <dgm:prSet/>
      <dgm:spPr/>
      <dgm:t>
        <a:bodyPr/>
        <a:lstStyle/>
        <a:p>
          <a:endParaRPr lang="en-US"/>
        </a:p>
      </dgm:t>
    </dgm:pt>
    <dgm:pt modelId="{41A53EEA-4BDF-5745-A842-70624F6A593A}" type="pres">
      <dgm:prSet presAssocID="{9E80EA70-CF4B-4C13-9074-5AAA6A53A718}" presName="linear" presStyleCnt="0">
        <dgm:presLayoutVars>
          <dgm:animLvl val="lvl"/>
          <dgm:resizeHandles val="exact"/>
        </dgm:presLayoutVars>
      </dgm:prSet>
      <dgm:spPr/>
    </dgm:pt>
    <dgm:pt modelId="{8C67CF87-644E-DE41-9CDD-43FA1BAF91B1}" type="pres">
      <dgm:prSet presAssocID="{0890EEB2-DC86-43DC-AD08-40EB51AE0F4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8E50837-F13E-1F45-B8C8-0BCA55029359}" type="pres">
      <dgm:prSet presAssocID="{1C2F4346-8651-434E-85F2-E7B5BC7F4DE5}" presName="spacer" presStyleCnt="0"/>
      <dgm:spPr/>
    </dgm:pt>
    <dgm:pt modelId="{10C55A93-B495-0E41-8474-972462DFAEF8}" type="pres">
      <dgm:prSet presAssocID="{20DD214F-B2E9-41DD-8637-9B15E4733B5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5A086A1-8023-E946-B3D3-35CB3073167B}" type="pres">
      <dgm:prSet presAssocID="{1D37BA49-1E07-4143-B577-98E3511DDA45}" presName="spacer" presStyleCnt="0"/>
      <dgm:spPr/>
    </dgm:pt>
    <dgm:pt modelId="{F0F27876-2EA1-C547-A3CC-109C2631C646}" type="pres">
      <dgm:prSet presAssocID="{D9439557-787B-4AFE-B94A-1866D9BD53E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91E3CFF-7005-2647-9DA6-061901D7C283}" type="pres">
      <dgm:prSet presAssocID="{BDC9D40D-3CF7-4E63-9A7F-E8150A9DADF8}" presName="spacer" presStyleCnt="0"/>
      <dgm:spPr/>
    </dgm:pt>
    <dgm:pt modelId="{F4ABA31F-8C79-4A47-89B6-6C9CFE7E8D6F}" type="pres">
      <dgm:prSet presAssocID="{DFD58B10-288D-4283-B205-DAEBC9D0E0E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F714F22-C075-E840-AF54-1B2C620D7A8C}" type="pres">
      <dgm:prSet presAssocID="{97C01210-DC00-4DF5-A9B9-8BDDCC02FDD1}" presName="spacer" presStyleCnt="0"/>
      <dgm:spPr/>
    </dgm:pt>
    <dgm:pt modelId="{E6DFCF8E-97AE-844A-906A-6DDB95210F54}" type="pres">
      <dgm:prSet presAssocID="{AED5F500-0F08-49B2-943E-472A512F81A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1C9C9E4-5AB6-2F4F-8703-F7ADCFC3EA6F}" type="pres">
      <dgm:prSet presAssocID="{AFDAC515-C6A6-4BE0-AC07-817C42D1C51A}" presName="spacer" presStyleCnt="0"/>
      <dgm:spPr/>
    </dgm:pt>
    <dgm:pt modelId="{F8F7696B-4000-B84C-AFD4-E200947D9D02}" type="pres">
      <dgm:prSet presAssocID="{9CEE76E8-03A6-406D-8BB0-A0CCC252FB1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AA566B4-9DDD-D242-8514-556B7A2B86CC}" type="pres">
      <dgm:prSet presAssocID="{A5509EC7-E86C-4FF9-9B60-B121A54E1768}" presName="spacer" presStyleCnt="0"/>
      <dgm:spPr/>
    </dgm:pt>
    <dgm:pt modelId="{EEB68C3B-8F7D-4C49-ABD2-0B4165090DB1}" type="pres">
      <dgm:prSet presAssocID="{103BDDC7-AA3B-4924-BF58-9C09812BA0B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FDA200C-583B-4832-A2EF-8A8DB7F27212}" srcId="{9E80EA70-CF4B-4C13-9074-5AAA6A53A718}" destId="{103BDDC7-AA3B-4924-BF58-9C09812BA0B5}" srcOrd="6" destOrd="0" parTransId="{92873230-5665-4936-B518-01B3A4B53BA5}" sibTransId="{2353D15D-A51A-4FC8-87B7-EA5C775FBEEE}"/>
    <dgm:cxn modelId="{5B37980C-37D6-4FE7-BC39-C63E36F1DB58}" srcId="{9E80EA70-CF4B-4C13-9074-5AAA6A53A718}" destId="{AED5F500-0F08-49B2-943E-472A512F81AE}" srcOrd="4" destOrd="0" parTransId="{04375E1A-A139-49F0-A2CE-2C6916A85FBF}" sibTransId="{AFDAC515-C6A6-4BE0-AC07-817C42D1C51A}"/>
    <dgm:cxn modelId="{4F2E9316-D15F-594F-A0EC-1121DCF825F0}" type="presOf" srcId="{0890EEB2-DC86-43DC-AD08-40EB51AE0F46}" destId="{8C67CF87-644E-DE41-9CDD-43FA1BAF91B1}" srcOrd="0" destOrd="0" presId="urn:microsoft.com/office/officeart/2005/8/layout/vList2"/>
    <dgm:cxn modelId="{FFF7C417-E62A-4414-ABAB-3F9247186139}" srcId="{9E80EA70-CF4B-4C13-9074-5AAA6A53A718}" destId="{0890EEB2-DC86-43DC-AD08-40EB51AE0F46}" srcOrd="0" destOrd="0" parTransId="{3B4C1EAD-D803-4775-8F11-6839CB307EA1}" sibTransId="{1C2F4346-8651-434E-85F2-E7B5BC7F4DE5}"/>
    <dgm:cxn modelId="{09FBC932-43A3-5248-9901-51612CDD0E5F}" type="presOf" srcId="{AED5F500-0F08-49B2-943E-472A512F81AE}" destId="{E6DFCF8E-97AE-844A-906A-6DDB95210F54}" srcOrd="0" destOrd="0" presId="urn:microsoft.com/office/officeart/2005/8/layout/vList2"/>
    <dgm:cxn modelId="{E10C353D-3B75-7045-8D51-6A3170C9DAC1}" type="presOf" srcId="{9E80EA70-CF4B-4C13-9074-5AAA6A53A718}" destId="{41A53EEA-4BDF-5745-A842-70624F6A593A}" srcOrd="0" destOrd="0" presId="urn:microsoft.com/office/officeart/2005/8/layout/vList2"/>
    <dgm:cxn modelId="{AB1F213F-24DA-2048-88DD-F387178FD1C5}" type="presOf" srcId="{D9439557-787B-4AFE-B94A-1866D9BD53E0}" destId="{F0F27876-2EA1-C547-A3CC-109C2631C646}" srcOrd="0" destOrd="0" presId="urn:microsoft.com/office/officeart/2005/8/layout/vList2"/>
    <dgm:cxn modelId="{9790114B-6D34-412B-BD37-F39CCDF7A2E9}" srcId="{9E80EA70-CF4B-4C13-9074-5AAA6A53A718}" destId="{DFD58B10-288D-4283-B205-DAEBC9D0E0E0}" srcOrd="3" destOrd="0" parTransId="{694BE4A3-3F1C-4B03-A39D-7011E33E8D75}" sibTransId="{97C01210-DC00-4DF5-A9B9-8BDDCC02FDD1}"/>
    <dgm:cxn modelId="{1872466B-BDF4-4A1A-BB67-B70E1C896A95}" srcId="{9E80EA70-CF4B-4C13-9074-5AAA6A53A718}" destId="{D9439557-787B-4AFE-B94A-1866D9BD53E0}" srcOrd="2" destOrd="0" parTransId="{995A169C-FA4A-4218-8230-B81D9AEAD8E6}" sibTransId="{BDC9D40D-3CF7-4E63-9A7F-E8150A9DADF8}"/>
    <dgm:cxn modelId="{44CAD980-1CDF-4C5A-90F6-CFF0DF6E551C}" srcId="{9E80EA70-CF4B-4C13-9074-5AAA6A53A718}" destId="{9CEE76E8-03A6-406D-8BB0-A0CCC252FB13}" srcOrd="5" destOrd="0" parTransId="{6577A03E-3330-4BFB-820C-98550C911FB4}" sibTransId="{A5509EC7-E86C-4FF9-9B60-B121A54E1768}"/>
    <dgm:cxn modelId="{ABC9A1B8-2A31-427D-99B7-6C156969310D}" srcId="{9E80EA70-CF4B-4C13-9074-5AAA6A53A718}" destId="{20DD214F-B2E9-41DD-8637-9B15E4733B58}" srcOrd="1" destOrd="0" parTransId="{CCF48E3F-3277-41E9-A33D-A4075D427B75}" sibTransId="{1D37BA49-1E07-4143-B577-98E3511DDA45}"/>
    <dgm:cxn modelId="{4DF8D7D0-FB3C-A544-8C0D-B20149AD75F1}" type="presOf" srcId="{20DD214F-B2E9-41DD-8637-9B15E4733B58}" destId="{10C55A93-B495-0E41-8474-972462DFAEF8}" srcOrd="0" destOrd="0" presId="urn:microsoft.com/office/officeart/2005/8/layout/vList2"/>
    <dgm:cxn modelId="{079E8DD1-0179-6F42-A931-F64C217CBB81}" type="presOf" srcId="{103BDDC7-AA3B-4924-BF58-9C09812BA0B5}" destId="{EEB68C3B-8F7D-4C49-ABD2-0B4165090DB1}" srcOrd="0" destOrd="0" presId="urn:microsoft.com/office/officeart/2005/8/layout/vList2"/>
    <dgm:cxn modelId="{4090C3D5-DCB5-CD41-B95A-4E638A22FE8A}" type="presOf" srcId="{DFD58B10-288D-4283-B205-DAEBC9D0E0E0}" destId="{F4ABA31F-8C79-4A47-89B6-6C9CFE7E8D6F}" srcOrd="0" destOrd="0" presId="urn:microsoft.com/office/officeart/2005/8/layout/vList2"/>
    <dgm:cxn modelId="{272F9BDE-ED05-7B4D-B466-25FF878B8755}" type="presOf" srcId="{9CEE76E8-03A6-406D-8BB0-A0CCC252FB13}" destId="{F8F7696B-4000-B84C-AFD4-E200947D9D02}" srcOrd="0" destOrd="0" presId="urn:microsoft.com/office/officeart/2005/8/layout/vList2"/>
    <dgm:cxn modelId="{CACD97EC-F81A-B749-AF94-A64573CF057B}" type="presParOf" srcId="{41A53EEA-4BDF-5745-A842-70624F6A593A}" destId="{8C67CF87-644E-DE41-9CDD-43FA1BAF91B1}" srcOrd="0" destOrd="0" presId="urn:microsoft.com/office/officeart/2005/8/layout/vList2"/>
    <dgm:cxn modelId="{F3554F09-9AE2-6042-ADEE-B43F17C956CE}" type="presParOf" srcId="{41A53EEA-4BDF-5745-A842-70624F6A593A}" destId="{98E50837-F13E-1F45-B8C8-0BCA55029359}" srcOrd="1" destOrd="0" presId="urn:microsoft.com/office/officeart/2005/8/layout/vList2"/>
    <dgm:cxn modelId="{85682CB8-ED52-9040-87CA-75AFB8B2F316}" type="presParOf" srcId="{41A53EEA-4BDF-5745-A842-70624F6A593A}" destId="{10C55A93-B495-0E41-8474-972462DFAEF8}" srcOrd="2" destOrd="0" presId="urn:microsoft.com/office/officeart/2005/8/layout/vList2"/>
    <dgm:cxn modelId="{26E9CA27-461D-F94A-8671-1F9053104A57}" type="presParOf" srcId="{41A53EEA-4BDF-5745-A842-70624F6A593A}" destId="{D5A086A1-8023-E946-B3D3-35CB3073167B}" srcOrd="3" destOrd="0" presId="urn:microsoft.com/office/officeart/2005/8/layout/vList2"/>
    <dgm:cxn modelId="{F0721925-943A-A24B-A3A8-629501C0028A}" type="presParOf" srcId="{41A53EEA-4BDF-5745-A842-70624F6A593A}" destId="{F0F27876-2EA1-C547-A3CC-109C2631C646}" srcOrd="4" destOrd="0" presId="urn:microsoft.com/office/officeart/2005/8/layout/vList2"/>
    <dgm:cxn modelId="{9617C112-98FE-B646-B6EE-EA47E8BBADDA}" type="presParOf" srcId="{41A53EEA-4BDF-5745-A842-70624F6A593A}" destId="{891E3CFF-7005-2647-9DA6-061901D7C283}" srcOrd="5" destOrd="0" presId="urn:microsoft.com/office/officeart/2005/8/layout/vList2"/>
    <dgm:cxn modelId="{0E9367D4-9403-9544-AE37-942A96B0213A}" type="presParOf" srcId="{41A53EEA-4BDF-5745-A842-70624F6A593A}" destId="{F4ABA31F-8C79-4A47-89B6-6C9CFE7E8D6F}" srcOrd="6" destOrd="0" presId="urn:microsoft.com/office/officeart/2005/8/layout/vList2"/>
    <dgm:cxn modelId="{6BFA13A4-9255-244E-A0BE-349AED39E24A}" type="presParOf" srcId="{41A53EEA-4BDF-5745-A842-70624F6A593A}" destId="{1F714F22-C075-E840-AF54-1B2C620D7A8C}" srcOrd="7" destOrd="0" presId="urn:microsoft.com/office/officeart/2005/8/layout/vList2"/>
    <dgm:cxn modelId="{8838F64F-03F4-0D4D-B219-6A0674AB77A8}" type="presParOf" srcId="{41A53EEA-4BDF-5745-A842-70624F6A593A}" destId="{E6DFCF8E-97AE-844A-906A-6DDB95210F54}" srcOrd="8" destOrd="0" presId="urn:microsoft.com/office/officeart/2005/8/layout/vList2"/>
    <dgm:cxn modelId="{3BCFA71F-3FEA-5449-880C-6239415CF87A}" type="presParOf" srcId="{41A53EEA-4BDF-5745-A842-70624F6A593A}" destId="{41C9C9E4-5AB6-2F4F-8703-F7ADCFC3EA6F}" srcOrd="9" destOrd="0" presId="urn:microsoft.com/office/officeart/2005/8/layout/vList2"/>
    <dgm:cxn modelId="{D96651DE-FF78-A340-8A38-8B061609595F}" type="presParOf" srcId="{41A53EEA-4BDF-5745-A842-70624F6A593A}" destId="{F8F7696B-4000-B84C-AFD4-E200947D9D02}" srcOrd="10" destOrd="0" presId="urn:microsoft.com/office/officeart/2005/8/layout/vList2"/>
    <dgm:cxn modelId="{49334AAF-C385-DF43-8BBD-CF0000EDD870}" type="presParOf" srcId="{41A53EEA-4BDF-5745-A842-70624F6A593A}" destId="{4AA566B4-9DDD-D242-8514-556B7A2B86CC}" srcOrd="11" destOrd="0" presId="urn:microsoft.com/office/officeart/2005/8/layout/vList2"/>
    <dgm:cxn modelId="{B51D2251-C27E-BB46-8068-D92B2200C838}" type="presParOf" srcId="{41A53EEA-4BDF-5745-A842-70624F6A593A}" destId="{EEB68C3B-8F7D-4C49-ABD2-0B4165090DB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7CF87-644E-DE41-9CDD-43FA1BAF91B1}">
      <dsp:nvSpPr>
        <dsp:cNvPr id="0" name=""/>
        <dsp:cNvSpPr/>
      </dsp:nvSpPr>
      <dsp:spPr>
        <a:xfrm>
          <a:off x="0" y="1060384"/>
          <a:ext cx="6666833" cy="4317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4">
                  <a:lumMod val="20000"/>
                  <a:lumOff val="80000"/>
                </a:schemeClr>
              </a:solidFill>
            </a:rPr>
            <a:t>Simulate 3 years of data, 2 overwinters</a:t>
          </a:r>
        </a:p>
      </dsp:txBody>
      <dsp:txXfrm>
        <a:off x="21075" y="1081459"/>
        <a:ext cx="6624683" cy="389580"/>
      </dsp:txXfrm>
    </dsp:sp>
    <dsp:sp modelId="{10C55A93-B495-0E41-8474-972462DFAEF8}">
      <dsp:nvSpPr>
        <dsp:cNvPr id="0" name=""/>
        <dsp:cNvSpPr/>
      </dsp:nvSpPr>
      <dsp:spPr>
        <a:xfrm>
          <a:off x="0" y="1543955"/>
          <a:ext cx="6666833" cy="431730"/>
        </a:xfrm>
        <a:prstGeom prst="roundRect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Mean FST within, Mean FST between … (for delta y = 0, 1 , 2)?</a:t>
          </a:r>
        </a:p>
      </dsp:txBody>
      <dsp:txXfrm>
        <a:off x="21075" y="1565030"/>
        <a:ext cx="6624683" cy="389580"/>
      </dsp:txXfrm>
    </dsp:sp>
    <dsp:sp modelId="{F0F27876-2EA1-C547-A3CC-109C2631C646}">
      <dsp:nvSpPr>
        <dsp:cNvPr id="0" name=""/>
        <dsp:cNvSpPr/>
      </dsp:nvSpPr>
      <dsp:spPr>
        <a:xfrm>
          <a:off x="0" y="2027525"/>
          <a:ext cx="6666833" cy="43173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DAPC correlations to LD1 and LD2</a:t>
          </a:r>
        </a:p>
      </dsp:txBody>
      <dsp:txXfrm>
        <a:off x="21075" y="2048600"/>
        <a:ext cx="6624683" cy="389580"/>
      </dsp:txXfrm>
    </dsp:sp>
    <dsp:sp modelId="{F4ABA31F-8C79-4A47-89B6-6C9CFE7E8D6F}">
      <dsp:nvSpPr>
        <dsp:cNvPr id="0" name=""/>
        <dsp:cNvSpPr/>
      </dsp:nvSpPr>
      <dsp:spPr>
        <a:xfrm>
          <a:off x="0" y="2511094"/>
          <a:ext cx="6666833" cy="43173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Euclidian distance LD1-LD2 within and between for delta y = 0, 1 , 2</a:t>
          </a:r>
        </a:p>
      </dsp:txBody>
      <dsp:txXfrm>
        <a:off x="21075" y="2532169"/>
        <a:ext cx="6624683" cy="389580"/>
      </dsp:txXfrm>
    </dsp:sp>
    <dsp:sp modelId="{E6DFCF8E-97AE-844A-906A-6DDB95210F54}">
      <dsp:nvSpPr>
        <dsp:cNvPr id="0" name=""/>
        <dsp:cNvSpPr/>
      </dsp:nvSpPr>
      <dsp:spPr>
        <a:xfrm>
          <a:off x="0" y="2994664"/>
          <a:ext cx="6666833" cy="43173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Other ideas:</a:t>
          </a:r>
          <a:endParaRPr lang="en-US" sz="1800" kern="1200"/>
        </a:p>
      </dsp:txBody>
      <dsp:txXfrm>
        <a:off x="21075" y="3015739"/>
        <a:ext cx="6624683" cy="389580"/>
      </dsp:txXfrm>
    </dsp:sp>
    <dsp:sp modelId="{F8F7696B-4000-B84C-AFD4-E200947D9D02}">
      <dsp:nvSpPr>
        <dsp:cNvPr id="0" name=""/>
        <dsp:cNvSpPr/>
      </dsp:nvSpPr>
      <dsp:spPr>
        <a:xfrm>
          <a:off x="0" y="3478234"/>
          <a:ext cx="6666833" cy="431730"/>
        </a:xfrm>
        <a:prstGeom prst="roundRect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Regression betas (abs val)?</a:t>
          </a:r>
        </a:p>
      </dsp:txBody>
      <dsp:txXfrm>
        <a:off x="21075" y="3499309"/>
        <a:ext cx="6624683" cy="389580"/>
      </dsp:txXfrm>
    </dsp:sp>
    <dsp:sp modelId="{EEB68C3B-8F7D-4C49-ABD2-0B4165090DB1}">
      <dsp:nvSpPr>
        <dsp:cNvPr id="0" name=""/>
        <dsp:cNvSpPr/>
      </dsp:nvSpPr>
      <dsp:spPr>
        <a:xfrm>
          <a:off x="0" y="3961805"/>
          <a:ext cx="6666833" cy="43173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Variance in allele frequency over 3 years (VAR AF)</a:t>
          </a:r>
        </a:p>
      </dsp:txBody>
      <dsp:txXfrm>
        <a:off x="21075" y="3982880"/>
        <a:ext cx="6624683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BF83-BD16-F8F0-7427-06B089A9D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48502-9CFB-A82E-D8B0-E379A7954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796B6-189B-24E1-33D1-69E2C1B7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6832-7999-0542-9D2F-7CE5DD6052F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AC10-108A-17FE-ABDA-A6EB2FB3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F6857-A194-36C3-A408-90FB055E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66D-D497-0943-BB70-2728C3B0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8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A44F-25D2-1CAA-7F3D-E26D634D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79D0C-8F77-A16E-938B-BB9E45D39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7F8E-E03E-7CEA-4F5B-A6845AE4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6832-7999-0542-9D2F-7CE5DD6052F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C1D13-C354-F742-08F9-86D6B72F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1BBDA-8901-BFF3-29F7-ED26DEDA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66D-D497-0943-BB70-2728C3B0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4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7CD8A-F87B-EDC0-5ADE-A2F202145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EE993-B314-6116-5878-B8357B2FA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7B17A-D45A-5547-CDD7-49289410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6832-7999-0542-9D2F-7CE5DD6052F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16F11-9C07-56DD-D3D4-E73705A0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80F21-A6A4-DF32-A1BE-56D4354A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66D-D497-0943-BB70-2728C3B0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9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510F-6AC7-1BA6-A2BA-F19AEAFB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72EB-5315-E402-781A-8E649F05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FF475-CA03-E9B7-DCAB-8052774F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6832-7999-0542-9D2F-7CE5DD6052F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C0FF-3EA6-0E29-5C5E-00001822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B81FE-E2D9-1805-7572-A798F677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66D-D497-0943-BB70-2728C3B0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8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930D-6AE9-0148-3A42-EE286BB9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17626-A254-A25E-C9AD-C3BA1BD99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A14C2-14B2-536B-1A91-AA44799C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6832-7999-0542-9D2F-7CE5DD6052F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22CD7-9B5B-4CBB-FF80-A4A7E4B4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AF409-D4B5-6C15-30EF-372DBB1F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66D-D497-0943-BB70-2728C3B0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2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1400-5C04-1450-15A2-73970C60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972F0-9A61-33B6-EF28-DD22B0C66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22119-A66B-4F0F-6D9E-A090F4FA8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3936D-BCEB-1C2A-8A11-7B258BC5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6832-7999-0542-9D2F-7CE5DD6052F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B88FB-8D2F-0F90-262C-2248E40F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B3A13-5BA9-8083-7F3E-B64B44A2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66D-D497-0943-BB70-2728C3B0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6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043D-9FEF-8499-1C2D-F6ADB3BC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B15DC-7DDD-162A-D182-3A20BADA5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C1419-4E2B-10DF-822A-5A0F50FC6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89310-275A-8D2B-5D40-8747E942C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63867-66BE-B81F-EC2D-F5C06CFCC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F5C77-5884-CFC1-4729-194BF133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6832-7999-0542-9D2F-7CE5DD6052F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FB83C-C29C-4EAB-AFCC-4CC1978A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F8CA1-0005-F358-CDC0-91FCA2DD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66D-D497-0943-BB70-2728C3B0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BA78-2806-C57D-3154-2F574DDB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9B74A-08BB-3973-742E-E5A34514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6832-7999-0542-9D2F-7CE5DD6052F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B92C2-BA62-9880-2EBC-70FBC449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1FE6F-4C97-2DD8-477A-4FF59E33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66D-D497-0943-BB70-2728C3B0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2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532AD-91B1-6FB9-23E6-DABBE81C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6832-7999-0542-9D2F-7CE5DD6052F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9CFD8-C1A3-BD0A-084A-D54E76BC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8B370-F935-CFB9-89A1-EEBD5C15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66D-D497-0943-BB70-2728C3B0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576B-C538-0A4C-329C-2DC07109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5A32-C51E-A12E-EF38-70A7BE09C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B1E32-A690-F79A-B4CC-1B88EC825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9F88C-DC88-7BC0-69E3-E8FD4C75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6832-7999-0542-9D2F-7CE5DD6052F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25986-9787-C572-E01C-559D4BA1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65D59-8963-D22D-DC49-76692D76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66D-D497-0943-BB70-2728C3B0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3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8C77-6B9E-8FA9-C10C-F90F7DA1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6D0E5-0DE9-32EF-3E89-4F2DE3B9D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6C394-F695-D8D9-993C-2AFD878B2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EC1B9-1961-960C-F18B-E1C085E3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6832-7999-0542-9D2F-7CE5DD6052F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EFF0F-7D0F-80E5-3DDF-3EDCB538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8521C-B38D-89BA-FA04-58898FB5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66D-D497-0943-BB70-2728C3B0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5D52F-39D2-0C90-1C93-517B6909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11795-5484-4585-1A99-6B05B7CDE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8CA25-7D90-0864-FE74-AC13CA7EE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6832-7999-0542-9D2F-7CE5DD6052F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5A309-88A7-C2CF-3A6E-B7C19CB1A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C0CD2-3574-8A92-C3FA-24E953781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5E66D-D497-0943-BB70-2728C3B0E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2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867E-EBE8-C0AE-4278-ADD7D513E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Updates to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2EE67-FC4A-9314-8DCD-74ED96B70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29, 2020</a:t>
            </a:r>
          </a:p>
        </p:txBody>
      </p:sp>
    </p:spTree>
    <p:extLst>
      <p:ext uri="{BB962C8B-B14F-4D97-AF65-F5344CB8AC3E}">
        <p14:creationId xmlns:p14="http://schemas.microsoft.com/office/powerpoint/2010/main" val="173698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58480D13-ACBD-4B3B-BC82-E87B7F51B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4" b="1726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F8D83-0F2E-FA27-2F6E-CB2AAC9F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E78E-3BC9-E65A-1952-F5EEAE1A3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Maybe!</a:t>
            </a:r>
          </a:p>
        </p:txBody>
      </p:sp>
    </p:spTree>
    <p:extLst>
      <p:ext uri="{BB962C8B-B14F-4D97-AF65-F5344CB8AC3E}">
        <p14:creationId xmlns:p14="http://schemas.microsoft.com/office/powerpoint/2010/main" val="70934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4175-31A2-6A61-55A3-A5A1659B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31775"/>
            <a:ext cx="5910462" cy="1325563"/>
          </a:xfrm>
        </p:spPr>
        <p:txBody>
          <a:bodyPr/>
          <a:lstStyle/>
          <a:p>
            <a:r>
              <a:rPr lang="en-US" dirty="0"/>
              <a:t>Only retains PCs 1 and 2?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356F3-40DA-06E2-1C67-62F2BA82A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90688"/>
            <a:ext cx="4617642" cy="4628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04A374-2E3E-63F2-4EBB-3F0134602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62" y="231775"/>
            <a:ext cx="5672512" cy="2293143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D87FBDE-A4FE-583A-B8FC-7DABA0F87A69}"/>
              </a:ext>
            </a:extLst>
          </p:cNvPr>
          <p:cNvSpPr/>
          <p:nvPr/>
        </p:nvSpPr>
        <p:spPr>
          <a:xfrm>
            <a:off x="9086850" y="2000250"/>
            <a:ext cx="2698750" cy="285750"/>
          </a:xfrm>
          <a:prstGeom prst="fram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6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4175-31A2-6A61-55A3-A5A1659B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31775"/>
            <a:ext cx="5910462" cy="1325563"/>
          </a:xfrm>
        </p:spPr>
        <p:txBody>
          <a:bodyPr/>
          <a:lstStyle/>
          <a:p>
            <a:r>
              <a:rPr lang="en-US" dirty="0"/>
              <a:t>Only retains PCs 1 and 2?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356F3-40DA-06E2-1C67-62F2BA82A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90688"/>
            <a:ext cx="4617642" cy="4628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04A374-2E3E-63F2-4EBB-3F0134602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62" y="231775"/>
            <a:ext cx="5672512" cy="2293143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D87FBDE-A4FE-583A-B8FC-7DABA0F87A69}"/>
              </a:ext>
            </a:extLst>
          </p:cNvPr>
          <p:cNvSpPr/>
          <p:nvPr/>
        </p:nvSpPr>
        <p:spPr>
          <a:xfrm>
            <a:off x="9086850" y="2000250"/>
            <a:ext cx="2698750" cy="285750"/>
          </a:xfrm>
          <a:prstGeom prst="fram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F2FCB9-F70A-DA77-8C65-2888C631DDB2}"/>
              </a:ext>
            </a:extLst>
          </p:cNvPr>
          <p:cNvSpPr txBox="1">
            <a:spLocks/>
          </p:cNvSpPr>
          <p:nvPr/>
        </p:nvSpPr>
        <p:spPr>
          <a:xfrm>
            <a:off x="5391150" y="2726136"/>
            <a:ext cx="6598224" cy="3900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0000"/>
                </a:solidFill>
              </a:rPr>
              <a:t>But then.. We run into familiar ascertainment problems: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US" sz="2800" dirty="0"/>
              <a:t>Why not keep PC2 only?</a:t>
            </a:r>
          </a:p>
          <a:p>
            <a:pPr marL="514350" indent="-514350">
              <a:buAutoNum type="arabicPeriod"/>
            </a:pPr>
            <a:r>
              <a:rPr lang="en-US" sz="2800" dirty="0"/>
              <a:t>Why not keep PC2 and PC3?</a:t>
            </a:r>
          </a:p>
          <a:p>
            <a:pPr marL="514350" indent="-514350">
              <a:buAutoNum type="arabicPeriod"/>
            </a:pPr>
            <a:r>
              <a:rPr lang="en-US" sz="2800" dirty="0"/>
              <a:t>Is PC2 in the real data equivalent to PC2 in simulated data?</a:t>
            </a:r>
          </a:p>
          <a:p>
            <a:pPr marL="514350" indent="-514350">
              <a:buAutoNum type="arabicPeriod"/>
            </a:pPr>
            <a:r>
              <a:rPr lang="en-US" sz="2800" dirty="0"/>
              <a:t>Why not remove 2L, in2lt?</a:t>
            </a:r>
          </a:p>
          <a:p>
            <a:pPr marL="514350" indent="-514350">
              <a:buAutoNum type="arabicPeriod"/>
            </a:pPr>
            <a:r>
              <a:rPr lang="en-US" sz="2800" i="1" dirty="0"/>
              <a:t>Why not count all the peaches in the orchard? … </a:t>
            </a:r>
            <a:r>
              <a:rPr lang="en-US" sz="2800" i="1" dirty="0" err="1"/>
              <a:t>etc</a:t>
            </a:r>
            <a:r>
              <a:rPr lang="en-US" sz="2800" i="1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52013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D2894F-29B9-727B-86D3-67D9C6295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127"/>
          <a:stretch/>
        </p:blipFill>
        <p:spPr>
          <a:xfrm>
            <a:off x="584200" y="833640"/>
            <a:ext cx="5359400" cy="5190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ACDF65-1804-B4C9-C1B1-BAF6BC9D0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372"/>
          <a:stretch/>
        </p:blipFill>
        <p:spPr>
          <a:xfrm>
            <a:off x="6248402" y="2171700"/>
            <a:ext cx="5753541" cy="251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1459E2-7F1F-0679-0A84-234AAF690E4D}"/>
              </a:ext>
            </a:extLst>
          </p:cNvPr>
          <p:cNvSpPr txBox="1"/>
          <p:nvPr/>
        </p:nvSpPr>
        <p:spPr>
          <a:xfrm>
            <a:off x="190057" y="2316718"/>
            <a:ext cx="20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 (Unsupervised)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49ADE-AA45-78A0-FDF4-83D9CF18B83E}"/>
              </a:ext>
            </a:extLst>
          </p:cNvPr>
          <p:cNvSpPr txBox="1"/>
          <p:nvPr/>
        </p:nvSpPr>
        <p:spPr>
          <a:xfrm>
            <a:off x="3714852" y="1387554"/>
            <a:ext cx="165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 (Supervised)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86505A-F19D-0E31-DF18-2E54BC437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5778500"/>
            <a:ext cx="457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6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0B8132-ED54-484D-0545-B5B42A66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0"/>
            <a:ext cx="6623050" cy="66230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9F82FF-6942-752A-66E9-94701C15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671512"/>
            <a:ext cx="4743450" cy="3519488"/>
          </a:xfrm>
        </p:spPr>
        <p:txBody>
          <a:bodyPr>
            <a:normAutofit fontScale="90000"/>
          </a:bodyPr>
          <a:lstStyle/>
          <a:p>
            <a:r>
              <a:rPr lang="en-US" dirty="0"/>
              <a:t>Turns out our intuition of retaining the first 3 components was correct. </a:t>
            </a:r>
            <a:br>
              <a:rPr lang="en-US" dirty="0"/>
            </a:br>
            <a:r>
              <a:rPr lang="en-US" dirty="0"/>
              <a:t>(we smart.. Or lucky?)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14F06D-BACD-6B5E-25BA-B424B0633203}"/>
              </a:ext>
            </a:extLst>
          </p:cNvPr>
          <p:cNvSpPr txBox="1">
            <a:spLocks/>
          </p:cNvSpPr>
          <p:nvPr/>
        </p:nvSpPr>
        <p:spPr>
          <a:xfrm>
            <a:off x="7029450" y="5238750"/>
            <a:ext cx="4743450" cy="947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Yet, DACP doesn’t just stop there…</a:t>
            </a:r>
          </a:p>
        </p:txBody>
      </p:sp>
    </p:spTree>
    <p:extLst>
      <p:ext uri="{BB962C8B-B14F-4D97-AF65-F5344CB8AC3E}">
        <p14:creationId xmlns:p14="http://schemas.microsoft.com/office/powerpoint/2010/main" val="183958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1AE039-5341-D3AF-B9A1-835AA1E3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supervised, optimized, approach (DAPC on all genome):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8740D-5FA0-E585-2FBE-37982FDE0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3" y="1785543"/>
            <a:ext cx="5475637" cy="4394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4CF0D0-5009-E89C-370A-AE903D76A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78" y="1863492"/>
            <a:ext cx="4687755" cy="1916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B2F52-6CA5-9C7A-04FD-5E0906E56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504" y="3894509"/>
            <a:ext cx="3407302" cy="72188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4E96ED3-A4FB-29F7-8C84-97ADFE5E8CA0}"/>
              </a:ext>
            </a:extLst>
          </p:cNvPr>
          <p:cNvSpPr txBox="1">
            <a:spLocks/>
          </p:cNvSpPr>
          <p:nvPr/>
        </p:nvSpPr>
        <p:spPr>
          <a:xfrm>
            <a:off x="6640550" y="3982643"/>
            <a:ext cx="448799" cy="545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B294E8-4FCE-566F-60B3-BA2BDD642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840" y="5307229"/>
            <a:ext cx="5765751" cy="1166107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1DEAC718-EF3D-F71B-E167-39D2CF4B9C8B}"/>
              </a:ext>
            </a:extLst>
          </p:cNvPr>
          <p:cNvSpPr/>
          <p:nvPr/>
        </p:nvSpPr>
        <p:spPr>
          <a:xfrm>
            <a:off x="6895363" y="5307229"/>
            <a:ext cx="2572022" cy="1166107"/>
          </a:xfrm>
          <a:prstGeom prst="frame">
            <a:avLst>
              <a:gd name="adj1" fmla="val 1982"/>
            </a:avLst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BE709090-F58D-7E2E-24A7-CAD0B80B6A7D}"/>
              </a:ext>
            </a:extLst>
          </p:cNvPr>
          <p:cNvSpPr/>
          <p:nvPr/>
        </p:nvSpPr>
        <p:spPr>
          <a:xfrm>
            <a:off x="7325539" y="5848926"/>
            <a:ext cx="290744" cy="294435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2C053D-9161-B094-895C-47C1A4E8D1D4}"/>
              </a:ext>
            </a:extLst>
          </p:cNvPr>
          <p:cNvSpPr txBox="1">
            <a:spLocks/>
          </p:cNvSpPr>
          <p:nvPr/>
        </p:nvSpPr>
        <p:spPr>
          <a:xfrm>
            <a:off x="807704" y="6214533"/>
            <a:ext cx="4297696" cy="627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Entire signal maximizes in 2 LDs!</a:t>
            </a:r>
          </a:p>
        </p:txBody>
      </p:sp>
    </p:spTree>
    <p:extLst>
      <p:ext uri="{BB962C8B-B14F-4D97-AF65-F5344CB8AC3E}">
        <p14:creationId xmlns:p14="http://schemas.microsoft.com/office/powerpoint/2010/main" val="2026983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48EFAB-70FB-5494-2566-D1F7DF5D4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73" y="1608097"/>
            <a:ext cx="4829098" cy="48518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2AE1084-95D2-FE2B-4756-E504C8F8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Euclidean distances (on 2D; since only 2LDs)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CA12A-F495-AD65-6675-2E7ADD044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198" y="1746005"/>
            <a:ext cx="5702833" cy="2329326"/>
          </a:xfrm>
          <a:prstGeom prst="rect">
            <a:avLst/>
          </a:prstGeom>
        </p:spPr>
      </p:pic>
      <p:sp>
        <p:nvSpPr>
          <p:cNvPr id="7" name="Smiley Face 6">
            <a:extLst>
              <a:ext uri="{FF2B5EF4-FFF2-40B4-BE49-F238E27FC236}">
                <a16:creationId xmlns:a16="http://schemas.microsoft.com/office/drawing/2014/main" id="{E3225F80-F84F-15CA-7AAB-6FAB5BA1E24F}"/>
              </a:ext>
            </a:extLst>
          </p:cNvPr>
          <p:cNvSpPr/>
          <p:nvPr/>
        </p:nvSpPr>
        <p:spPr>
          <a:xfrm>
            <a:off x="10559392" y="2225742"/>
            <a:ext cx="420130" cy="442656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2D4F7E49-7D62-FB34-10A6-9957E175B584}"/>
              </a:ext>
            </a:extLst>
          </p:cNvPr>
          <p:cNvSpPr/>
          <p:nvPr/>
        </p:nvSpPr>
        <p:spPr>
          <a:xfrm>
            <a:off x="11048288" y="3411347"/>
            <a:ext cx="420130" cy="442656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D295B2-AB86-C7B3-AE09-4DEF34372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677" y="4555068"/>
            <a:ext cx="4771874" cy="135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1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082E38-A949-D903-4E34-93DA5189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92" y="481515"/>
            <a:ext cx="3715734" cy="2947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EDAD6-51B2-FC49-E70F-A0F862511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003" y="542996"/>
            <a:ext cx="3814314" cy="3060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13BA7-5374-27B4-5745-23B046CE7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06" y="3688302"/>
            <a:ext cx="2933106" cy="2947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349744-7177-F35F-75E9-CFBAB49D0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003" y="3626821"/>
            <a:ext cx="3056031" cy="307044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2C6B42-5C76-536D-C7B4-D0136049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42" y="190150"/>
            <a:ext cx="1139283" cy="582729"/>
          </a:xfrm>
        </p:spPr>
        <p:txBody>
          <a:bodyPr>
            <a:normAutofit fontScale="90000"/>
          </a:bodyPr>
          <a:lstStyle/>
          <a:p>
            <a:r>
              <a:rPr lang="en-US" dirty="0"/>
              <a:t>PCA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317CDD-3B2B-FBE4-423D-85C38F019D68}"/>
              </a:ext>
            </a:extLst>
          </p:cNvPr>
          <p:cNvSpPr txBox="1">
            <a:spLocks/>
          </p:cNvSpPr>
          <p:nvPr/>
        </p:nvSpPr>
        <p:spPr>
          <a:xfrm>
            <a:off x="6974158" y="283695"/>
            <a:ext cx="1139283" cy="58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DAPC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D0612B-E1C2-05CE-27B4-72F4EACA9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99" y="2477539"/>
            <a:ext cx="2688252" cy="951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6E383B-46FD-A9A6-30C9-949231476C4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7555"/>
          <a:stretch/>
        </p:blipFill>
        <p:spPr>
          <a:xfrm>
            <a:off x="9755160" y="80349"/>
            <a:ext cx="2427033" cy="786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61BB3C-C0D3-4F6C-9AF6-DCEA799C50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6229" y="3682820"/>
            <a:ext cx="2946193" cy="29529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D74CB4E-12CA-E5DA-1321-8B24F6CF56FC}"/>
              </a:ext>
            </a:extLst>
          </p:cNvPr>
          <p:cNvSpPr txBox="1">
            <a:spLocks/>
          </p:cNvSpPr>
          <p:nvPr/>
        </p:nvSpPr>
        <p:spPr>
          <a:xfrm>
            <a:off x="648799" y="3727685"/>
            <a:ext cx="1139283" cy="58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3D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6D53238-75F4-88CF-5FA5-BE06F3B37E0A}"/>
              </a:ext>
            </a:extLst>
          </p:cNvPr>
          <p:cNvSpPr txBox="1">
            <a:spLocks/>
          </p:cNvSpPr>
          <p:nvPr/>
        </p:nvSpPr>
        <p:spPr>
          <a:xfrm>
            <a:off x="3681719" y="3720364"/>
            <a:ext cx="1139283" cy="58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2D</a:t>
            </a:r>
          </a:p>
        </p:txBody>
      </p:sp>
    </p:spTree>
    <p:extLst>
      <p:ext uri="{BB962C8B-B14F-4D97-AF65-F5344CB8AC3E}">
        <p14:creationId xmlns:p14="http://schemas.microsoft.com/office/powerpoint/2010/main" val="217675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309D9-1515-55E8-7CED-A1865052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So what should we use for ABC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CB69C5-B2BC-2E02-EA49-EED72C49A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09982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442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7F719CC-11CE-49D2-EDDE-B4EB88156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88" y="1304703"/>
            <a:ext cx="11074424" cy="39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4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FD4B56-4227-E6B3-867D-0C7E73F37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7"/>
            <a:ext cx="6600825" cy="6600825"/>
          </a:xfrm>
          <a:prstGeom prst="rect">
            <a:avLst/>
          </a:prstGeom>
        </p:spPr>
      </p:pic>
      <p:pic>
        <p:nvPicPr>
          <p:cNvPr id="5" name="Picture 4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CD535FE1-29AB-F4F8-EC4A-0AC2F79D9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825" y="128587"/>
            <a:ext cx="5469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5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F6A28D19-BE70-9E1F-176A-864C2C14F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90" y="0"/>
            <a:ext cx="8379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4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867E-EBE8-C0AE-4278-ADD7D513E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Improving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2EE67-FC4A-9314-8DCD-74ED96B70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Exploring various stats</a:t>
            </a:r>
          </a:p>
        </p:txBody>
      </p:sp>
    </p:spTree>
    <p:extLst>
      <p:ext uri="{BB962C8B-B14F-4D97-AF65-F5344CB8AC3E}">
        <p14:creationId xmlns:p14="http://schemas.microsoft.com/office/powerpoint/2010/main" val="185403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05EF8-816A-85C7-5B14-0454A261C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708150"/>
            <a:ext cx="5451475" cy="4324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437CE6-5EC2-532D-F3EA-78C69413F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025" y="1708150"/>
            <a:ext cx="5380038" cy="4324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01C11-7F7C-7F3B-A279-67F4BBCE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we currently use (PCA on all genome):</a:t>
            </a:r>
          </a:p>
        </p:txBody>
      </p:sp>
    </p:spTree>
    <p:extLst>
      <p:ext uri="{BB962C8B-B14F-4D97-AF65-F5344CB8AC3E}">
        <p14:creationId xmlns:p14="http://schemas.microsoft.com/office/powerpoint/2010/main" val="54805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C1CCE1-8FCB-55BA-D47A-20E507A2C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46" y="657826"/>
            <a:ext cx="3158554" cy="2505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00467C-C1C6-DEAB-F4DD-1DC45AA20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46" y="3319247"/>
            <a:ext cx="3158554" cy="2538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549151-FECA-7B24-4588-1B33CE451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008" y="2083831"/>
            <a:ext cx="6555607" cy="1672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FBE444-5A79-30D1-340A-A0FEE9C4F92C}"/>
              </a:ext>
            </a:extLst>
          </p:cNvPr>
          <p:cNvSpPr txBox="1"/>
          <p:nvPr/>
        </p:nvSpPr>
        <p:spPr>
          <a:xfrm>
            <a:off x="4849511" y="1714499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Seaford Display" pitchFamily="2" charset="0"/>
              </a:rPr>
              <a:t>Lm</a:t>
            </a:r>
            <a:r>
              <a:rPr lang="en-US" b="1" dirty="0">
                <a:latin typeface="Seaford Display" pitchFamily="2" charset="0"/>
              </a:rPr>
              <a:t> 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8D344D-CB02-D3AC-B051-F813E24C5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6008" y="4578179"/>
            <a:ext cx="4725824" cy="16726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CD0A43-2085-A2D7-3A0B-269A1BD893BA}"/>
              </a:ext>
            </a:extLst>
          </p:cNvPr>
          <p:cNvSpPr txBox="1"/>
          <p:nvPr/>
        </p:nvSpPr>
        <p:spPr>
          <a:xfrm>
            <a:off x="4849511" y="4208847"/>
            <a:ext cx="194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aford Display" pitchFamily="2" charset="0"/>
              </a:rPr>
              <a:t>Correlation models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8A8C656-B450-0C05-2174-B47FEC91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442" y="365125"/>
            <a:ext cx="7251357" cy="1105329"/>
          </a:xfrm>
        </p:spPr>
        <p:txBody>
          <a:bodyPr/>
          <a:lstStyle/>
          <a:p>
            <a:r>
              <a:rPr lang="en-US" dirty="0" err="1"/>
              <a:t>Lm</a:t>
            </a:r>
            <a:r>
              <a:rPr lang="en-US" dirty="0"/>
              <a:t> models with time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11AB52-A17B-5305-F78D-9B65D6D43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0707" y="3849131"/>
            <a:ext cx="4500908" cy="58591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1D6F1B9-3756-F3FC-0483-658026915716}"/>
              </a:ext>
            </a:extLst>
          </p:cNvPr>
          <p:cNvSpPr txBox="1">
            <a:spLocks/>
          </p:cNvSpPr>
          <p:nvPr/>
        </p:nvSpPr>
        <p:spPr>
          <a:xfrm>
            <a:off x="9802675" y="1078774"/>
            <a:ext cx="1883442" cy="1105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Is PC2 “time” in our sims??</a:t>
            </a:r>
          </a:p>
        </p:txBody>
      </p:sp>
    </p:spTree>
    <p:extLst>
      <p:ext uri="{BB962C8B-B14F-4D97-AF65-F5344CB8AC3E}">
        <p14:creationId xmlns:p14="http://schemas.microsoft.com/office/powerpoint/2010/main" val="356942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C1CCE1-8FCB-55BA-D47A-20E507A2C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46" y="657826"/>
            <a:ext cx="3158554" cy="2505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00467C-C1C6-DEAB-F4DD-1DC45AA20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46" y="3319247"/>
            <a:ext cx="3158554" cy="2538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FBE444-5A79-30D1-340A-A0FEE9C4F92C}"/>
              </a:ext>
            </a:extLst>
          </p:cNvPr>
          <p:cNvSpPr txBox="1"/>
          <p:nvPr/>
        </p:nvSpPr>
        <p:spPr>
          <a:xfrm>
            <a:off x="4849511" y="1714499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Seaford Display" pitchFamily="2" charset="0"/>
              </a:rPr>
              <a:t>Lm</a:t>
            </a:r>
            <a:r>
              <a:rPr lang="en-US" b="1" dirty="0">
                <a:latin typeface="Seaford Display" pitchFamily="2" charset="0"/>
              </a:rPr>
              <a:t>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D0A43-2085-A2D7-3A0B-269A1BD893BA}"/>
              </a:ext>
            </a:extLst>
          </p:cNvPr>
          <p:cNvSpPr txBox="1"/>
          <p:nvPr/>
        </p:nvSpPr>
        <p:spPr>
          <a:xfrm>
            <a:off x="4849511" y="4208847"/>
            <a:ext cx="194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aford Display" pitchFamily="2" charset="0"/>
              </a:rPr>
              <a:t>Correlation models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8A8C656-B450-0C05-2174-B47FEC91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442" y="365125"/>
            <a:ext cx="7251357" cy="1105329"/>
          </a:xfrm>
        </p:spPr>
        <p:txBody>
          <a:bodyPr/>
          <a:lstStyle/>
          <a:p>
            <a:r>
              <a:rPr lang="en-US" dirty="0" err="1"/>
              <a:t>Lm</a:t>
            </a:r>
            <a:r>
              <a:rPr lang="en-US" dirty="0"/>
              <a:t> models with NC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E36D6A-25B2-BC8D-C6F6-F82382DD1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909" y="2123092"/>
            <a:ext cx="5664911" cy="14723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86DD2E-18A8-4C64-72B6-512CF539A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909" y="4675130"/>
            <a:ext cx="6487666" cy="1472378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F30FE857-63EB-562C-EA4A-8D9E3661D004}"/>
              </a:ext>
            </a:extLst>
          </p:cNvPr>
          <p:cNvSpPr/>
          <p:nvPr/>
        </p:nvSpPr>
        <p:spPr>
          <a:xfrm>
            <a:off x="8488017" y="4675130"/>
            <a:ext cx="2615558" cy="1472378"/>
          </a:xfrm>
          <a:prstGeom prst="frame">
            <a:avLst>
              <a:gd name="adj1" fmla="val 198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79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5D1A-90A6-0B3A-30B8-9488A75C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distances (on 3D)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FD3C3-ED80-6EF2-69FB-F1F2B012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98" y="1560719"/>
            <a:ext cx="4522842" cy="4545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5C6809-BD39-E68A-89BA-103979C7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909" y="1690688"/>
            <a:ext cx="5883284" cy="2386227"/>
          </a:xfrm>
          <a:prstGeom prst="rect">
            <a:avLst/>
          </a:prstGeom>
        </p:spPr>
      </p:pic>
      <p:sp>
        <p:nvSpPr>
          <p:cNvPr id="7" name="Smiley Face 6">
            <a:extLst>
              <a:ext uri="{FF2B5EF4-FFF2-40B4-BE49-F238E27FC236}">
                <a16:creationId xmlns:a16="http://schemas.microsoft.com/office/drawing/2014/main" id="{9B0FACEB-DFF6-DA82-5308-76D482FE93E4}"/>
              </a:ext>
            </a:extLst>
          </p:cNvPr>
          <p:cNvSpPr/>
          <p:nvPr/>
        </p:nvSpPr>
        <p:spPr>
          <a:xfrm>
            <a:off x="10537090" y="2169985"/>
            <a:ext cx="420130" cy="442656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48C5EDC4-CE3F-AEE0-3206-0625CFE19DC8}"/>
              </a:ext>
            </a:extLst>
          </p:cNvPr>
          <p:cNvSpPr/>
          <p:nvPr/>
        </p:nvSpPr>
        <p:spPr>
          <a:xfrm rot="10800000">
            <a:off x="11306346" y="3962135"/>
            <a:ext cx="420130" cy="442656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9E4541A-3CD5-3D01-A517-0C706FBF7EBF}"/>
              </a:ext>
            </a:extLst>
          </p:cNvPr>
          <p:cNvSpPr/>
          <p:nvPr/>
        </p:nvSpPr>
        <p:spPr>
          <a:xfrm>
            <a:off x="11290852" y="3596615"/>
            <a:ext cx="399083" cy="357809"/>
          </a:xfrm>
          <a:custGeom>
            <a:avLst/>
            <a:gdLst>
              <a:gd name="connsiteX0" fmla="*/ 258418 w 399083"/>
              <a:gd name="connsiteY0" fmla="*/ 357809 h 357809"/>
              <a:gd name="connsiteX1" fmla="*/ 387627 w 399083"/>
              <a:gd name="connsiteY1" fmla="*/ 79513 h 357809"/>
              <a:gd name="connsiteX2" fmla="*/ 0 w 399083"/>
              <a:gd name="connsiteY2" fmla="*/ 0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083" h="357809">
                <a:moveTo>
                  <a:pt x="258418" y="357809"/>
                </a:moveTo>
                <a:cubicBezTo>
                  <a:pt x="344557" y="248478"/>
                  <a:pt x="430697" y="139148"/>
                  <a:pt x="387627" y="79513"/>
                </a:cubicBezTo>
                <a:cubicBezTo>
                  <a:pt x="344557" y="19878"/>
                  <a:pt x="172278" y="9939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B2D710-67A2-CAF5-9881-7A45A8FBC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920" y="4655977"/>
            <a:ext cx="4642300" cy="149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3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276</Words>
  <Application>Microsoft Macintosh PowerPoint</Application>
  <PresentationFormat>Widescreen</PresentationFormat>
  <Paragraphs>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Seaford Display</vt:lpstr>
      <vt:lpstr>Office Theme</vt:lpstr>
      <vt:lpstr>Updates to paper</vt:lpstr>
      <vt:lpstr>PowerPoint Presentation</vt:lpstr>
      <vt:lpstr>PowerPoint Presentation</vt:lpstr>
      <vt:lpstr>PowerPoint Presentation</vt:lpstr>
      <vt:lpstr>Improving simulations</vt:lpstr>
      <vt:lpstr>What we currently use (PCA on all genome):</vt:lpstr>
      <vt:lpstr>Lm models with time</vt:lpstr>
      <vt:lpstr>Lm models with NC</vt:lpstr>
      <vt:lpstr>Euclidean distances (on 3D)</vt:lpstr>
      <vt:lpstr>Can we do better?</vt:lpstr>
      <vt:lpstr>Only retains PCs 1 and 2?</vt:lpstr>
      <vt:lpstr>Only retains PCs 1 and 2?</vt:lpstr>
      <vt:lpstr>PowerPoint Presentation</vt:lpstr>
      <vt:lpstr>Turns out our intuition of retaining the first 3 components was correct.  (we smart.. Or lucky?)</vt:lpstr>
      <vt:lpstr>A supervised, optimized, approach (DAPC on all genome):</vt:lpstr>
      <vt:lpstr>Euclidean distances (on 2D; since only 2LDs)</vt:lpstr>
      <vt:lpstr>PCA</vt:lpstr>
      <vt:lpstr>So what should we use for ABC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simulations</dc:title>
  <dc:creator>Joaquin Nunez</dc:creator>
  <cp:lastModifiedBy>Joaquin Nunez</cp:lastModifiedBy>
  <cp:revision>8</cp:revision>
  <dcterms:created xsi:type="dcterms:W3CDTF">2022-04-28T15:30:34Z</dcterms:created>
  <dcterms:modified xsi:type="dcterms:W3CDTF">2022-04-29T13:45:11Z</dcterms:modified>
</cp:coreProperties>
</file>