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9524"/>
  </p:normalViewPr>
  <p:slideViewPr>
    <p:cSldViewPr snapToGrid="0" snapToObjects="1">
      <p:cViewPr>
        <p:scale>
          <a:sx n="109" d="100"/>
          <a:sy n="109" d="100"/>
        </p:scale>
        <p:origin x="1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D1B69-A11B-9E47-859E-419259B2B33F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DCE1-C9C1-124A-ADD6-D5F3000D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0DCE1-C9C1-124A-ADD6-D5F3000D61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0288-C30D-1F45-BFA8-A200A5C00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145D-6365-C24C-9505-3B7F9CC22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6EAE-C7E7-FD49-828D-71CC497B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4838-1FE3-0B45-BE40-BD117C93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D6D9-188B-6F45-AF7D-590A00E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3487-4F1C-5B40-8FF5-433A7B30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FA6D-A732-B847-BDEC-CE9B4E68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4042-FF72-5B43-86C6-A714FFC0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D6B4-4FA5-F44B-B614-0B8C690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3C40-DF72-4045-9D61-3BF8AF97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0A957-D321-034E-A653-CB9F27385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C29F4-7C7F-AD41-A2D7-91712715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1C36-6C54-5044-9D6D-4575492C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2957-F89A-1B48-AFA9-62F2E336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6CE7-50D2-4E41-B75C-CA683C29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EE40-F515-D04C-885A-EDD33347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7A87-16E3-6446-927F-90C75102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E174-A858-B741-B5A3-08C8E73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C22A-C467-CB4F-8BE4-C7803509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24F4-F9A5-0B42-85EF-3CD00723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E5EE-7725-AD43-83F7-D7568466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44AC-C890-174E-9547-4B5AA0E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037D-EED4-504E-8AAB-D3E5C9CC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E756-2B10-9F41-B9ED-86E2DB62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ED25-CCFD-E64B-9836-079F4A04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CE93-3C83-6D45-9883-A837A14E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F35D-1E04-764C-AB81-A9C6DFC63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03FA8-69D9-2B44-AB41-477BA071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CA41D-77D9-994C-AE3C-47C2CE43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0B51-FFB1-924B-9A16-9F70642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DBA2-5366-F241-B85F-A38E1E28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B37F-81DB-4747-A6CF-57EC64F2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A4A7-FF47-F145-97A3-F0C8805B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A281-EEA4-814D-BA57-673D772E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10B00-BDA3-0E43-8696-2B04B24C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C8C4-D950-0248-9896-E3171336F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024A9-2C36-B54B-B0E0-8C734680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B3017-1279-A645-939B-D1BC4914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87140-517E-D64E-9F4A-B0AA7D70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1918-3E2B-504F-A99B-7515F3D9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CBD54-E7CB-4649-A653-F167D40D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8684C-2A85-4742-A9E7-22CB8342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A0BF-154D-9B4E-BACE-54DB1D21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1F4B3-FF91-3741-85D6-3090A902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7CB-EA6F-604A-9C1F-02187E8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CAC-7B29-724C-9CB0-EF7D4E2D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537D-53FD-7C48-872E-1B361DF1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1D3D-C5A5-F04F-BE79-D5E72F7A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A559-68E6-DC4E-B17D-5F40C0553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D3AA-43A3-114F-B151-1C291245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58A5-C6FD-A349-A936-B0BA2C0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E7DE2-EA79-B84A-ACB1-9D864C3D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60EE-F641-6540-BF33-6455658C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73FF9-BDCC-B649-BC3F-9FED79E0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1F4DF-4653-114A-9E3E-C335BB25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BC2FE-0EA1-964C-90A0-5125F208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BC8E-B599-DF43-A484-CE8B35A7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D59C-9481-814D-91B6-00BC4BEA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4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EA327-5A12-FD4E-83DA-4F9AA096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9361B-B42B-E645-B588-A0A9A615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A37F-05D2-D141-86FC-886CB5F2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3/7/22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A3DF-1C76-124C-93BF-FD87CDA0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8ACC-1BFA-E241-808A-A1A45FF57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F4EDE-C85F-F241-8FB9-6406D48E9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March 7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3C65-135C-A249-A077-770FAC2E5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Update</a:t>
            </a:r>
          </a:p>
        </p:txBody>
      </p:sp>
      <p:pic>
        <p:nvPicPr>
          <p:cNvPr id="4" name="Picture 3" descr="Windmills by a river">
            <a:extLst>
              <a:ext uri="{FF2B5EF4-FFF2-40B4-BE49-F238E27FC236}">
                <a16:creationId xmlns:a16="http://schemas.microsoft.com/office/drawing/2014/main" id="{7DCA5C9C-5140-4981-A6E2-E2ED8C128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r="21787" b="-2"/>
          <a:stretch/>
        </p:blipFill>
        <p:spPr>
          <a:xfrm>
            <a:off x="6573907" y="819403"/>
            <a:ext cx="5163022" cy="48411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4DF08A6-1C4E-4B4A-B9B1-AFB8D3EF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942" y="3569383"/>
            <a:ext cx="2971800" cy="2831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104933-79A0-D14A-8118-337D11FB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8" y="0"/>
            <a:ext cx="6868502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91D9C1-56FB-DB47-9F7A-A241C1B07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4" t="4805" r="58396" b="70871"/>
          <a:stretch/>
        </p:blipFill>
        <p:spPr>
          <a:xfrm>
            <a:off x="7302843" y="0"/>
            <a:ext cx="2607275" cy="32590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8847C3-4C9A-A542-9A00-3064DDF43BE5}"/>
              </a:ext>
            </a:extLst>
          </p:cNvPr>
          <p:cNvCxnSpPr/>
          <p:nvPr/>
        </p:nvCxnSpPr>
        <p:spPr>
          <a:xfrm flipV="1">
            <a:off x="8826842" y="1957601"/>
            <a:ext cx="1303638" cy="87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ED5819C-C0C9-0849-B055-F6767FFA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084" y="3598906"/>
            <a:ext cx="2679700" cy="28317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AB90A5-04DE-8E40-B899-694FB1124FD8}"/>
              </a:ext>
            </a:extLst>
          </p:cNvPr>
          <p:cNvSpPr txBox="1"/>
          <p:nvPr/>
        </p:nvSpPr>
        <p:spPr>
          <a:xfrm>
            <a:off x="7708798" y="6401141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6CDA2-8D9F-B148-A2E4-57E3EADB98F2}"/>
              </a:ext>
            </a:extLst>
          </p:cNvPr>
          <p:cNvSpPr txBox="1"/>
          <p:nvPr/>
        </p:nvSpPr>
        <p:spPr>
          <a:xfrm>
            <a:off x="10654786" y="6339357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832795-5466-6142-86DD-097F327A14A4}"/>
              </a:ext>
            </a:extLst>
          </p:cNvPr>
          <p:cNvSpPr txBox="1"/>
          <p:nvPr/>
        </p:nvSpPr>
        <p:spPr>
          <a:xfrm>
            <a:off x="6984760" y="43169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Cville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1891A-FC95-404B-AA22-B62C5727BAA6}"/>
              </a:ext>
            </a:extLst>
          </p:cNvPr>
          <p:cNvSpPr txBox="1"/>
          <p:nvPr/>
        </p:nvSpPr>
        <p:spPr>
          <a:xfrm>
            <a:off x="9573654" y="43169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Cville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65B700-5510-A04F-A139-AB84303BDBBD}"/>
              </a:ext>
            </a:extLst>
          </p:cNvPr>
          <p:cNvCxnSpPr>
            <a:cxnSpLocks/>
          </p:cNvCxnSpPr>
          <p:nvPr/>
        </p:nvCxnSpPr>
        <p:spPr>
          <a:xfrm>
            <a:off x="10534952" y="5396899"/>
            <a:ext cx="1352248" cy="354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4032A5-81B5-C04A-B0F6-662C1704416E}"/>
              </a:ext>
            </a:extLst>
          </p:cNvPr>
          <p:cNvSpPr txBox="1"/>
          <p:nvPr/>
        </p:nvSpPr>
        <p:spPr>
          <a:xfrm>
            <a:off x="11783674" y="429229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2E228-7AC6-4043-ACBD-26CAF81B2128}"/>
              </a:ext>
            </a:extLst>
          </p:cNvPr>
          <p:cNvSpPr txBox="1"/>
          <p:nvPr/>
        </p:nvSpPr>
        <p:spPr>
          <a:xfrm>
            <a:off x="8752020" y="429229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F880-4180-AE43-9493-DFD8F871008F}"/>
              </a:ext>
            </a:extLst>
          </p:cNvPr>
          <p:cNvSpPr txBox="1"/>
          <p:nvPr/>
        </p:nvSpPr>
        <p:spPr>
          <a:xfrm>
            <a:off x="5963012" y="322125"/>
            <a:ext cx="1274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SNP in</a:t>
            </a:r>
          </a:p>
          <a:p>
            <a:r>
              <a:rPr lang="en-US" dirty="0"/>
              <a:t>MSP 300 is both seasonal and clinal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9CBD-EDEF-A44C-A5E9-C378DACDEDBC}"/>
              </a:ext>
            </a:extLst>
          </p:cNvPr>
          <p:cNvSpPr txBox="1"/>
          <p:nvPr/>
        </p:nvSpPr>
        <p:spPr>
          <a:xfrm>
            <a:off x="10366299" y="272194"/>
            <a:ext cx="127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Non-syn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1A067A-BEE8-1D4E-9F69-4B882EF639B1}"/>
              </a:ext>
            </a:extLst>
          </p:cNvPr>
          <p:cNvSpPr txBox="1"/>
          <p:nvPr/>
        </p:nvSpPr>
        <p:spPr>
          <a:xfrm>
            <a:off x="10190479" y="783537"/>
            <a:ext cx="15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Asn</a:t>
            </a:r>
            <a:r>
              <a:rPr lang="en-US" dirty="0"/>
              <a:t> &gt; </a:t>
            </a:r>
            <a:r>
              <a:rPr lang="en-US" dirty="0" err="1"/>
              <a:t>Thr</a:t>
            </a:r>
            <a:endParaRPr lang="en-US" dirty="0"/>
          </a:p>
          <a:p>
            <a:r>
              <a:rPr lang="en-US" dirty="0"/>
              <a:t>“conservative”</a:t>
            </a:r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C17E0DB2-6369-3D43-A2BE-91B4E332E17A}"/>
              </a:ext>
            </a:extLst>
          </p:cNvPr>
          <p:cNvSpPr/>
          <p:nvPr/>
        </p:nvSpPr>
        <p:spPr>
          <a:xfrm>
            <a:off x="2644219" y="456860"/>
            <a:ext cx="395416" cy="326677"/>
          </a:xfrm>
          <a:prstGeom prst="star5">
            <a:avLst>
              <a:gd name="adj" fmla="val 2251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B6381-FBDC-2A43-8897-31C59AB2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20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6CF3E-E8CC-CA4C-A6EB-1F070048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2" r="71332"/>
          <a:stretch/>
        </p:blipFill>
        <p:spPr>
          <a:xfrm>
            <a:off x="7813590" y="420129"/>
            <a:ext cx="1972962" cy="28173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658DDD-D6F9-B941-991E-5F269A460DB6}"/>
              </a:ext>
            </a:extLst>
          </p:cNvPr>
          <p:cNvCxnSpPr>
            <a:cxnSpLocks/>
          </p:cNvCxnSpPr>
          <p:nvPr/>
        </p:nvCxnSpPr>
        <p:spPr>
          <a:xfrm flipV="1">
            <a:off x="8433763" y="1266092"/>
            <a:ext cx="944699" cy="993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6B3A34D-ACD1-DF44-B647-AB609DF3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31" y="3620532"/>
            <a:ext cx="1820150" cy="2989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A1738-8C7D-8941-9FC3-F52B753E0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185" y="3552643"/>
            <a:ext cx="2122613" cy="32002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C9CF1B-58F3-054B-B42C-3E6710F594EF}"/>
              </a:ext>
            </a:extLst>
          </p:cNvPr>
          <p:cNvCxnSpPr>
            <a:cxnSpLocks/>
          </p:cNvCxnSpPr>
          <p:nvPr/>
        </p:nvCxnSpPr>
        <p:spPr>
          <a:xfrm>
            <a:off x="9786552" y="4971535"/>
            <a:ext cx="774356" cy="551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5C30A8BA-A5B1-B548-B0FC-2D09F3BE6A13}"/>
              </a:ext>
            </a:extLst>
          </p:cNvPr>
          <p:cNvSpPr/>
          <p:nvPr/>
        </p:nvSpPr>
        <p:spPr>
          <a:xfrm>
            <a:off x="1581538" y="3620532"/>
            <a:ext cx="395416" cy="326677"/>
          </a:xfrm>
          <a:prstGeom prst="star5">
            <a:avLst>
              <a:gd name="adj" fmla="val 2251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28F62-5DBF-2341-8B10-3DD54ADAD17B}"/>
              </a:ext>
            </a:extLst>
          </p:cNvPr>
          <p:cNvSpPr txBox="1"/>
          <p:nvPr/>
        </p:nvSpPr>
        <p:spPr>
          <a:xfrm>
            <a:off x="5963012" y="322125"/>
            <a:ext cx="1274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SNP in</a:t>
            </a:r>
          </a:p>
          <a:p>
            <a:r>
              <a:rPr lang="en-US" dirty="0"/>
              <a:t>Ppk14 is both seasonal and clinal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EEAE2-B237-6549-AA87-5C741F1C37EE}"/>
              </a:ext>
            </a:extLst>
          </p:cNvPr>
          <p:cNvSpPr txBox="1"/>
          <p:nvPr/>
        </p:nvSpPr>
        <p:spPr>
          <a:xfrm>
            <a:off x="10366299" y="272194"/>
            <a:ext cx="127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Non-syn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CA5A6-7804-4F4D-9405-11103870B5F9}"/>
              </a:ext>
            </a:extLst>
          </p:cNvPr>
          <p:cNvSpPr txBox="1"/>
          <p:nvPr/>
        </p:nvSpPr>
        <p:spPr>
          <a:xfrm>
            <a:off x="10062724" y="905469"/>
            <a:ext cx="188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 &gt; Pro</a:t>
            </a:r>
          </a:p>
          <a:p>
            <a:r>
              <a:rPr lang="en-US" dirty="0"/>
              <a:t>“not-conservative”</a:t>
            </a:r>
          </a:p>
        </p:txBody>
      </p:sp>
    </p:spTree>
    <p:extLst>
      <p:ext uri="{BB962C8B-B14F-4D97-AF65-F5344CB8AC3E}">
        <p14:creationId xmlns:p14="http://schemas.microsoft.com/office/powerpoint/2010/main" val="152143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8C163-0093-AD42-BD13-EFA18AC7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11CF1-1DE7-0E42-A053-8EDAF215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26" y="0"/>
            <a:ext cx="5885751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71B642-B7F1-2E4D-BDF0-53DB1B465BF1}"/>
              </a:ext>
            </a:extLst>
          </p:cNvPr>
          <p:cNvCxnSpPr>
            <a:cxnSpLocks/>
          </p:cNvCxnSpPr>
          <p:nvPr/>
        </p:nvCxnSpPr>
        <p:spPr>
          <a:xfrm>
            <a:off x="889871" y="1240909"/>
            <a:ext cx="675504" cy="59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CC53E2-32EC-6740-9C50-1D732BA58EC6}"/>
              </a:ext>
            </a:extLst>
          </p:cNvPr>
          <p:cNvCxnSpPr>
            <a:cxnSpLocks/>
          </p:cNvCxnSpPr>
          <p:nvPr/>
        </p:nvCxnSpPr>
        <p:spPr>
          <a:xfrm>
            <a:off x="5885935" y="627190"/>
            <a:ext cx="749643" cy="423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>
            <a:extLst>
              <a:ext uri="{FF2B5EF4-FFF2-40B4-BE49-F238E27FC236}">
                <a16:creationId xmlns:a16="http://schemas.microsoft.com/office/drawing/2014/main" id="{624D844F-6539-2E48-B7C2-689CFF1E15E0}"/>
              </a:ext>
            </a:extLst>
          </p:cNvPr>
          <p:cNvSpPr/>
          <p:nvPr/>
        </p:nvSpPr>
        <p:spPr>
          <a:xfrm>
            <a:off x="2807043" y="1597110"/>
            <a:ext cx="481914" cy="475736"/>
          </a:xfrm>
          <a:prstGeom prst="mathMultiply">
            <a:avLst>
              <a:gd name="adj1" fmla="val 13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5119DCB7-44DF-0C4C-9043-1DCD1F0033DB}"/>
              </a:ext>
            </a:extLst>
          </p:cNvPr>
          <p:cNvSpPr/>
          <p:nvPr/>
        </p:nvSpPr>
        <p:spPr>
          <a:xfrm>
            <a:off x="4530625" y="1621351"/>
            <a:ext cx="481914" cy="475736"/>
          </a:xfrm>
          <a:prstGeom prst="mathMultiply">
            <a:avLst>
              <a:gd name="adj1" fmla="val 13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44FCE-0F27-A947-8835-30425A8EFDAF}"/>
              </a:ext>
            </a:extLst>
          </p:cNvPr>
          <p:cNvCxnSpPr>
            <a:cxnSpLocks/>
          </p:cNvCxnSpPr>
          <p:nvPr/>
        </p:nvCxnSpPr>
        <p:spPr>
          <a:xfrm>
            <a:off x="795136" y="3360565"/>
            <a:ext cx="675504" cy="59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9BECD6-BCE4-334B-8DAD-92F8BA754073}"/>
              </a:ext>
            </a:extLst>
          </p:cNvPr>
          <p:cNvCxnSpPr>
            <a:cxnSpLocks/>
          </p:cNvCxnSpPr>
          <p:nvPr/>
        </p:nvCxnSpPr>
        <p:spPr>
          <a:xfrm>
            <a:off x="5923004" y="2880796"/>
            <a:ext cx="712574" cy="548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6F5BC7-DF78-AC4C-8400-E7643A0DEE37}"/>
              </a:ext>
            </a:extLst>
          </p:cNvPr>
          <p:cNvCxnSpPr>
            <a:cxnSpLocks/>
          </p:cNvCxnSpPr>
          <p:nvPr/>
        </p:nvCxnSpPr>
        <p:spPr>
          <a:xfrm flipV="1">
            <a:off x="2265776" y="3703637"/>
            <a:ext cx="826028" cy="51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17F20-1107-7141-A14C-954F48AAB201}"/>
              </a:ext>
            </a:extLst>
          </p:cNvPr>
          <p:cNvCxnSpPr>
            <a:cxnSpLocks/>
          </p:cNvCxnSpPr>
          <p:nvPr/>
        </p:nvCxnSpPr>
        <p:spPr>
          <a:xfrm flipV="1">
            <a:off x="7169082" y="3128629"/>
            <a:ext cx="913740" cy="463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AB8677-02B2-FB43-B0D3-39B78122B66F}"/>
              </a:ext>
            </a:extLst>
          </p:cNvPr>
          <p:cNvCxnSpPr>
            <a:cxnSpLocks/>
          </p:cNvCxnSpPr>
          <p:nvPr/>
        </p:nvCxnSpPr>
        <p:spPr>
          <a:xfrm>
            <a:off x="2408465" y="5514280"/>
            <a:ext cx="797155" cy="524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27FA1-404E-8C4B-80B3-1BA6255993AB}"/>
              </a:ext>
            </a:extLst>
          </p:cNvPr>
          <p:cNvCxnSpPr>
            <a:cxnSpLocks/>
          </p:cNvCxnSpPr>
          <p:nvPr/>
        </p:nvCxnSpPr>
        <p:spPr>
          <a:xfrm>
            <a:off x="4021586" y="5514280"/>
            <a:ext cx="797155" cy="524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18B5A4-2B2E-D547-B85E-BAF6FAD655D5}"/>
              </a:ext>
            </a:extLst>
          </p:cNvPr>
          <p:cNvCxnSpPr>
            <a:cxnSpLocks/>
          </p:cNvCxnSpPr>
          <p:nvPr/>
        </p:nvCxnSpPr>
        <p:spPr>
          <a:xfrm>
            <a:off x="7456216" y="5077133"/>
            <a:ext cx="797155" cy="524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DA133-93BE-874F-8282-9C39B567F35C}"/>
              </a:ext>
            </a:extLst>
          </p:cNvPr>
          <p:cNvCxnSpPr>
            <a:cxnSpLocks/>
          </p:cNvCxnSpPr>
          <p:nvPr/>
        </p:nvCxnSpPr>
        <p:spPr>
          <a:xfrm>
            <a:off x="9069337" y="5077133"/>
            <a:ext cx="797155" cy="524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250979A3-8DD3-984E-AB6A-64DDB6EDBA7A}"/>
              </a:ext>
            </a:extLst>
          </p:cNvPr>
          <p:cNvSpPr/>
          <p:nvPr/>
        </p:nvSpPr>
        <p:spPr>
          <a:xfrm>
            <a:off x="7739447" y="466126"/>
            <a:ext cx="481914" cy="475736"/>
          </a:xfrm>
          <a:prstGeom prst="mathMultiply">
            <a:avLst>
              <a:gd name="adj1" fmla="val 13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8272CEAC-A7DF-454F-8D87-6337EC74DA6C}"/>
              </a:ext>
            </a:extLst>
          </p:cNvPr>
          <p:cNvSpPr/>
          <p:nvPr/>
        </p:nvSpPr>
        <p:spPr>
          <a:xfrm>
            <a:off x="9463029" y="490367"/>
            <a:ext cx="481914" cy="475736"/>
          </a:xfrm>
          <a:prstGeom prst="mathMultiply">
            <a:avLst>
              <a:gd name="adj1" fmla="val 13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C5A25BE6-72D8-8D4D-B3CC-3C64C2E2C8C6}"/>
              </a:ext>
            </a:extLst>
          </p:cNvPr>
          <p:cNvSpPr/>
          <p:nvPr/>
        </p:nvSpPr>
        <p:spPr>
          <a:xfrm>
            <a:off x="3288957" y="2526632"/>
            <a:ext cx="1723582" cy="2117557"/>
          </a:xfrm>
          <a:prstGeom prst="frame">
            <a:avLst>
              <a:gd name="adj1" fmla="val 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CDC565FF-9E5D-5046-B137-CC6A9BB9041D}"/>
              </a:ext>
            </a:extLst>
          </p:cNvPr>
          <p:cNvSpPr/>
          <p:nvPr/>
        </p:nvSpPr>
        <p:spPr>
          <a:xfrm>
            <a:off x="63901" y="4582376"/>
            <a:ext cx="1723582" cy="2117557"/>
          </a:xfrm>
          <a:prstGeom prst="frame">
            <a:avLst>
              <a:gd name="adj1" fmla="val 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5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24C58A-EDAB-2244-9706-CA3ACAA76D9F}"/>
              </a:ext>
            </a:extLst>
          </p:cNvPr>
          <p:cNvGrpSpPr/>
          <p:nvPr/>
        </p:nvGrpSpPr>
        <p:grpSpPr>
          <a:xfrm>
            <a:off x="84223" y="131664"/>
            <a:ext cx="9577136" cy="4035045"/>
            <a:chOff x="553452" y="794083"/>
            <a:chExt cx="9348538" cy="38208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CA907F-5FC8-284B-BFD9-B29FAFCC0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842" r="70987"/>
            <a:stretch/>
          </p:blipFill>
          <p:spPr>
            <a:xfrm>
              <a:off x="553452" y="794083"/>
              <a:ext cx="2971800" cy="38208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1C31C-40EA-0F45-A590-69C022828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156" y="830270"/>
              <a:ext cx="3797300" cy="3556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DC0B4-BDF9-DF4D-AD4B-DE61FC5E74B6}"/>
                </a:ext>
              </a:extLst>
            </p:cNvPr>
            <p:cNvSpPr/>
            <p:nvPr/>
          </p:nvSpPr>
          <p:spPr>
            <a:xfrm>
              <a:off x="7488161" y="1680228"/>
              <a:ext cx="2413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5_prime_UTR_variant MODIFIER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50D1E-5EDE-1A4B-9C8B-A364E844FE61}"/>
                </a:ext>
              </a:extLst>
            </p:cNvPr>
            <p:cNvSpPr/>
            <p:nvPr/>
          </p:nvSpPr>
          <p:spPr>
            <a:xfrm>
              <a:off x="7488161" y="830270"/>
              <a:ext cx="2413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Mtp</a:t>
              </a:r>
              <a:r>
                <a:rPr lang="en-US" dirty="0"/>
                <a:t>-alpha is not clinal</a:t>
              </a:r>
            </a:p>
            <a:p>
              <a:r>
                <a:rPr lang="en-US" dirty="0"/>
                <a:t>But it is seasonal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BA9C34-C812-114C-8FB6-A686869014F9}"/>
              </a:ext>
            </a:extLst>
          </p:cNvPr>
          <p:cNvCxnSpPr>
            <a:cxnSpLocks/>
          </p:cNvCxnSpPr>
          <p:nvPr/>
        </p:nvCxnSpPr>
        <p:spPr>
          <a:xfrm>
            <a:off x="1606457" y="2178498"/>
            <a:ext cx="13801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D208B5-2A57-4B43-BCA4-F52F26DB75EB}"/>
              </a:ext>
            </a:extLst>
          </p:cNvPr>
          <p:cNvCxnSpPr>
            <a:cxnSpLocks/>
          </p:cNvCxnSpPr>
          <p:nvPr/>
        </p:nvCxnSpPr>
        <p:spPr>
          <a:xfrm flipV="1">
            <a:off x="4199022" y="1852864"/>
            <a:ext cx="2674334" cy="1744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908CD-2AAF-684F-8FB1-52CC8B4F4895}"/>
              </a:ext>
            </a:extLst>
          </p:cNvPr>
          <p:cNvSpPr/>
          <p:nvPr/>
        </p:nvSpPr>
        <p:spPr>
          <a:xfrm>
            <a:off x="681879" y="5530062"/>
            <a:ext cx="2926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Remember this mutation is a derived that rose to high frequency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B75A78-248C-2647-B662-5A254893D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03" t="2039" b="30078"/>
          <a:stretch/>
        </p:blipFill>
        <p:spPr>
          <a:xfrm>
            <a:off x="7411452" y="3315398"/>
            <a:ext cx="4235115" cy="3137994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B75C0F38-5CD8-7740-A26B-4C71C30348CD}"/>
              </a:ext>
            </a:extLst>
          </p:cNvPr>
          <p:cNvSpPr/>
          <p:nvPr/>
        </p:nvSpPr>
        <p:spPr>
          <a:xfrm>
            <a:off x="5195238" y="3929513"/>
            <a:ext cx="4235115" cy="181843"/>
          </a:xfrm>
          <a:custGeom>
            <a:avLst/>
            <a:gdLst>
              <a:gd name="connsiteX0" fmla="*/ 0 w 4030579"/>
              <a:gd name="connsiteY0" fmla="*/ 0 h 637674"/>
              <a:gd name="connsiteX1" fmla="*/ 96253 w 4030579"/>
              <a:gd name="connsiteY1" fmla="*/ 72190 h 637674"/>
              <a:gd name="connsiteX2" fmla="*/ 156411 w 4030579"/>
              <a:gd name="connsiteY2" fmla="*/ 132348 h 637674"/>
              <a:gd name="connsiteX3" fmla="*/ 252663 w 4030579"/>
              <a:gd name="connsiteY3" fmla="*/ 204537 h 637674"/>
              <a:gd name="connsiteX4" fmla="*/ 312821 w 4030579"/>
              <a:gd name="connsiteY4" fmla="*/ 252664 h 637674"/>
              <a:gd name="connsiteX5" fmla="*/ 385011 w 4030579"/>
              <a:gd name="connsiteY5" fmla="*/ 300790 h 637674"/>
              <a:gd name="connsiteX6" fmla="*/ 433137 w 4030579"/>
              <a:gd name="connsiteY6" fmla="*/ 348916 h 637674"/>
              <a:gd name="connsiteX7" fmla="*/ 505326 w 4030579"/>
              <a:gd name="connsiteY7" fmla="*/ 385011 h 637674"/>
              <a:gd name="connsiteX8" fmla="*/ 565484 w 4030579"/>
              <a:gd name="connsiteY8" fmla="*/ 433137 h 637674"/>
              <a:gd name="connsiteX9" fmla="*/ 637674 w 4030579"/>
              <a:gd name="connsiteY9" fmla="*/ 469232 h 637674"/>
              <a:gd name="connsiteX10" fmla="*/ 745958 w 4030579"/>
              <a:gd name="connsiteY10" fmla="*/ 529390 h 637674"/>
              <a:gd name="connsiteX11" fmla="*/ 866274 w 4030579"/>
              <a:gd name="connsiteY11" fmla="*/ 577516 h 637674"/>
              <a:gd name="connsiteX12" fmla="*/ 902369 w 4030579"/>
              <a:gd name="connsiteY12" fmla="*/ 589548 h 637674"/>
              <a:gd name="connsiteX13" fmla="*/ 962526 w 4030579"/>
              <a:gd name="connsiteY13" fmla="*/ 601579 h 637674"/>
              <a:gd name="connsiteX14" fmla="*/ 1058779 w 4030579"/>
              <a:gd name="connsiteY14" fmla="*/ 625643 h 637674"/>
              <a:gd name="connsiteX15" fmla="*/ 1167063 w 4030579"/>
              <a:gd name="connsiteY15" fmla="*/ 637674 h 637674"/>
              <a:gd name="connsiteX16" fmla="*/ 1467853 w 4030579"/>
              <a:gd name="connsiteY16" fmla="*/ 625643 h 637674"/>
              <a:gd name="connsiteX17" fmla="*/ 1600200 w 4030579"/>
              <a:gd name="connsiteY17" fmla="*/ 589548 h 637674"/>
              <a:gd name="connsiteX18" fmla="*/ 1648326 w 4030579"/>
              <a:gd name="connsiteY18" fmla="*/ 577516 h 637674"/>
              <a:gd name="connsiteX19" fmla="*/ 1732548 w 4030579"/>
              <a:gd name="connsiteY19" fmla="*/ 553453 h 637674"/>
              <a:gd name="connsiteX20" fmla="*/ 1804737 w 4030579"/>
              <a:gd name="connsiteY20" fmla="*/ 541422 h 637674"/>
              <a:gd name="connsiteX21" fmla="*/ 1840832 w 4030579"/>
              <a:gd name="connsiteY21" fmla="*/ 529390 h 637674"/>
              <a:gd name="connsiteX22" fmla="*/ 2213811 w 4030579"/>
              <a:gd name="connsiteY22" fmla="*/ 553453 h 637674"/>
              <a:gd name="connsiteX23" fmla="*/ 2334126 w 4030579"/>
              <a:gd name="connsiteY23" fmla="*/ 517358 h 637674"/>
              <a:gd name="connsiteX24" fmla="*/ 2418348 w 4030579"/>
              <a:gd name="connsiteY24" fmla="*/ 493295 h 637674"/>
              <a:gd name="connsiteX25" fmla="*/ 2478505 w 4030579"/>
              <a:gd name="connsiteY25" fmla="*/ 481264 h 637674"/>
              <a:gd name="connsiteX26" fmla="*/ 2526632 w 4030579"/>
              <a:gd name="connsiteY26" fmla="*/ 469232 h 637674"/>
              <a:gd name="connsiteX27" fmla="*/ 2634916 w 4030579"/>
              <a:gd name="connsiteY27" fmla="*/ 457200 h 637674"/>
              <a:gd name="connsiteX28" fmla="*/ 2827421 w 4030579"/>
              <a:gd name="connsiteY28" fmla="*/ 433137 h 637674"/>
              <a:gd name="connsiteX29" fmla="*/ 2947737 w 4030579"/>
              <a:gd name="connsiteY29" fmla="*/ 421106 h 637674"/>
              <a:gd name="connsiteX30" fmla="*/ 3043990 w 4030579"/>
              <a:gd name="connsiteY30" fmla="*/ 409074 h 637674"/>
              <a:gd name="connsiteX31" fmla="*/ 3212432 w 4030579"/>
              <a:gd name="connsiteY31" fmla="*/ 397043 h 637674"/>
              <a:gd name="connsiteX32" fmla="*/ 3368842 w 4030579"/>
              <a:gd name="connsiteY32" fmla="*/ 372979 h 637674"/>
              <a:gd name="connsiteX33" fmla="*/ 3429000 w 4030579"/>
              <a:gd name="connsiteY33" fmla="*/ 360948 h 637674"/>
              <a:gd name="connsiteX34" fmla="*/ 3513221 w 4030579"/>
              <a:gd name="connsiteY34" fmla="*/ 324853 h 637674"/>
              <a:gd name="connsiteX35" fmla="*/ 3573379 w 4030579"/>
              <a:gd name="connsiteY35" fmla="*/ 312822 h 637674"/>
              <a:gd name="connsiteX36" fmla="*/ 3753853 w 4030579"/>
              <a:gd name="connsiteY36" fmla="*/ 348916 h 637674"/>
              <a:gd name="connsiteX37" fmla="*/ 3826042 w 4030579"/>
              <a:gd name="connsiteY37" fmla="*/ 372979 h 637674"/>
              <a:gd name="connsiteX38" fmla="*/ 3934326 w 4030579"/>
              <a:gd name="connsiteY38" fmla="*/ 360948 h 637674"/>
              <a:gd name="connsiteX39" fmla="*/ 3994484 w 4030579"/>
              <a:gd name="connsiteY39" fmla="*/ 300790 h 637674"/>
              <a:gd name="connsiteX40" fmla="*/ 4030579 w 4030579"/>
              <a:gd name="connsiteY40" fmla="*/ 288758 h 63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30579" h="637674">
                <a:moveTo>
                  <a:pt x="0" y="0"/>
                </a:moveTo>
                <a:cubicBezTo>
                  <a:pt x="32084" y="24063"/>
                  <a:pt x="65637" y="46284"/>
                  <a:pt x="96253" y="72190"/>
                </a:cubicBezTo>
                <a:cubicBezTo>
                  <a:pt x="117902" y="90508"/>
                  <a:pt x="134762" y="114030"/>
                  <a:pt x="156411" y="132348"/>
                </a:cubicBezTo>
                <a:cubicBezTo>
                  <a:pt x="187027" y="158254"/>
                  <a:pt x="220875" y="180084"/>
                  <a:pt x="252663" y="204537"/>
                </a:cubicBezTo>
                <a:cubicBezTo>
                  <a:pt x="273018" y="220194"/>
                  <a:pt x="291454" y="238419"/>
                  <a:pt x="312821" y="252664"/>
                </a:cubicBezTo>
                <a:cubicBezTo>
                  <a:pt x="336884" y="268706"/>
                  <a:pt x="362428" y="282724"/>
                  <a:pt x="385011" y="300790"/>
                </a:cubicBezTo>
                <a:cubicBezTo>
                  <a:pt x="402726" y="314962"/>
                  <a:pt x="414551" y="335906"/>
                  <a:pt x="433137" y="348916"/>
                </a:cubicBezTo>
                <a:cubicBezTo>
                  <a:pt x="455177" y="364344"/>
                  <a:pt x="482629" y="370567"/>
                  <a:pt x="505326" y="385011"/>
                </a:cubicBezTo>
                <a:cubicBezTo>
                  <a:pt x="526991" y="398798"/>
                  <a:pt x="543819" y="419350"/>
                  <a:pt x="565484" y="433137"/>
                </a:cubicBezTo>
                <a:cubicBezTo>
                  <a:pt x="588182" y="447581"/>
                  <a:pt x="614055" y="456349"/>
                  <a:pt x="637674" y="469232"/>
                </a:cubicBezTo>
                <a:cubicBezTo>
                  <a:pt x="693449" y="499655"/>
                  <a:pt x="692072" y="506296"/>
                  <a:pt x="745958" y="529390"/>
                </a:cubicBezTo>
                <a:cubicBezTo>
                  <a:pt x="785660" y="546405"/>
                  <a:pt x="825296" y="563856"/>
                  <a:pt x="866274" y="577516"/>
                </a:cubicBezTo>
                <a:cubicBezTo>
                  <a:pt x="878306" y="581527"/>
                  <a:pt x="890065" y="586472"/>
                  <a:pt x="902369" y="589548"/>
                </a:cubicBezTo>
                <a:cubicBezTo>
                  <a:pt x="922208" y="594508"/>
                  <a:pt x="942600" y="596981"/>
                  <a:pt x="962526" y="601579"/>
                </a:cubicBezTo>
                <a:cubicBezTo>
                  <a:pt x="994751" y="609016"/>
                  <a:pt x="1025909" y="621991"/>
                  <a:pt x="1058779" y="625643"/>
                </a:cubicBezTo>
                <a:lnTo>
                  <a:pt x="1167063" y="637674"/>
                </a:lnTo>
                <a:cubicBezTo>
                  <a:pt x="1267326" y="633664"/>
                  <a:pt x="1367922" y="634728"/>
                  <a:pt x="1467853" y="625643"/>
                </a:cubicBezTo>
                <a:cubicBezTo>
                  <a:pt x="1530741" y="619926"/>
                  <a:pt x="1550243" y="603821"/>
                  <a:pt x="1600200" y="589548"/>
                </a:cubicBezTo>
                <a:cubicBezTo>
                  <a:pt x="1616100" y="585005"/>
                  <a:pt x="1632373" y="581867"/>
                  <a:pt x="1648326" y="577516"/>
                </a:cubicBezTo>
                <a:cubicBezTo>
                  <a:pt x="1676495" y="569834"/>
                  <a:pt x="1704098" y="560018"/>
                  <a:pt x="1732548" y="553453"/>
                </a:cubicBezTo>
                <a:cubicBezTo>
                  <a:pt x="1756318" y="547968"/>
                  <a:pt x="1780674" y="545432"/>
                  <a:pt x="1804737" y="541422"/>
                </a:cubicBezTo>
                <a:cubicBezTo>
                  <a:pt x="1816769" y="537411"/>
                  <a:pt x="1828149" y="529390"/>
                  <a:pt x="1840832" y="529390"/>
                </a:cubicBezTo>
                <a:cubicBezTo>
                  <a:pt x="2131629" y="529390"/>
                  <a:pt x="2068279" y="517072"/>
                  <a:pt x="2213811" y="553453"/>
                </a:cubicBezTo>
                <a:cubicBezTo>
                  <a:pt x="2291097" y="514810"/>
                  <a:pt x="2234261" y="537331"/>
                  <a:pt x="2334126" y="517358"/>
                </a:cubicBezTo>
                <a:cubicBezTo>
                  <a:pt x="2446680" y="494847"/>
                  <a:pt x="2326589" y="516235"/>
                  <a:pt x="2418348" y="493295"/>
                </a:cubicBezTo>
                <a:cubicBezTo>
                  <a:pt x="2438187" y="488335"/>
                  <a:pt x="2458543" y="485700"/>
                  <a:pt x="2478505" y="481264"/>
                </a:cubicBezTo>
                <a:cubicBezTo>
                  <a:pt x="2494647" y="477677"/>
                  <a:pt x="2510288" y="471747"/>
                  <a:pt x="2526632" y="469232"/>
                </a:cubicBezTo>
                <a:cubicBezTo>
                  <a:pt x="2562526" y="463710"/>
                  <a:pt x="2598858" y="461527"/>
                  <a:pt x="2634916" y="457200"/>
                </a:cubicBezTo>
                <a:cubicBezTo>
                  <a:pt x="2699123" y="449495"/>
                  <a:pt x="2763074" y="439571"/>
                  <a:pt x="2827421" y="433137"/>
                </a:cubicBezTo>
                <a:lnTo>
                  <a:pt x="2947737" y="421106"/>
                </a:lnTo>
                <a:cubicBezTo>
                  <a:pt x="2979873" y="417535"/>
                  <a:pt x="3011789" y="412001"/>
                  <a:pt x="3043990" y="409074"/>
                </a:cubicBezTo>
                <a:cubicBezTo>
                  <a:pt x="3100049" y="403978"/>
                  <a:pt x="3156285" y="401053"/>
                  <a:pt x="3212432" y="397043"/>
                </a:cubicBezTo>
                <a:cubicBezTo>
                  <a:pt x="3275538" y="388028"/>
                  <a:pt x="3307618" y="384111"/>
                  <a:pt x="3368842" y="372979"/>
                </a:cubicBezTo>
                <a:cubicBezTo>
                  <a:pt x="3388962" y="369321"/>
                  <a:pt x="3409161" y="365908"/>
                  <a:pt x="3429000" y="360948"/>
                </a:cubicBezTo>
                <a:cubicBezTo>
                  <a:pt x="3513101" y="339923"/>
                  <a:pt x="3409924" y="359285"/>
                  <a:pt x="3513221" y="324853"/>
                </a:cubicBezTo>
                <a:cubicBezTo>
                  <a:pt x="3532621" y="318386"/>
                  <a:pt x="3553326" y="316832"/>
                  <a:pt x="3573379" y="312822"/>
                </a:cubicBezTo>
                <a:cubicBezTo>
                  <a:pt x="3643909" y="322897"/>
                  <a:pt x="3684235" y="325710"/>
                  <a:pt x="3753853" y="348916"/>
                </a:cubicBezTo>
                <a:lnTo>
                  <a:pt x="3826042" y="372979"/>
                </a:lnTo>
                <a:cubicBezTo>
                  <a:pt x="3862137" y="368969"/>
                  <a:pt x="3900946" y="375254"/>
                  <a:pt x="3934326" y="360948"/>
                </a:cubicBezTo>
                <a:cubicBezTo>
                  <a:pt x="3960392" y="349777"/>
                  <a:pt x="3967581" y="309758"/>
                  <a:pt x="3994484" y="300790"/>
                </a:cubicBezTo>
                <a:lnTo>
                  <a:pt x="4030579" y="288758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CA57DC4-CA7C-8040-880E-EE3183FF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9" y="314517"/>
            <a:ext cx="10950661" cy="65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1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EB1A-3071-654B-9D3D-895DDD73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321582"/>
            <a:ext cx="11310257" cy="1325563"/>
          </a:xfrm>
        </p:spPr>
        <p:txBody>
          <a:bodyPr/>
          <a:lstStyle/>
          <a:p>
            <a:r>
              <a:rPr lang="en-US" dirty="0"/>
              <a:t>What genes are being targeted (</a:t>
            </a:r>
            <a:r>
              <a:rPr lang="en-US" dirty="0" err="1"/>
              <a:t>Brk.pts</a:t>
            </a:r>
            <a:r>
              <a:rPr lang="en-US" dirty="0"/>
              <a:t> pending)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092C-FC62-9B4F-8A9A-4D0EB248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53"/>
            <a:ext cx="12192000" cy="40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66479-56E4-BC4E-A898-DD94743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SNPs are derived and rose to high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17323-3AE6-524D-9237-37749FB1E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0"/>
          <a:stretch/>
        </p:blipFill>
        <p:spPr>
          <a:xfrm>
            <a:off x="643467" y="2059360"/>
            <a:ext cx="10905066" cy="3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F8532-70F2-7C4E-97A2-E3702D9E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73602"/>
            <a:ext cx="10737273" cy="6710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AEA0D8-2148-9B4C-A60D-BF49EA453609}"/>
              </a:ext>
            </a:extLst>
          </p:cNvPr>
          <p:cNvSpPr/>
          <p:nvPr/>
        </p:nvSpPr>
        <p:spPr>
          <a:xfrm>
            <a:off x="9576954" y="251799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missense_variant</a:t>
            </a:r>
            <a:r>
              <a:rPr lang="en-US" dirty="0"/>
              <a:t>",”</a:t>
            </a:r>
          </a:p>
          <a:p>
            <a:r>
              <a:rPr lang="en-US" dirty="0"/>
              <a:t>3_prime_UTR_variant", </a:t>
            </a:r>
          </a:p>
          <a:p>
            <a:r>
              <a:rPr lang="en-US" dirty="0"/>
              <a:t>"5_prime_UTR_variant"</a:t>
            </a:r>
          </a:p>
        </p:txBody>
      </p:sp>
    </p:spTree>
    <p:extLst>
      <p:ext uri="{BB962C8B-B14F-4D97-AF65-F5344CB8AC3E}">
        <p14:creationId xmlns:p14="http://schemas.microsoft.com/office/powerpoint/2010/main" val="149545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619FF6-3EFD-0C44-B875-C475219E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11883"/>
            <a:ext cx="10390909" cy="64943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A63C7-0711-FC4D-8096-58A7F053BE39}"/>
              </a:ext>
            </a:extLst>
          </p:cNvPr>
          <p:cNvSpPr/>
          <p:nvPr/>
        </p:nvSpPr>
        <p:spPr>
          <a:xfrm>
            <a:off x="9576954" y="251799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missense_variant</a:t>
            </a:r>
            <a:r>
              <a:rPr lang="en-US" dirty="0"/>
              <a:t>",”</a:t>
            </a:r>
          </a:p>
          <a:p>
            <a:r>
              <a:rPr lang="en-US" dirty="0"/>
              <a:t>3_prime_UTR_variant", </a:t>
            </a:r>
          </a:p>
          <a:p>
            <a:r>
              <a:rPr lang="en-US" dirty="0"/>
              <a:t>"5_prime_UTR_variant"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4FB86-8BCF-954E-88F0-12B96A398090}"/>
              </a:ext>
            </a:extLst>
          </p:cNvPr>
          <p:cNvSpPr/>
          <p:nvPr/>
        </p:nvSpPr>
        <p:spPr>
          <a:xfrm>
            <a:off x="9372600" y="4703483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of recent Sweep</a:t>
            </a:r>
          </a:p>
        </p:txBody>
      </p:sp>
    </p:spTree>
    <p:extLst>
      <p:ext uri="{BB962C8B-B14F-4D97-AF65-F5344CB8AC3E}">
        <p14:creationId xmlns:p14="http://schemas.microsoft.com/office/powerpoint/2010/main" val="5311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306828-A785-7240-8025-EEE0F43B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160193"/>
            <a:ext cx="10460181" cy="65376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F5BA36-1148-2C40-BB00-E0BE3234666D}"/>
              </a:ext>
            </a:extLst>
          </p:cNvPr>
          <p:cNvSpPr/>
          <p:nvPr/>
        </p:nvSpPr>
        <p:spPr>
          <a:xfrm>
            <a:off x="9576954" y="251799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missense_variant</a:t>
            </a:r>
            <a:r>
              <a:rPr lang="en-US" dirty="0"/>
              <a:t>",”</a:t>
            </a:r>
          </a:p>
          <a:p>
            <a:r>
              <a:rPr lang="en-US" dirty="0"/>
              <a:t>3_prime_UTR_variant", </a:t>
            </a:r>
          </a:p>
          <a:p>
            <a:r>
              <a:rPr lang="en-US" dirty="0"/>
              <a:t>"5_prime_UTR_variant"</a:t>
            </a:r>
          </a:p>
        </p:txBody>
      </p:sp>
    </p:spTree>
    <p:extLst>
      <p:ext uri="{BB962C8B-B14F-4D97-AF65-F5344CB8AC3E}">
        <p14:creationId xmlns:p14="http://schemas.microsoft.com/office/powerpoint/2010/main" val="390117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2DB8-E97E-8446-912A-0EC65CDB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39DA-F5AC-134D-B770-7A92D402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ABBEC-18C2-D04D-9A65-382DDFAD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6050"/>
            <a:ext cx="105664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542F-E275-C344-826C-220FA0F2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F552-111B-0544-934D-E83AA090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4EE6D-87FB-8D4C-8862-A85B0B98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9" y="0"/>
            <a:ext cx="108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160</Words>
  <Application>Microsoft Macintosh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March 7</vt:lpstr>
      <vt:lpstr>PowerPoint Presentation</vt:lpstr>
      <vt:lpstr>What genes are being targeted (Brk.pts pending)</vt:lpstr>
      <vt:lpstr>Temperature SNPs are derived and rose to high 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7</dc:title>
  <dc:creator>Joaquin Nunez</dc:creator>
  <cp:lastModifiedBy>Joaquin Nunez</cp:lastModifiedBy>
  <cp:revision>3</cp:revision>
  <dcterms:created xsi:type="dcterms:W3CDTF">2022-03-07T20:34:20Z</dcterms:created>
  <dcterms:modified xsi:type="dcterms:W3CDTF">2022-03-08T13:46:43Z</dcterms:modified>
</cp:coreProperties>
</file>