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February 19,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February 19,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7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February 19,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9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60F859-B734-F513-087D-82E201E69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de-DE"/>
              <a:t>Image Classification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F7C69-D572-FB12-BFAF-64B7EAB7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>
                    <a:lumMod val="90000"/>
                  </a:schemeClr>
                </a:solidFill>
              </a:rPr>
              <a:t>Justin Bergmann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04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04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28" name="Picture 4" descr="TensorFlow Image Classification - Build your own Classifier | by Sayantini  Deb | Edureka | Medium">
            <a:extLst>
              <a:ext uri="{FF2B5EF4-FFF2-40B4-BE49-F238E27FC236}">
                <a16:creationId xmlns:a16="http://schemas.microsoft.com/office/drawing/2014/main" id="{4D9E6CB6-EEC2-5DC5-2339-33A22220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8434"/>
            <a:ext cx="5564386" cy="30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396AC-5CD6-2B05-C204-6E2BBAF5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de-DE" dirty="0"/>
              <a:t>Über Image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C9FA-1538-AB83-02AF-DEE7AE5D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4400" b="0" i="0" dirty="0">
                <a:solidFill>
                  <a:srgbClr val="ECECEC"/>
                </a:solidFill>
                <a:effectLst/>
                <a:latin typeface="Söhne"/>
              </a:rPr>
              <a:t>Automatische Zuordnung von Bildern zu vordefinierten Kategorien oder Klassen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b="0" i="0" dirty="0">
                <a:solidFill>
                  <a:srgbClr val="ECECEC"/>
                </a:solidFill>
                <a:effectLst/>
                <a:latin typeface="Söhne"/>
              </a:rPr>
              <a:t>Basierend auf visuellen Merkmalen der Bilder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b="0" i="0" dirty="0">
                <a:solidFill>
                  <a:srgbClr val="ECECEC"/>
                </a:solidFill>
                <a:effectLst/>
                <a:latin typeface="Söhne"/>
              </a:rPr>
              <a:t>Form des maschinellen Lernens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b="0" i="0" dirty="0">
                <a:solidFill>
                  <a:srgbClr val="ECECEC"/>
                </a:solidFill>
                <a:effectLst/>
                <a:latin typeface="Söhne"/>
              </a:rPr>
              <a:t>Algorithmen werden trainiert, um Muster und Merkmale in Bildern zu erkennen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b="0" i="0" dirty="0">
                <a:solidFill>
                  <a:srgbClr val="ECECEC"/>
                </a:solidFill>
                <a:effectLst/>
                <a:latin typeface="Söhne"/>
              </a:rPr>
              <a:t>Ziel: Klassifizierung von Bildern in vorher festgelegte Kategorien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050" name="Picture 2" descr="Convolutional Neural Networks for Image Classification in TensorFlow.js |  by Siso ngqolosi | Medium">
            <a:extLst>
              <a:ext uri="{FF2B5EF4-FFF2-40B4-BE49-F238E27FC236}">
                <a16:creationId xmlns:a16="http://schemas.microsoft.com/office/drawing/2014/main" id="{03944A66-EA0D-4E2E-E621-23F271AD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462" y="2674225"/>
            <a:ext cx="8601075" cy="4059259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1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3D37D2-3861-E29E-34B7-677F77A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de-DE" dirty="0"/>
              <a:t>Probleme die Auftreten können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170BE-C0A5-934E-5F86-2B27FBED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224" y="275992"/>
            <a:ext cx="6900137" cy="12825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0" i="0" u="sng" dirty="0" err="1">
                <a:effectLst/>
                <a:latin typeface="Söhne"/>
              </a:rPr>
              <a:t>Overfitting</a:t>
            </a:r>
            <a:r>
              <a:rPr lang="de-DE" sz="1200" b="0" i="0" u="sng" dirty="0">
                <a:effectLst/>
                <a:latin typeface="Söhne"/>
              </a:rPr>
              <a:t>:</a:t>
            </a:r>
            <a:br>
              <a:rPr lang="de-DE" sz="1200" b="0" i="0" dirty="0">
                <a:effectLst/>
                <a:latin typeface="Söhne"/>
              </a:rPr>
            </a:br>
            <a:r>
              <a:rPr lang="de-DE" sz="1200" b="0" i="0" dirty="0">
                <a:effectLst/>
                <a:latin typeface="Söhne"/>
              </a:rPr>
              <a:t>Das Modell lernt die Trainingsdaten zu genau und generalisiert nicht gut auf neue Daten.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0" i="0" u="sng" dirty="0" err="1">
                <a:effectLst/>
                <a:latin typeface="Söhne"/>
              </a:rPr>
              <a:t>Underfitting</a:t>
            </a:r>
            <a:r>
              <a:rPr lang="de-DE" sz="1200" b="0" i="0" u="sng" dirty="0">
                <a:effectLst/>
                <a:latin typeface="Söhne"/>
              </a:rPr>
              <a:t>:</a:t>
            </a:r>
            <a:br>
              <a:rPr lang="de-DE" sz="1200" b="0" i="0" dirty="0">
                <a:effectLst/>
                <a:latin typeface="Söhne"/>
              </a:rPr>
            </a:br>
            <a:r>
              <a:rPr lang="de-DE" sz="1200" b="0" i="0" dirty="0">
                <a:effectLst/>
                <a:latin typeface="Söhne"/>
              </a:rPr>
              <a:t>Das Modell ist zu einfach und kann die zugrunde liegenden Muster in den Daten nicht erfassen.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0" i="0" u="sng" dirty="0">
                <a:effectLst/>
                <a:latin typeface="Söhne"/>
              </a:rPr>
              <a:t>Mangelnde Datenqualität:</a:t>
            </a:r>
            <a:br>
              <a:rPr lang="de-DE" sz="1200" b="0" i="0" dirty="0">
                <a:effectLst/>
                <a:latin typeface="Söhne"/>
              </a:rPr>
            </a:br>
            <a:r>
              <a:rPr lang="de-DE" sz="1200" b="0" i="0" dirty="0">
                <a:effectLst/>
                <a:latin typeface="Söhne"/>
              </a:rPr>
              <a:t>Daten könnten ungenau, unvollständig oder fehlerhaft sein, was zu schlechten Modellleistungen führt.</a:t>
            </a:r>
          </a:p>
          <a:p>
            <a:pPr>
              <a:lnSpc>
                <a:spcPct val="110000"/>
              </a:lnSpc>
            </a:pPr>
            <a:r>
              <a:rPr lang="de-DE" sz="1200" b="0" i="0" u="sng" dirty="0">
                <a:effectLst/>
                <a:latin typeface="Söhne"/>
              </a:rPr>
              <a:t>Modellarchitektur:</a:t>
            </a:r>
            <a:br>
              <a:rPr lang="de-DE" sz="1200" b="0" i="0" dirty="0">
                <a:effectLst/>
                <a:latin typeface="Söhne"/>
              </a:rPr>
            </a:br>
            <a:r>
              <a:rPr lang="de-DE" sz="1200" b="0" i="0" dirty="0">
                <a:effectLst/>
                <a:latin typeface="Söhne"/>
              </a:rPr>
              <a:t>Die Auswahl einer geeigneten Architektur für das CNN (</a:t>
            </a:r>
            <a:r>
              <a:rPr lang="de-DE" sz="1200" b="0" i="0" dirty="0" err="1">
                <a:effectLst/>
                <a:latin typeface="Söhne"/>
              </a:rPr>
              <a:t>Convolutional</a:t>
            </a:r>
            <a:r>
              <a:rPr lang="de-DE" sz="1200" b="0" i="0" dirty="0">
                <a:effectLst/>
                <a:latin typeface="Söhne"/>
              </a:rPr>
              <a:t> </a:t>
            </a:r>
            <a:r>
              <a:rPr lang="de-DE" sz="1200" b="0" i="0" dirty="0" err="1">
                <a:effectLst/>
                <a:latin typeface="Söhne"/>
              </a:rPr>
              <a:t>Neural</a:t>
            </a:r>
            <a:r>
              <a:rPr lang="de-DE" sz="1200" b="0" i="0" dirty="0">
                <a:effectLst/>
                <a:latin typeface="Söhne"/>
              </a:rPr>
              <a:t> Network) kann eine Herausforderung darstellen und die Leistung des Modells beeinflussen.</a:t>
            </a:r>
            <a:endParaRPr lang="de-DE" sz="1200" dirty="0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074" name="Picture 2" descr="Model Fit: Underfitting vs. Overfitting - Amazon Machine Learning">
            <a:extLst>
              <a:ext uri="{FF2B5EF4-FFF2-40B4-BE49-F238E27FC236}">
                <a16:creationId xmlns:a16="http://schemas.microsoft.com/office/drawing/2014/main" id="{D1DB8441-E075-B36C-5194-F65A2EE4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964" y="3249613"/>
            <a:ext cx="9548397" cy="2888388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8691-B51B-609B-F556-33536403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92" y="2862528"/>
            <a:ext cx="10728322" cy="1477328"/>
          </a:xfrm>
        </p:spPr>
        <p:txBody>
          <a:bodyPr>
            <a:normAutofit/>
          </a:bodyPr>
          <a:lstStyle/>
          <a:p>
            <a:r>
              <a:rPr lang="de-DE" sz="4800" dirty="0"/>
              <a:t>Kommen wir zu meinem Code</a:t>
            </a:r>
          </a:p>
        </p:txBody>
      </p:sp>
    </p:spTree>
    <p:extLst>
      <p:ext uri="{BB962C8B-B14F-4D97-AF65-F5344CB8AC3E}">
        <p14:creationId xmlns:p14="http://schemas.microsoft.com/office/powerpoint/2010/main" val="36882479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Calibri</vt:lpstr>
      <vt:lpstr>Sagona Book</vt:lpstr>
      <vt:lpstr>Söhne</vt:lpstr>
      <vt:lpstr>The Hand Extrablack</vt:lpstr>
      <vt:lpstr>BlobVTI</vt:lpstr>
      <vt:lpstr>Image Classification</vt:lpstr>
      <vt:lpstr>Über Image Classification</vt:lpstr>
      <vt:lpstr>Probleme die Auftreten können</vt:lpstr>
      <vt:lpstr>Kommen wir zu meinem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Bergmann, Justin</dc:creator>
  <cp:lastModifiedBy>Bergmann, Justin</cp:lastModifiedBy>
  <cp:revision>1</cp:revision>
  <dcterms:created xsi:type="dcterms:W3CDTF">2024-02-19T22:05:59Z</dcterms:created>
  <dcterms:modified xsi:type="dcterms:W3CDTF">2024-02-19T22:23:42Z</dcterms:modified>
</cp:coreProperties>
</file>