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d09077c0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dd09077c0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dd09077c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dd09077c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eaef9f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eaef9f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9fe352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9fe352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d9fe352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d9fe352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d09077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d09077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d9fe352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d9fe352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9fe352e2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d9fe352e2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d9fe352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d9fe352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d9fe352e2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d9fe352e2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9fe352e2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9fe352e2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9fe352e2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9fe352e2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rt.spring.io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pring.io/" TargetMode="External"/><Relationship Id="rId4" Type="http://schemas.openxmlformats.org/officeDocument/2006/relationships/hyperlink" Target="https://spring.io/projects/spring-boot" TargetMode="External"/><Relationship Id="rId5" Type="http://schemas.openxmlformats.org/officeDocument/2006/relationships/hyperlink" Target="https://snyk.io/jvm-ecosystem-report-2021/" TargetMode="External"/><Relationship Id="rId6" Type="http://schemas.openxmlformats.org/officeDocument/2006/relationships/hyperlink" Target="https://maven.apache.org/" TargetMode="External"/><Relationship Id="rId7" Type="http://schemas.openxmlformats.org/officeDocument/2006/relationships/hyperlink" Target="https://www.eclipse.org/" TargetMode="External"/><Relationship Id="rId8" Type="http://schemas.openxmlformats.org/officeDocument/2006/relationships/hyperlink" Target="https://spring.io/project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LYGGj7ohhN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nyk.io/jvm-ecosystem-report-2021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pring.io/why-sp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ring.io/projec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pring.io/projects/spring-boot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rt.spr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852100" y="2134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Curso de </a:t>
            </a:r>
            <a:r>
              <a:rPr lang="pt-BR" sz="5000"/>
              <a:t>Spring Boot</a:t>
            </a:r>
            <a:endParaRPr sz="5000"/>
          </a:p>
        </p:txBody>
      </p:sp>
      <p:sp>
        <p:nvSpPr>
          <p:cNvPr id="87" name="Google Shape;87;p13"/>
          <p:cNvSpPr txBox="1"/>
          <p:nvPr>
            <p:ph idx="4294967295" type="ctrTitle"/>
          </p:nvPr>
        </p:nvSpPr>
        <p:spPr>
          <a:xfrm>
            <a:off x="773250" y="3916875"/>
            <a:ext cx="48987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Instrutor: Bergson Barros</a:t>
            </a:r>
            <a:endParaRPr sz="20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44025"/>
            <a:ext cx="4219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Apache Maven</a:t>
            </a:r>
            <a:endParaRPr sz="4100"/>
          </a:p>
        </p:txBody>
      </p:sp>
      <p:sp>
        <p:nvSpPr>
          <p:cNvPr id="146" name="Google Shape;146;p22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Apache Maven é uma ferramenta responsável pelo gerenciamento das builds do projeto, suas configurações e suas dependências</a:t>
            </a:r>
            <a:endParaRPr b="0"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Baseado em um a</a:t>
            </a:r>
            <a:r>
              <a:rPr b="0" lang="pt-BR" sz="2000"/>
              <a:t>rquivo </a:t>
            </a:r>
            <a:r>
              <a:rPr lang="pt-BR" sz="2000"/>
              <a:t>POM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Gerenciamento de dependências do projeto</a:t>
            </a:r>
            <a:endParaRPr b="0"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363" y="159988"/>
            <a:ext cx="30575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Prática 1</a:t>
            </a:r>
            <a:endParaRPr sz="4100"/>
          </a:p>
        </p:txBody>
      </p:sp>
      <p:sp>
        <p:nvSpPr>
          <p:cNvPr id="153" name="Google Shape;153;p23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Criar um projeto inicial no Spring Initializr (</a:t>
            </a:r>
            <a:r>
              <a:rPr lang="pt-BR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https://start.spring.io/</a:t>
            </a:r>
            <a:r>
              <a:rPr lang="pt-BR" sz="2000"/>
              <a:t>) 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Verificar no pom todas as informações passadas no Spring Initializr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Criar uma classe controladora e anotar com @RestController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Na classe criada, criar método hello que retorna uma mensagem de boas vindas. Exemplo: </a:t>
            </a:r>
            <a:r>
              <a:rPr lang="pt-B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Olá aluno, seja bem-vindo!!!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Prática 2</a:t>
            </a:r>
            <a:endParaRPr sz="4100"/>
          </a:p>
        </p:txBody>
      </p:sp>
      <p:sp>
        <p:nvSpPr>
          <p:cNvPr id="159" name="Google Shape;159;p24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Criar uma classe controladora com seu nome e anotar com @RestController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Na classe criada, criar método hello que retorna uma mensagem de boas vindas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000"/>
              <a:t>Após isto, decore a mensagem de boas vindas com tags HTML (h1, h2, p, strong, ect)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Links Úteis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65" name="Google Shape;165;p25"/>
          <p:cNvSpPr txBox="1"/>
          <p:nvPr>
            <p:ph idx="4294967295" type="ctrTitle"/>
          </p:nvPr>
        </p:nvSpPr>
        <p:spPr>
          <a:xfrm>
            <a:off x="862875" y="1269550"/>
            <a:ext cx="7597500" cy="3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Site do </a:t>
            </a:r>
            <a:r>
              <a:rPr b="0" lang="pt-BR" sz="2000"/>
              <a:t>Spring </a:t>
            </a:r>
            <a:r>
              <a:rPr b="0" lang="pt-BR" sz="2000" u="sng">
                <a:solidFill>
                  <a:schemeClr val="hlink"/>
                </a:solidFill>
                <a:hlinkClick r:id="rId3"/>
              </a:rPr>
              <a:t>https://spring.io/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Documentação do Spring Boot </a:t>
            </a:r>
            <a:r>
              <a:rPr b="0" lang="pt-BR" sz="2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https://spring.io/projects/spring-boot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Linguagens, frameworks e tecnologias mais usadas no mundo </a:t>
            </a:r>
            <a:r>
              <a:rPr b="0" lang="pt-BR" sz="2000" u="sng">
                <a:solidFill>
                  <a:schemeClr val="hlink"/>
                </a:solidFill>
                <a:hlinkClick r:id="rId5"/>
              </a:rPr>
              <a:t>https://snyk.io/jvm-ecosystem-report-2021/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Maven </a:t>
            </a:r>
            <a:r>
              <a:rPr b="0" lang="pt-BR" sz="2000" u="sng">
                <a:solidFill>
                  <a:schemeClr val="hlink"/>
                </a:solidFill>
                <a:hlinkClick r:id="rId6"/>
              </a:rPr>
              <a:t>https://maven.apache.org/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Eclipse IDE </a:t>
            </a:r>
            <a:r>
              <a:rPr b="0" lang="pt-BR" sz="2000" u="sng">
                <a:solidFill>
                  <a:schemeClr val="hlink"/>
                </a:solidFill>
                <a:hlinkClick r:id="rId7"/>
              </a:rPr>
              <a:t>https://www.eclipse.org/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 u="sng">
                <a:solidFill>
                  <a:schemeClr val="hlink"/>
                </a:solidFill>
                <a:hlinkClick r:id="rId8"/>
              </a:rPr>
              <a:t>https://spring.io/projects</a:t>
            </a:r>
            <a:endParaRPr b="0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Apresentação do instrutor</a:t>
            </a:r>
            <a:endParaRPr sz="4100"/>
          </a:p>
        </p:txBody>
      </p:sp>
      <p:sp>
        <p:nvSpPr>
          <p:cNvPr id="94" name="Google Shape;94;p14"/>
          <p:cNvSpPr txBox="1"/>
          <p:nvPr>
            <p:ph idx="4294967295" type="ctrTitle"/>
          </p:nvPr>
        </p:nvSpPr>
        <p:spPr>
          <a:xfrm>
            <a:off x="862875" y="1981575"/>
            <a:ext cx="75975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41 anos, casado, </a:t>
            </a:r>
            <a:r>
              <a:rPr b="0" lang="pt-BR" sz="2000"/>
              <a:t>pai do Davi e da Laura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Bacharel em Ciência da Computação (UFAL)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Pós-Graduado</a:t>
            </a:r>
            <a:r>
              <a:rPr b="0" lang="pt-BR" sz="2000"/>
              <a:t> em Segurança de Redes e Criptografia (UFF)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Analista de Sistemas do Serpro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Trabalha profissionalmente com</a:t>
            </a:r>
            <a:r>
              <a:rPr b="0" lang="pt-BR" sz="2000"/>
              <a:t> Java há 19 anos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Certificações em Python (PCEP), Azure (DP-900), LGPD (LGPDF) e Scrum Foundations (SFPC) </a:t>
            </a:r>
            <a:endParaRPr b="0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000"/>
              <a:t>Trabalha com Spring Boot desde 2019</a:t>
            </a:r>
            <a:endParaRPr b="0" sz="20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375" y="395950"/>
            <a:ext cx="1467450" cy="19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Motivação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01" name="Google Shape;101;p15"/>
          <p:cNvSpPr txBox="1"/>
          <p:nvPr>
            <p:ph idx="4294967295" type="ctrTitle"/>
          </p:nvPr>
        </p:nvSpPr>
        <p:spPr>
          <a:xfrm>
            <a:off x="655850" y="1743750"/>
            <a:ext cx="75975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Relaxe, pause para afiar o seu machado!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“</a:t>
            </a:r>
            <a:r>
              <a:rPr lang="pt-BR" sz="2000"/>
              <a:t>Se eu tivesse apenas uma hora para cortar uma árvore, eu usaria os primeiros quarenta e cinco minutos afiando meu machado.”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“Tempo de treinamento não é tempo perdido.”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350" y="71577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Por que estudar Spring?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08" name="Google Shape;108;p16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</a:rPr>
              <a:t>“Spring torna a programação em Java mais </a:t>
            </a:r>
            <a:r>
              <a:rPr lang="pt-BR" sz="2000">
                <a:solidFill>
                  <a:srgbClr val="000000"/>
                </a:solidFill>
              </a:rPr>
              <a:t>rápida</a:t>
            </a:r>
            <a:r>
              <a:rPr b="0" lang="pt-BR" sz="2000">
                <a:solidFill>
                  <a:srgbClr val="000000"/>
                </a:solidFill>
              </a:rPr>
              <a:t>, mais </a:t>
            </a:r>
            <a:r>
              <a:rPr lang="pt-BR" sz="2000">
                <a:solidFill>
                  <a:srgbClr val="000000"/>
                </a:solidFill>
              </a:rPr>
              <a:t>simples</a:t>
            </a:r>
            <a:r>
              <a:rPr b="0" lang="pt-BR" sz="2000">
                <a:solidFill>
                  <a:srgbClr val="000000"/>
                </a:solidFill>
              </a:rPr>
              <a:t> e mais </a:t>
            </a:r>
            <a:r>
              <a:rPr lang="pt-BR" sz="2000">
                <a:solidFill>
                  <a:srgbClr val="000000"/>
                </a:solidFill>
              </a:rPr>
              <a:t>segura</a:t>
            </a:r>
            <a:r>
              <a:rPr b="0" lang="pt-BR" sz="2000">
                <a:solidFill>
                  <a:srgbClr val="000000"/>
                </a:solidFill>
              </a:rPr>
              <a:t> para todos. Spring foca na </a:t>
            </a:r>
            <a:r>
              <a:rPr lang="pt-BR" sz="2000">
                <a:solidFill>
                  <a:srgbClr val="000000"/>
                </a:solidFill>
              </a:rPr>
              <a:t>velocidade</a:t>
            </a:r>
            <a:r>
              <a:rPr b="0" lang="pt-BR" sz="2000">
                <a:solidFill>
                  <a:srgbClr val="000000"/>
                </a:solidFill>
              </a:rPr>
              <a:t>, </a:t>
            </a:r>
            <a:r>
              <a:rPr lang="pt-BR" sz="2000">
                <a:solidFill>
                  <a:srgbClr val="000000"/>
                </a:solidFill>
              </a:rPr>
              <a:t>simplicidade</a:t>
            </a:r>
            <a:r>
              <a:rPr b="0" lang="pt-BR" sz="2000">
                <a:solidFill>
                  <a:srgbClr val="000000"/>
                </a:solidFill>
              </a:rPr>
              <a:t> e a </a:t>
            </a:r>
            <a:r>
              <a:rPr lang="pt-BR" sz="2000">
                <a:solidFill>
                  <a:srgbClr val="000000"/>
                </a:solidFill>
              </a:rPr>
              <a:t>alta produtividade</a:t>
            </a:r>
            <a:r>
              <a:rPr b="0" lang="pt-BR" sz="2000">
                <a:solidFill>
                  <a:srgbClr val="000000"/>
                </a:solidFill>
              </a:rPr>
              <a:t> tornou o Spring o framework Java mais popular do mundo.” (fonte: site Spring)</a:t>
            </a:r>
            <a:endParaRPr b="0"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-"/>
            </a:pPr>
            <a:r>
              <a:rPr b="0" lang="pt-BR" sz="2000">
                <a:solidFill>
                  <a:srgbClr val="000000"/>
                </a:solidFill>
              </a:rPr>
              <a:t>Relatório dos frameworks mais utilizados no mundo:</a:t>
            </a:r>
            <a:endParaRPr b="0"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 u="sng">
                <a:solidFill>
                  <a:schemeClr val="hlink"/>
                </a:solidFill>
                <a:hlinkClick r:id="rId3"/>
              </a:rPr>
              <a:t>https://snyk.io/jvm-ecosystem-report-2021/</a:t>
            </a:r>
            <a:endParaRPr b="0"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675" y="3901125"/>
            <a:ext cx="42195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Benefícios</a:t>
            </a:r>
            <a:r>
              <a:rPr lang="pt-BR" sz="3300"/>
              <a:t> de usar Spring?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15" name="Google Shape;115;p17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Spring </a:t>
            </a:r>
            <a:r>
              <a:rPr b="0" lang="pt-BR" sz="2333">
                <a:solidFill>
                  <a:srgbClr val="000000"/>
                </a:solidFill>
              </a:rPr>
              <a:t>está em todos os lugares (big techs)</a:t>
            </a:r>
            <a:endParaRPr b="0" sz="2333">
              <a:solidFill>
                <a:srgbClr val="000000"/>
              </a:solidFill>
            </a:endParaRPr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Flexível (Spring Core e bibliotecas de terceiros)</a:t>
            </a:r>
            <a:endParaRPr b="0" sz="2333">
              <a:solidFill>
                <a:srgbClr val="000000"/>
              </a:solidFill>
            </a:endParaRPr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Produtivo (web serve embarcado)</a:t>
            </a:r>
            <a:endParaRPr b="0" sz="2333">
              <a:solidFill>
                <a:srgbClr val="000000"/>
              </a:solidFill>
            </a:endParaRPr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Rápido (iniciar, parar, execução otimizada)</a:t>
            </a:r>
            <a:endParaRPr b="0" sz="2333">
              <a:solidFill>
                <a:srgbClr val="000000"/>
              </a:solidFill>
            </a:endParaRPr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Seguro (cuidado dos desenvolvedores em gerenciar as vulnerabilidades das bibliotecas)</a:t>
            </a:r>
            <a:endParaRPr b="0" sz="2333">
              <a:solidFill>
                <a:srgbClr val="000000"/>
              </a:solidFill>
            </a:endParaRPr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b="0" lang="pt-BR" sz="2333">
                <a:solidFill>
                  <a:srgbClr val="000000"/>
                </a:solidFill>
              </a:rPr>
              <a:t>Solidário (grande comunidade mundial para todas as diversidades, idades…)</a:t>
            </a:r>
            <a:endParaRPr b="0" sz="233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</a:rPr>
              <a:t>Fonte: </a:t>
            </a:r>
            <a:r>
              <a:rPr b="0" lang="pt-BR" sz="2000" u="sng">
                <a:solidFill>
                  <a:schemeClr val="hlink"/>
                </a:solidFill>
                <a:hlinkClick r:id="rId3"/>
              </a:rPr>
              <a:t>https://spring.io/why-spring</a:t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Ecossistema Spring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21" name="Google Shape;121;p18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Boot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Framework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Data 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Cloud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Security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Session</a:t>
            </a:r>
            <a:endParaRPr b="0" sz="2333"/>
          </a:p>
          <a:p>
            <a:pPr indent="-36194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0" lang="pt-BR" sz="2333"/>
              <a:t>Spring Batch</a:t>
            </a:r>
            <a:endParaRPr b="0" sz="2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/>
              <a:t>Todos os projetos do ecossistema Spring estão em </a:t>
            </a:r>
            <a:r>
              <a:rPr b="0" lang="pt-BR" sz="2000" u="sng">
                <a:solidFill>
                  <a:schemeClr val="hlink"/>
                </a:solidFill>
                <a:hlinkClick r:id="rId3"/>
              </a:rPr>
              <a:t>https://spring.io/projects</a:t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Conhecendo o Spring Boot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27" name="Google Shape;127;p19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Documentação </a:t>
            </a:r>
            <a:r>
              <a:rPr b="0" lang="pt-BR" sz="2000" u="sng">
                <a:solidFill>
                  <a:schemeClr val="hlink"/>
                </a:solidFill>
                <a:hlinkClick r:id="rId3"/>
              </a:rPr>
              <a:t>https://spring.io/projects/spring-boot</a:t>
            </a:r>
            <a:endParaRPr b="0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0" lang="pt-BR" sz="2000"/>
              <a:t>Spring Boot facilita a criação de aplicações independentes (stand-alone), baseado em Spring, que você pode simplesmente executar</a:t>
            </a:r>
            <a:endParaRPr b="0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700" y="3592113"/>
            <a:ext cx="36576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Funcionalidades d</a:t>
            </a:r>
            <a:r>
              <a:rPr lang="pt-BR" sz="3300"/>
              <a:t>o Spring Boot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134" name="Google Shape;134;p20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Criação de aplicações stand-alone (independentes)</a:t>
            </a:r>
            <a:endParaRPr b="0"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Tomcat embarcado, Jetty ou Undertown</a:t>
            </a:r>
            <a:endParaRPr b="0"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Não há necessidade de arquivos WAR</a:t>
            </a:r>
            <a:endParaRPr b="0"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Simplificação na configuração da build através do ‘starter’</a:t>
            </a:r>
            <a:endParaRPr b="0"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Configuração das bibliotecas Spring e de terceiros (3rd party)</a:t>
            </a:r>
            <a:endParaRPr b="0" sz="20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pt-BR" sz="2000"/>
              <a:t>Provê ferramentas de apoio e monitoração da produção (metrics, health checks, etc)</a:t>
            </a:r>
            <a:endParaRPr b="0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4294967295" type="ctrTitle"/>
          </p:nvPr>
        </p:nvSpPr>
        <p:spPr>
          <a:xfrm>
            <a:off x="862875" y="395950"/>
            <a:ext cx="75975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Criando projetos com Spring Initializr</a:t>
            </a:r>
            <a:endParaRPr sz="4100"/>
          </a:p>
        </p:txBody>
      </p:sp>
      <p:sp>
        <p:nvSpPr>
          <p:cNvPr id="140" name="Google Shape;140;p21"/>
          <p:cNvSpPr txBox="1"/>
          <p:nvPr>
            <p:ph idx="4294967295" type="ctrTitle"/>
          </p:nvPr>
        </p:nvSpPr>
        <p:spPr>
          <a:xfrm>
            <a:off x="862875" y="1269550"/>
            <a:ext cx="75975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https://start.spring.io/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