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0" r:id="rId4"/>
    <p:sldId id="271" r:id="rId5"/>
    <p:sldId id="272" r:id="rId6"/>
    <p:sldId id="257" r:id="rId7"/>
    <p:sldId id="274" r:id="rId8"/>
    <p:sldId id="264" r:id="rId9"/>
    <p:sldId id="260" r:id="rId10"/>
    <p:sldId id="263" r:id="rId11"/>
    <p:sldId id="261" r:id="rId12"/>
    <p:sldId id="262" r:id="rId13"/>
    <p:sldId id="267" r:id="rId14"/>
    <p:sldId id="268" r:id="rId15"/>
    <p:sldId id="269" r:id="rId16"/>
    <p:sldId id="265" r:id="rId17"/>
    <p:sldId id="266" r:id="rId18"/>
    <p:sldId id="273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C6C6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941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1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1DF8E3-2611-A21C-2D91-9C34CBBC2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15619BD-F7F4-8546-8A89-E112AA95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65C403-4362-BF43-867B-FBA5DFDA0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01.03.2023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30E949-DC43-DE1E-CB0C-7E88D3D5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39550B-5CFA-CCB0-A853-A59534C8F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4113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9ACAAC-6506-FDCC-F471-696FEF8B6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EA4CB1E-BC0E-8279-B9F0-23FCCEA4A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F8D595-1198-60FA-F89A-9F053E69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01.03.2023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572202-39C8-50B6-D40E-C54FD83B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B3EDD1-0CEA-F481-94BF-8098A4765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9978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E144B4E-4F9E-FF87-04C6-3E5CA96FC5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CA98BC4-6715-2BA3-EDC2-0AB74DF14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1C2EC3-F0B2-10AF-88B1-023138CB2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01.03.2023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1938F5-E442-5DD8-8CF2-DB065AE66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509BC2-4394-228E-2D2E-DC76AED1A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63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704B28-4306-EAAB-BA34-61B5D5313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F5869F-4A92-1BC2-E1A9-40B214D14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87B3C5-D680-8EC0-DF13-3911E6CE7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01.03.2023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27E947-8197-DD0A-362C-1DEE0436D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C8C47F-027C-9E1F-511C-0973BFB2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63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216BEF-C121-603E-6667-0D652AA52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B7F16E-DF5F-E9E2-7BD9-78EFFC12F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D05212-0364-F2EC-F6AB-C07CF5779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01.03.2023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3559C4-963D-1CE6-4DF3-81C3B3B44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0455D7-45E9-5D7E-F16C-B4FC42E50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500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D0FEEF-7867-3621-D8EA-1C307B927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3ACDB3-9D83-8986-F6A7-6CFE35018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534248-1C66-26FB-80C7-5F8F3E978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7C0011-2CED-E6C1-14D2-3F1B2438F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01.03.2023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E23B5D-E988-F907-21F8-4E15D87C7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3B1A56-DEAE-FEC4-5C33-5D1C8C5FD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146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56B078-7F32-C16F-2609-A369DF755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0F8893-0C91-4EFC-ACA3-ED7B87FE7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6BC099-05EB-D807-D7AB-CD010BCEA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17F42A6-A17A-4C19-DF71-2A8C3AA7E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F6F4CA0-8F64-D603-0F0A-5A716CABA8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5985B4C-F773-7788-DF53-DA12A4680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01.03.2023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05EF3D5-9E08-393D-AA71-9BEB3CC5A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2142945-BA58-2CD9-8354-832A1D87B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192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B37133-714C-3F7E-C246-E370CA3C1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89C15DA-1F82-D17C-116C-A67CD1744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01.03.2023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77551A-9ECB-980F-41F9-5E544C42C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87E8462-E310-0E6B-AE32-B02ED9BBE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629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9B5342F-A673-59ED-6EA7-6EE03F666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01.03.2023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738A392-DA2F-037D-CCB7-D0F4DFD17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711AA25-68BC-356C-89E8-73222480F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91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006C90-4C8A-8848-F0E2-1271B578E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3FFF64-CB46-6318-2AD2-B68CEFAB8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833E9C-4C38-EB20-4525-60F0BDA05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FCD349-7DD4-CCB1-4E5E-E214CC19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01.03.2023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65D7E70-444D-B13F-156C-BA4673184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2BF4BF-B46D-7BA8-D4B3-86372AA91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660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B514AA-93F2-6F51-46D1-06D4F9862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929E96B-F3C5-6202-D166-A2CBC34D7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F54548-5EBE-94D3-FE7B-94906F0FD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7CDCC4-57FC-7610-163D-78B57DC0E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01.03.2023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3EFB11-C573-49F2-72AB-BCA488E6A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BCDAAE-8E18-759F-2C4C-1405750B8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749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054F0F0-DA09-C75A-F843-F13276E7D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85018F-FDB9-9345-F2FA-9D2EFDA6F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32FE4A-CE0A-C472-B12C-EB907F5FAB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2ADC8-E08E-42BC-8B3F-BEE8B0D2554E}" type="datetimeFigureOut">
              <a:rPr lang="de-DE" smtClean="0"/>
              <a:t>01.03.2023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66A517-1F98-A145-66B5-FEA7A0503B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C6F673-6C2E-7927-D56E-84D7FE8D4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72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CBA875-65D7-AD5C-2CB4-99B17C1C1E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10000" b="1" dirty="0">
                <a:solidFill>
                  <a:srgbClr val="C6C6C6"/>
                </a:solidFill>
              </a:rPr>
              <a:t>Pyduino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350DF9E-861F-0E4A-8418-E4D4169A6C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0925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A78B71E2-0ACC-D372-09CC-F48A502EBC0F}"/>
              </a:ext>
            </a:extLst>
          </p:cNvPr>
          <p:cNvSpPr/>
          <p:nvPr/>
        </p:nvSpPr>
        <p:spPr>
          <a:xfrm>
            <a:off x="1618827" y="1801705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StartCharacterS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261D5BD-C9A7-405E-15E6-42C3AFA6857C}"/>
              </a:ext>
            </a:extLst>
          </p:cNvPr>
          <p:cNvSpPr/>
          <p:nvPr/>
        </p:nvSpPr>
        <p:spPr>
          <a:xfrm>
            <a:off x="489636" y="1801706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D3A0BBD-69F6-68E4-F6C0-68B64B5C8878}"/>
              </a:ext>
            </a:extLst>
          </p:cNvPr>
          <p:cNvSpPr/>
          <p:nvPr/>
        </p:nvSpPr>
        <p:spPr>
          <a:xfrm>
            <a:off x="1618827" y="2545836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Request ID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23A2A98-2CBD-F760-F0AF-1C386931691A}"/>
              </a:ext>
            </a:extLst>
          </p:cNvPr>
          <p:cNvSpPr/>
          <p:nvPr/>
        </p:nvSpPr>
        <p:spPr>
          <a:xfrm>
            <a:off x="489636" y="2545837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FFED479-E31A-C40C-C461-87E25167C518}"/>
              </a:ext>
            </a:extLst>
          </p:cNvPr>
          <p:cNvSpPr/>
          <p:nvPr/>
        </p:nvSpPr>
        <p:spPr>
          <a:xfrm>
            <a:off x="1618827" y="3289967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Value Size (in </a:t>
            </a:r>
            <a:r>
              <a:rPr lang="de-DE" dirty="0" err="1">
                <a:solidFill>
                  <a:srgbClr val="C6C6C6"/>
                </a:solidFill>
              </a:rPr>
              <a:t>bytes</a:t>
            </a:r>
            <a:r>
              <a:rPr lang="de-DE" dirty="0">
                <a:solidFill>
                  <a:srgbClr val="C6C6C6"/>
                </a:solidFill>
              </a:rPr>
              <a:t>)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8687227A-7EF6-E404-4BB6-BF2640FEDD3E}"/>
              </a:ext>
            </a:extLst>
          </p:cNvPr>
          <p:cNvSpPr/>
          <p:nvPr/>
        </p:nvSpPr>
        <p:spPr>
          <a:xfrm>
            <a:off x="489636" y="3289968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DFF47EDD-8476-8D71-B47C-8CF352F692E0}"/>
              </a:ext>
            </a:extLst>
          </p:cNvPr>
          <p:cNvSpPr/>
          <p:nvPr/>
        </p:nvSpPr>
        <p:spPr>
          <a:xfrm>
            <a:off x="1618826" y="4030435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InstructionS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C16C6221-A5A4-9A9E-DD84-DAAB96791346}"/>
              </a:ext>
            </a:extLst>
          </p:cNvPr>
          <p:cNvSpPr/>
          <p:nvPr/>
        </p:nvSpPr>
        <p:spPr>
          <a:xfrm>
            <a:off x="489636" y="4028451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2FA0AE1-6AAE-33B8-9F96-D2C57D7FBCCE}"/>
              </a:ext>
            </a:extLst>
          </p:cNvPr>
          <p:cNvSpPr/>
          <p:nvPr/>
        </p:nvSpPr>
        <p:spPr>
          <a:xfrm>
            <a:off x="1618824" y="4770903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Value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337C0DAB-D27F-F86C-2F7B-B0ABE610F25A}"/>
              </a:ext>
            </a:extLst>
          </p:cNvPr>
          <p:cNvSpPr/>
          <p:nvPr/>
        </p:nvSpPr>
        <p:spPr>
          <a:xfrm>
            <a:off x="489635" y="4770904"/>
            <a:ext cx="878578" cy="633113"/>
          </a:xfrm>
          <a:prstGeom prst="roundRect">
            <a:avLst>
              <a:gd name="adj" fmla="val 17737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rgbClr val="C6C6C6"/>
                </a:solidFill>
              </a:rPr>
              <a:t>Value Size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708E0CD-20C1-0CF0-C545-6F84643679B8}"/>
              </a:ext>
            </a:extLst>
          </p:cNvPr>
          <p:cNvSpPr/>
          <p:nvPr/>
        </p:nvSpPr>
        <p:spPr>
          <a:xfrm>
            <a:off x="1618823" y="5518697"/>
            <a:ext cx="3205422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EndCharacterS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3CF6E63-C75C-6F5B-B401-BDA0A00EB6D0}"/>
              </a:ext>
            </a:extLst>
          </p:cNvPr>
          <p:cNvSpPr/>
          <p:nvPr/>
        </p:nvSpPr>
        <p:spPr>
          <a:xfrm>
            <a:off x="489635" y="5518698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623CEF63-9DFB-E4B7-7B4E-8EFE1A35BEAF}"/>
              </a:ext>
            </a:extLst>
          </p:cNvPr>
          <p:cNvSpPr/>
          <p:nvPr/>
        </p:nvSpPr>
        <p:spPr>
          <a:xfrm>
            <a:off x="5744885" y="1801705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&lt; (60)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CFA5687-7749-F3AF-6379-5992264E4DDE}"/>
              </a:ext>
            </a:extLst>
          </p:cNvPr>
          <p:cNvSpPr/>
          <p:nvPr/>
        </p:nvSpPr>
        <p:spPr>
          <a:xfrm>
            <a:off x="411742" y="906872"/>
            <a:ext cx="1034364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Größe in Bytes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99CA01E8-7BAB-2B01-2F2D-8E641058B9C4}"/>
              </a:ext>
            </a:extLst>
          </p:cNvPr>
          <p:cNvSpPr/>
          <p:nvPr/>
        </p:nvSpPr>
        <p:spPr>
          <a:xfrm>
            <a:off x="2534042" y="906872"/>
            <a:ext cx="1374987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Anweisung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D6BB014E-E7C5-183B-9E46-736094659F99}"/>
              </a:ext>
            </a:extLst>
          </p:cNvPr>
          <p:cNvSpPr/>
          <p:nvPr/>
        </p:nvSpPr>
        <p:spPr>
          <a:xfrm>
            <a:off x="5744884" y="906872"/>
            <a:ext cx="1374987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Print-Befehl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C6D7780E-CF5C-F779-2169-B6068696AC18}"/>
              </a:ext>
            </a:extLst>
          </p:cNvPr>
          <p:cNvSpPr/>
          <p:nvPr/>
        </p:nvSpPr>
        <p:spPr>
          <a:xfrm>
            <a:off x="5744885" y="2545837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☺ (1)</a:t>
            </a:r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58F6890D-A508-8D09-87F3-3AB3D4C75C50}"/>
              </a:ext>
            </a:extLst>
          </p:cNvPr>
          <p:cNvSpPr/>
          <p:nvPr/>
        </p:nvSpPr>
        <p:spPr>
          <a:xfrm>
            <a:off x="5744884" y="3289968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 (13)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84D5ED8A-1840-E682-E0D0-C6A6702FA08A}"/>
              </a:ext>
            </a:extLst>
          </p:cNvPr>
          <p:cNvSpPr/>
          <p:nvPr/>
        </p:nvSpPr>
        <p:spPr>
          <a:xfrm>
            <a:off x="5718445" y="4028451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l (108)</a:t>
            </a: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1AA218FD-BC1B-643C-D314-80D9BC97EAF5}"/>
              </a:ext>
            </a:extLst>
          </p:cNvPr>
          <p:cNvSpPr/>
          <p:nvPr/>
        </p:nvSpPr>
        <p:spPr>
          <a:xfrm>
            <a:off x="5718444" y="4766934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rgbClr val="C6C6C6"/>
                </a:solidFill>
              </a:rPr>
              <a:t>Hello World</a:t>
            </a:r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BDD620A1-D662-3158-6BF6-AD4647FA2D64}"/>
              </a:ext>
            </a:extLst>
          </p:cNvPr>
          <p:cNvSpPr/>
          <p:nvPr/>
        </p:nvSpPr>
        <p:spPr>
          <a:xfrm>
            <a:off x="5718443" y="5524158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&gt; (62)</a:t>
            </a:r>
          </a:p>
        </p:txBody>
      </p:sp>
      <p:pic>
        <p:nvPicPr>
          <p:cNvPr id="40" name="Grafik 39">
            <a:extLst>
              <a:ext uri="{FF2B5EF4-FFF2-40B4-BE49-F238E27FC236}">
                <a16:creationId xmlns:a16="http://schemas.microsoft.com/office/drawing/2014/main" id="{8C1E098F-6522-86EA-5EBF-D4EFC2362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636" y="906872"/>
            <a:ext cx="4625741" cy="68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229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A78B71E2-0ACC-D372-09CC-F48A502EBC0F}"/>
              </a:ext>
            </a:extLst>
          </p:cNvPr>
          <p:cNvSpPr/>
          <p:nvPr/>
        </p:nvSpPr>
        <p:spPr>
          <a:xfrm>
            <a:off x="1618827" y="1801705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StartCharacterS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261D5BD-C9A7-405E-15E6-42C3AFA6857C}"/>
              </a:ext>
            </a:extLst>
          </p:cNvPr>
          <p:cNvSpPr/>
          <p:nvPr/>
        </p:nvSpPr>
        <p:spPr>
          <a:xfrm>
            <a:off x="489636" y="1801706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D3A0BBD-69F6-68E4-F6C0-68B64B5C8878}"/>
              </a:ext>
            </a:extLst>
          </p:cNvPr>
          <p:cNvSpPr/>
          <p:nvPr/>
        </p:nvSpPr>
        <p:spPr>
          <a:xfrm>
            <a:off x="1618827" y="2545836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Request ID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23A2A98-2CBD-F760-F0AF-1C386931691A}"/>
              </a:ext>
            </a:extLst>
          </p:cNvPr>
          <p:cNvSpPr/>
          <p:nvPr/>
        </p:nvSpPr>
        <p:spPr>
          <a:xfrm>
            <a:off x="489636" y="2545837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FFED479-E31A-C40C-C461-87E25167C518}"/>
              </a:ext>
            </a:extLst>
          </p:cNvPr>
          <p:cNvSpPr/>
          <p:nvPr/>
        </p:nvSpPr>
        <p:spPr>
          <a:xfrm>
            <a:off x="1618827" y="3289967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Value Size (in </a:t>
            </a:r>
            <a:r>
              <a:rPr lang="de-DE" dirty="0" err="1">
                <a:solidFill>
                  <a:srgbClr val="C6C6C6"/>
                </a:solidFill>
              </a:rPr>
              <a:t>bytes</a:t>
            </a:r>
            <a:r>
              <a:rPr lang="de-DE" dirty="0">
                <a:solidFill>
                  <a:srgbClr val="C6C6C6"/>
                </a:solidFill>
              </a:rPr>
              <a:t>)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8687227A-7EF6-E404-4BB6-BF2640FEDD3E}"/>
              </a:ext>
            </a:extLst>
          </p:cNvPr>
          <p:cNvSpPr/>
          <p:nvPr/>
        </p:nvSpPr>
        <p:spPr>
          <a:xfrm>
            <a:off x="489636" y="3289968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DFF47EDD-8476-8D71-B47C-8CF352F692E0}"/>
              </a:ext>
            </a:extLst>
          </p:cNvPr>
          <p:cNvSpPr/>
          <p:nvPr/>
        </p:nvSpPr>
        <p:spPr>
          <a:xfrm>
            <a:off x="1618826" y="4030435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InstructionS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C16C6221-A5A4-9A9E-DD84-DAAB96791346}"/>
              </a:ext>
            </a:extLst>
          </p:cNvPr>
          <p:cNvSpPr/>
          <p:nvPr/>
        </p:nvSpPr>
        <p:spPr>
          <a:xfrm>
            <a:off x="489636" y="4028451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2FA0AE1-6AAE-33B8-9F96-D2C57D7FBCCE}"/>
              </a:ext>
            </a:extLst>
          </p:cNvPr>
          <p:cNvSpPr/>
          <p:nvPr/>
        </p:nvSpPr>
        <p:spPr>
          <a:xfrm>
            <a:off x="1618824" y="4770903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Value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337C0DAB-D27F-F86C-2F7B-B0ABE610F25A}"/>
              </a:ext>
            </a:extLst>
          </p:cNvPr>
          <p:cNvSpPr/>
          <p:nvPr/>
        </p:nvSpPr>
        <p:spPr>
          <a:xfrm>
            <a:off x="489635" y="4770904"/>
            <a:ext cx="878578" cy="633113"/>
          </a:xfrm>
          <a:prstGeom prst="roundRect">
            <a:avLst>
              <a:gd name="adj" fmla="val 17737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rgbClr val="C6C6C6"/>
                </a:solidFill>
              </a:rPr>
              <a:t>Value Size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708E0CD-20C1-0CF0-C545-6F84643679B8}"/>
              </a:ext>
            </a:extLst>
          </p:cNvPr>
          <p:cNvSpPr/>
          <p:nvPr/>
        </p:nvSpPr>
        <p:spPr>
          <a:xfrm>
            <a:off x="1618823" y="5518697"/>
            <a:ext cx="3205422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EndCharacterS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3CF6E63-C75C-6F5B-B401-BDA0A00EB6D0}"/>
              </a:ext>
            </a:extLst>
          </p:cNvPr>
          <p:cNvSpPr/>
          <p:nvPr/>
        </p:nvSpPr>
        <p:spPr>
          <a:xfrm>
            <a:off x="489635" y="5518698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CFA5687-7749-F3AF-6379-5992264E4DDE}"/>
              </a:ext>
            </a:extLst>
          </p:cNvPr>
          <p:cNvSpPr/>
          <p:nvPr/>
        </p:nvSpPr>
        <p:spPr>
          <a:xfrm>
            <a:off x="411742" y="906872"/>
            <a:ext cx="1034364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Größe in Bytes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99CA01E8-7BAB-2B01-2F2D-8E641058B9C4}"/>
              </a:ext>
            </a:extLst>
          </p:cNvPr>
          <p:cNvSpPr/>
          <p:nvPr/>
        </p:nvSpPr>
        <p:spPr>
          <a:xfrm>
            <a:off x="2534042" y="906872"/>
            <a:ext cx="1374987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Anweisung</a:t>
            </a:r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972F04B0-44CB-C7BC-D2EE-77B99E944CB1}"/>
              </a:ext>
            </a:extLst>
          </p:cNvPr>
          <p:cNvSpPr/>
          <p:nvPr/>
        </p:nvSpPr>
        <p:spPr>
          <a:xfrm>
            <a:off x="5744883" y="906872"/>
            <a:ext cx="1374987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Funktions-aufruf</a:t>
            </a:r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46B6CE22-3E02-3D72-9033-5E812CF1271B}"/>
              </a:ext>
            </a:extLst>
          </p:cNvPr>
          <p:cNvSpPr/>
          <p:nvPr/>
        </p:nvSpPr>
        <p:spPr>
          <a:xfrm>
            <a:off x="5744884" y="1801705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&lt; (60)</a:t>
            </a:r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E9DF7C98-A498-AA96-9E23-723063895460}"/>
              </a:ext>
            </a:extLst>
          </p:cNvPr>
          <p:cNvSpPr/>
          <p:nvPr/>
        </p:nvSpPr>
        <p:spPr>
          <a:xfrm>
            <a:off x="5744884" y="2545837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☺ (1)</a:t>
            </a: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016C40B4-F327-EEE1-3145-2885F452F514}"/>
              </a:ext>
            </a:extLst>
          </p:cNvPr>
          <p:cNvSpPr/>
          <p:nvPr/>
        </p:nvSpPr>
        <p:spPr>
          <a:xfrm>
            <a:off x="5744883" y="3289968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 (9)</a:t>
            </a:r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03CACE08-56A2-6E92-17FF-67D33B58433F}"/>
              </a:ext>
            </a:extLst>
          </p:cNvPr>
          <p:cNvSpPr/>
          <p:nvPr/>
        </p:nvSpPr>
        <p:spPr>
          <a:xfrm>
            <a:off x="5744883" y="4028451"/>
            <a:ext cx="1374987" cy="633113"/>
          </a:xfrm>
          <a:prstGeom prst="roundRect">
            <a:avLst>
              <a:gd name="adj" fmla="val 13457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m(109)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3C73CDCF-0C6B-8BBC-A0A6-9BE50E5526A4}"/>
              </a:ext>
            </a:extLst>
          </p:cNvPr>
          <p:cNvSpPr/>
          <p:nvPr/>
        </p:nvSpPr>
        <p:spPr>
          <a:xfrm>
            <a:off x="5744883" y="4770903"/>
            <a:ext cx="6304877" cy="633113"/>
          </a:xfrm>
          <a:prstGeom prst="roundRect">
            <a:avLst>
              <a:gd name="adj" fmla="val 13457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(0) | (20) (174) (41) (66) | (0) (1) (0) (0)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4B959154-A804-1283-A863-B575C6D47F76}"/>
              </a:ext>
            </a:extLst>
          </p:cNvPr>
          <p:cNvSpPr/>
          <p:nvPr/>
        </p:nvSpPr>
        <p:spPr>
          <a:xfrm>
            <a:off x="5744882" y="5518698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&gt; (62)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89508751-645B-FF46-8486-1F6C5E83FF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75"/>
          <a:stretch/>
        </p:blipFill>
        <p:spPr>
          <a:xfrm>
            <a:off x="7451706" y="849297"/>
            <a:ext cx="4412504" cy="358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92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A78B71E2-0ACC-D372-09CC-F48A502EBC0F}"/>
              </a:ext>
            </a:extLst>
          </p:cNvPr>
          <p:cNvSpPr/>
          <p:nvPr/>
        </p:nvSpPr>
        <p:spPr>
          <a:xfrm>
            <a:off x="1618827" y="1801705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ResponseStartCharacterS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261D5BD-C9A7-405E-15E6-42C3AFA6857C}"/>
              </a:ext>
            </a:extLst>
          </p:cNvPr>
          <p:cNvSpPr/>
          <p:nvPr/>
        </p:nvSpPr>
        <p:spPr>
          <a:xfrm>
            <a:off x="489636" y="1801706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D3A0BBD-69F6-68E4-F6C0-68B64B5C8878}"/>
              </a:ext>
            </a:extLst>
          </p:cNvPr>
          <p:cNvSpPr/>
          <p:nvPr/>
        </p:nvSpPr>
        <p:spPr>
          <a:xfrm>
            <a:off x="1618825" y="2691001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Request ID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23A2A98-2CBD-F760-F0AF-1C386931691A}"/>
              </a:ext>
            </a:extLst>
          </p:cNvPr>
          <p:cNvSpPr/>
          <p:nvPr/>
        </p:nvSpPr>
        <p:spPr>
          <a:xfrm>
            <a:off x="489634" y="2691002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FFED479-E31A-C40C-C461-87E25167C518}"/>
              </a:ext>
            </a:extLst>
          </p:cNvPr>
          <p:cNvSpPr/>
          <p:nvPr/>
        </p:nvSpPr>
        <p:spPr>
          <a:xfrm>
            <a:off x="1618825" y="3580297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Response Size (in </a:t>
            </a:r>
            <a:r>
              <a:rPr lang="de-DE" dirty="0" err="1">
                <a:solidFill>
                  <a:srgbClr val="C6C6C6"/>
                </a:solidFill>
              </a:rPr>
              <a:t>bytes</a:t>
            </a:r>
            <a:r>
              <a:rPr lang="de-DE" dirty="0">
                <a:solidFill>
                  <a:srgbClr val="C6C6C6"/>
                </a:solidFill>
              </a:rPr>
              <a:t>)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8687227A-7EF6-E404-4BB6-BF2640FEDD3E}"/>
              </a:ext>
            </a:extLst>
          </p:cNvPr>
          <p:cNvSpPr/>
          <p:nvPr/>
        </p:nvSpPr>
        <p:spPr>
          <a:xfrm>
            <a:off x="489634" y="3580298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2FA0AE1-6AAE-33B8-9F96-D2C57D7FBCCE}"/>
              </a:ext>
            </a:extLst>
          </p:cNvPr>
          <p:cNvSpPr/>
          <p:nvPr/>
        </p:nvSpPr>
        <p:spPr>
          <a:xfrm>
            <a:off x="1618825" y="4469593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Respose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337C0DAB-D27F-F86C-2F7B-B0ABE610F25A}"/>
              </a:ext>
            </a:extLst>
          </p:cNvPr>
          <p:cNvSpPr/>
          <p:nvPr/>
        </p:nvSpPr>
        <p:spPr>
          <a:xfrm>
            <a:off x="489636" y="4469594"/>
            <a:ext cx="878578" cy="633113"/>
          </a:xfrm>
          <a:prstGeom prst="roundRect">
            <a:avLst>
              <a:gd name="adj" fmla="val 17737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rgbClr val="C6C6C6"/>
                </a:solidFill>
              </a:rPr>
              <a:t>Value Size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708E0CD-20C1-0CF0-C545-6F84643679B8}"/>
              </a:ext>
            </a:extLst>
          </p:cNvPr>
          <p:cNvSpPr/>
          <p:nvPr/>
        </p:nvSpPr>
        <p:spPr>
          <a:xfrm>
            <a:off x="1618825" y="5358889"/>
            <a:ext cx="3205422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ResponseEndCharacterS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3CF6E63-C75C-6F5B-B401-BDA0A00EB6D0}"/>
              </a:ext>
            </a:extLst>
          </p:cNvPr>
          <p:cNvSpPr/>
          <p:nvPr/>
        </p:nvSpPr>
        <p:spPr>
          <a:xfrm>
            <a:off x="489636" y="5358889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CFA5687-7749-F3AF-6379-5992264E4DDE}"/>
              </a:ext>
            </a:extLst>
          </p:cNvPr>
          <p:cNvSpPr/>
          <p:nvPr/>
        </p:nvSpPr>
        <p:spPr>
          <a:xfrm>
            <a:off x="411742" y="906872"/>
            <a:ext cx="1034364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Größe in Bytes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99CA01E8-7BAB-2B01-2F2D-8E641058B9C4}"/>
              </a:ext>
            </a:extLst>
          </p:cNvPr>
          <p:cNvSpPr/>
          <p:nvPr/>
        </p:nvSpPr>
        <p:spPr>
          <a:xfrm>
            <a:off x="2534042" y="906872"/>
            <a:ext cx="1374987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Antwort</a:t>
            </a:r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972F04B0-44CB-C7BC-D2EE-77B99E944CB1}"/>
              </a:ext>
            </a:extLst>
          </p:cNvPr>
          <p:cNvSpPr/>
          <p:nvPr/>
        </p:nvSpPr>
        <p:spPr>
          <a:xfrm>
            <a:off x="5508432" y="906872"/>
            <a:ext cx="184788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Anwort</a:t>
            </a:r>
            <a:r>
              <a:rPr lang="de-DE" dirty="0">
                <a:solidFill>
                  <a:srgbClr val="C6C6C6"/>
                </a:solidFill>
              </a:rPr>
              <a:t> auf den Funktionsaufruf</a:t>
            </a:r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46B6CE22-3E02-3D72-9033-5E812CF1271B}"/>
              </a:ext>
            </a:extLst>
          </p:cNvPr>
          <p:cNvSpPr/>
          <p:nvPr/>
        </p:nvSpPr>
        <p:spPr>
          <a:xfrm>
            <a:off x="5744881" y="1801705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? (63)</a:t>
            </a:r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E9DF7C98-A498-AA96-9E23-723063895460}"/>
              </a:ext>
            </a:extLst>
          </p:cNvPr>
          <p:cNvSpPr/>
          <p:nvPr/>
        </p:nvSpPr>
        <p:spPr>
          <a:xfrm>
            <a:off x="5744880" y="2693174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☺ (1)</a:t>
            </a: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016C40B4-F327-EEE1-3145-2885F452F514}"/>
              </a:ext>
            </a:extLst>
          </p:cNvPr>
          <p:cNvSpPr/>
          <p:nvPr/>
        </p:nvSpPr>
        <p:spPr>
          <a:xfrm>
            <a:off x="5744880" y="3588006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♦ (4)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3C73CDCF-0C6B-8BBC-A0A6-9BE50E5526A4}"/>
              </a:ext>
            </a:extLst>
          </p:cNvPr>
          <p:cNvSpPr/>
          <p:nvPr/>
        </p:nvSpPr>
        <p:spPr>
          <a:xfrm>
            <a:off x="5733783" y="4469594"/>
            <a:ext cx="3298458" cy="633113"/>
          </a:xfrm>
          <a:prstGeom prst="roundRect">
            <a:avLst>
              <a:gd name="adj" fmla="val 13457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(20) (174) (41) (62)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4B959154-A804-1283-A863-B575C6D47F76}"/>
              </a:ext>
            </a:extLst>
          </p:cNvPr>
          <p:cNvSpPr/>
          <p:nvPr/>
        </p:nvSpPr>
        <p:spPr>
          <a:xfrm>
            <a:off x="5744880" y="5358889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&gt; (62)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89508751-645B-FF46-8486-1F6C5E83FF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75"/>
          <a:stretch/>
        </p:blipFill>
        <p:spPr>
          <a:xfrm>
            <a:off x="7451706" y="641226"/>
            <a:ext cx="4412504" cy="358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53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4B97A8-43E2-878E-E2DD-26A87BDD1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F111528-DC2E-4160-6C41-BAA2E07366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1"/>
          <a:stretch/>
        </p:blipFill>
        <p:spPr>
          <a:xfrm>
            <a:off x="702975" y="0"/>
            <a:ext cx="107860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390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4B97A8-43E2-878E-E2DD-26A87BDD1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74E32CA-8C0D-2E1A-DBF9-0285CC91B8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0"/>
          <a:stretch/>
        </p:blipFill>
        <p:spPr>
          <a:xfrm>
            <a:off x="713733" y="0"/>
            <a:ext cx="107645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009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4B97A8-43E2-878E-E2DD-26A87BDD1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47080B9-9197-6E8C-16F3-CF560BFF1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0"/>
          <a:stretch/>
        </p:blipFill>
        <p:spPr>
          <a:xfrm>
            <a:off x="713733" y="0"/>
            <a:ext cx="107645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242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18136B5-0ED7-44B9-19DF-4855B492F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3250" y="0"/>
            <a:ext cx="4930163" cy="6906574"/>
          </a:xfrm>
        </p:spPr>
      </p:pic>
    </p:spTree>
    <p:extLst>
      <p:ext uri="{BB962C8B-B14F-4D97-AF65-F5344CB8AC3E}">
        <p14:creationId xmlns:p14="http://schemas.microsoft.com/office/powerpoint/2010/main" val="2999168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18136B5-0ED7-44B9-19DF-4855B492F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3250" y="0"/>
            <a:ext cx="4930163" cy="6906574"/>
          </a:xfr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1496AD2-81E2-B8FD-C652-B5CC7CD2F755}"/>
              </a:ext>
            </a:extLst>
          </p:cNvPr>
          <p:cNvSpPr txBox="1"/>
          <p:nvPr/>
        </p:nvSpPr>
        <p:spPr>
          <a:xfrm>
            <a:off x="6114143" y="1322832"/>
            <a:ext cx="48646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C6C6C6"/>
                </a:solidFill>
              </a:rPr>
              <a:t>Funktionsaufruf direkt auf dem PC: </a:t>
            </a:r>
            <a:r>
              <a:rPr lang="de-DE" b="1" dirty="0">
                <a:solidFill>
                  <a:srgbClr val="C6C6C6"/>
                </a:solidFill>
              </a:rPr>
              <a:t>444 </a:t>
            </a:r>
            <a:r>
              <a:rPr lang="de-DE" b="1" dirty="0" err="1">
                <a:solidFill>
                  <a:srgbClr val="C6C6C6"/>
                </a:solidFill>
              </a:rPr>
              <a:t>ms</a:t>
            </a:r>
            <a:endParaRPr lang="de-DE" b="1" dirty="0">
              <a:solidFill>
                <a:srgbClr val="C6C6C6"/>
              </a:solidFill>
            </a:endParaRPr>
          </a:p>
          <a:p>
            <a:r>
              <a:rPr lang="de-DE" dirty="0">
                <a:solidFill>
                  <a:srgbClr val="C6C6C6"/>
                </a:solidFill>
              </a:rPr>
              <a:t>Funktionsaufruf vom Arduino auf den PC: </a:t>
            </a:r>
            <a:r>
              <a:rPr lang="de-DE" b="1" dirty="0">
                <a:solidFill>
                  <a:srgbClr val="C6C6C6"/>
                </a:solidFill>
              </a:rPr>
              <a:t>447 </a:t>
            </a:r>
            <a:r>
              <a:rPr lang="de-DE" b="1" dirty="0" err="1">
                <a:solidFill>
                  <a:srgbClr val="C6C6C6"/>
                </a:solidFill>
              </a:rPr>
              <a:t>ms</a:t>
            </a:r>
            <a:endParaRPr lang="de-DE" b="1" dirty="0">
              <a:solidFill>
                <a:srgbClr val="C6C6C6"/>
              </a:solidFill>
            </a:endParaRPr>
          </a:p>
          <a:p>
            <a:r>
              <a:rPr lang="de-DE" dirty="0">
                <a:solidFill>
                  <a:srgbClr val="C6C6C6"/>
                </a:solidFill>
              </a:rPr>
              <a:t>Funktionsaufruf auf dem Arduino: </a:t>
            </a:r>
            <a:r>
              <a:rPr lang="de-DE" b="1" dirty="0">
                <a:solidFill>
                  <a:srgbClr val="C6C6C6"/>
                </a:solidFill>
              </a:rPr>
              <a:t>ca. 28 min</a:t>
            </a:r>
          </a:p>
        </p:txBody>
      </p:sp>
    </p:spTree>
    <p:extLst>
      <p:ext uri="{BB962C8B-B14F-4D97-AF65-F5344CB8AC3E}">
        <p14:creationId xmlns:p14="http://schemas.microsoft.com/office/powerpoint/2010/main" val="4186693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FB6EF-4632-6F9B-6E43-F2A43DC08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C6C6C6"/>
                </a:solidFill>
              </a:rPr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49AF34-D785-351C-0741-87B27049B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C6C6C6"/>
                </a:solidFill>
              </a:rPr>
              <a:t>Mehr Features:</a:t>
            </a:r>
          </a:p>
          <a:p>
            <a:pPr lvl="1"/>
            <a:r>
              <a:rPr lang="de-DE" dirty="0">
                <a:solidFill>
                  <a:srgbClr val="C6C6C6"/>
                </a:solidFill>
              </a:rPr>
              <a:t>Datentypen (z.B. Listen etc.)</a:t>
            </a:r>
          </a:p>
          <a:p>
            <a:pPr lvl="1"/>
            <a:r>
              <a:rPr lang="de-DE" dirty="0">
                <a:solidFill>
                  <a:srgbClr val="C6C6C6"/>
                </a:solidFill>
              </a:rPr>
              <a:t>Features von Python und Arduino (z.B. Builtins, Bibliotheken)</a:t>
            </a:r>
          </a:p>
          <a:p>
            <a:pPr lvl="1"/>
            <a:r>
              <a:rPr lang="de-DE" dirty="0">
                <a:solidFill>
                  <a:srgbClr val="C6C6C6"/>
                </a:solidFill>
              </a:rPr>
              <a:t>Objektorientierung (Klassen, Vererbung)</a:t>
            </a:r>
          </a:p>
          <a:p>
            <a:pPr lvl="1"/>
            <a:r>
              <a:rPr lang="de-DE" dirty="0">
                <a:solidFill>
                  <a:srgbClr val="C6C6C6"/>
                </a:solidFill>
              </a:rPr>
              <a:t>Asynchrone Anfragen und Funktionsaufrufe</a:t>
            </a:r>
          </a:p>
          <a:p>
            <a:r>
              <a:rPr lang="de-DE" dirty="0">
                <a:solidFill>
                  <a:srgbClr val="C6C6C6"/>
                </a:solidFill>
              </a:rPr>
              <a:t>Optimierung von </a:t>
            </a:r>
            <a:r>
              <a:rPr lang="de-DE" dirty="0" err="1">
                <a:solidFill>
                  <a:srgbClr val="C6C6C6"/>
                </a:solidFill>
              </a:rPr>
              <a:t>Compilieren</a:t>
            </a:r>
            <a:r>
              <a:rPr lang="de-DE" dirty="0">
                <a:solidFill>
                  <a:srgbClr val="C6C6C6"/>
                </a:solidFill>
              </a:rPr>
              <a:t> und hochladen</a:t>
            </a:r>
          </a:p>
          <a:p>
            <a:r>
              <a:rPr lang="de-DE" dirty="0">
                <a:solidFill>
                  <a:srgbClr val="C6C6C6"/>
                </a:solidFill>
              </a:rPr>
              <a:t>Eigene IDE</a:t>
            </a:r>
          </a:p>
          <a:p>
            <a:r>
              <a:rPr lang="de-DE" dirty="0">
                <a:solidFill>
                  <a:srgbClr val="C6C6C6"/>
                </a:solidFill>
              </a:rPr>
              <a:t>Linux support</a:t>
            </a:r>
          </a:p>
          <a:p>
            <a:endParaRPr lang="de-DE" dirty="0">
              <a:solidFill>
                <a:srgbClr val="C6C6C6"/>
              </a:solidFill>
            </a:endParaRPr>
          </a:p>
          <a:p>
            <a:endParaRPr lang="de-DE" dirty="0">
              <a:solidFill>
                <a:srgbClr val="C6C6C6"/>
              </a:solidFill>
            </a:endParaRPr>
          </a:p>
          <a:p>
            <a:pPr lvl="1"/>
            <a:endParaRPr lang="de-DE" dirty="0">
              <a:solidFill>
                <a:srgbClr val="C6C6C6"/>
              </a:solidFill>
            </a:endParaRPr>
          </a:p>
          <a:p>
            <a:pPr lvl="1"/>
            <a:endParaRPr lang="de-DE" dirty="0">
              <a:solidFill>
                <a:srgbClr val="C6C6C6"/>
              </a:solidFill>
            </a:endParaRPr>
          </a:p>
          <a:p>
            <a:pPr marL="457200" lvl="1" indent="0">
              <a:buNone/>
            </a:pPr>
            <a:endParaRPr lang="de-DE" dirty="0">
              <a:solidFill>
                <a:srgbClr val="C6C6C6"/>
              </a:solidFill>
            </a:endParaRPr>
          </a:p>
          <a:p>
            <a:endParaRPr lang="de-DE" dirty="0">
              <a:solidFill>
                <a:srgbClr val="C6C6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426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83392EE-0939-6D32-FD78-883908A635E5}"/>
              </a:ext>
            </a:extLst>
          </p:cNvPr>
          <p:cNvSpPr/>
          <p:nvPr/>
        </p:nvSpPr>
        <p:spPr>
          <a:xfrm>
            <a:off x="4537934" y="462579"/>
            <a:ext cx="3116131" cy="72076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C6C6C6"/>
                </a:solidFill>
              </a:rPr>
              <a:t>Pyduino Programm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566FE852-6B61-5E56-1DB6-9B32701D78C9}"/>
              </a:ext>
            </a:extLst>
          </p:cNvPr>
          <p:cNvSpPr/>
          <p:nvPr/>
        </p:nvSpPr>
        <p:spPr>
          <a:xfrm>
            <a:off x="4537934" y="1737359"/>
            <a:ext cx="3116131" cy="72076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>
                <a:solidFill>
                  <a:srgbClr val="C6C6C6"/>
                </a:solidFill>
              </a:rPr>
              <a:t>Tokenizer</a:t>
            </a:r>
            <a:endParaRPr lang="de-DE" sz="2400" dirty="0">
              <a:solidFill>
                <a:srgbClr val="C6C6C6"/>
              </a:solidFill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ED89D0E-7031-BE19-6379-9B9C5C0383EF}"/>
              </a:ext>
            </a:extLst>
          </p:cNvPr>
          <p:cNvSpPr/>
          <p:nvPr/>
        </p:nvSpPr>
        <p:spPr>
          <a:xfrm>
            <a:off x="4537934" y="3015725"/>
            <a:ext cx="3116131" cy="72076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C6C6C6"/>
                </a:solidFill>
              </a:rPr>
              <a:t>Transpiler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D67FA7F1-9460-B8AA-3C57-CA47E325A7A9}"/>
              </a:ext>
            </a:extLst>
          </p:cNvPr>
          <p:cNvSpPr/>
          <p:nvPr/>
        </p:nvSpPr>
        <p:spPr>
          <a:xfrm>
            <a:off x="2700169" y="4294091"/>
            <a:ext cx="3116131" cy="72076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C6C6C6"/>
                </a:solidFill>
              </a:rPr>
              <a:t>C++ Compiler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4BF5E2C9-9076-DE10-0DCF-3D490FF04867}"/>
              </a:ext>
            </a:extLst>
          </p:cNvPr>
          <p:cNvSpPr/>
          <p:nvPr/>
        </p:nvSpPr>
        <p:spPr>
          <a:xfrm>
            <a:off x="6375699" y="4294091"/>
            <a:ext cx="3116131" cy="72076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C6C6C6"/>
                </a:solidFill>
              </a:rPr>
              <a:t>Arduino Compiler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ABAF663E-86D4-B359-A00F-70CB75D89A3B}"/>
              </a:ext>
            </a:extLst>
          </p:cNvPr>
          <p:cNvSpPr/>
          <p:nvPr/>
        </p:nvSpPr>
        <p:spPr>
          <a:xfrm>
            <a:off x="2700169" y="5568871"/>
            <a:ext cx="3116131" cy="72076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C6C6C6"/>
                </a:solidFill>
              </a:rPr>
              <a:t>Ausführen auf PC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04A44BBA-CBE8-E6F2-DABE-A0B4A9F2FB9F}"/>
              </a:ext>
            </a:extLst>
          </p:cNvPr>
          <p:cNvSpPr/>
          <p:nvPr/>
        </p:nvSpPr>
        <p:spPr>
          <a:xfrm>
            <a:off x="6375698" y="5568871"/>
            <a:ext cx="3116131" cy="72076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C6C6C6"/>
                </a:solidFill>
              </a:rPr>
              <a:t>Hochladen auf Arduino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81C8FEE-4B88-8D80-2705-102F4440083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096000" y="1183342"/>
            <a:ext cx="0" cy="554017"/>
          </a:xfrm>
          <a:prstGeom prst="straightConnector1">
            <a:avLst/>
          </a:prstGeom>
          <a:ln w="38100">
            <a:solidFill>
              <a:srgbClr val="C6C6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5F4079A-EEEB-54C9-7B75-AE6F3F40CE29}"/>
              </a:ext>
            </a:extLst>
          </p:cNvPr>
          <p:cNvCxnSpPr>
            <a:cxnSpLocks/>
          </p:cNvCxnSpPr>
          <p:nvPr/>
        </p:nvCxnSpPr>
        <p:spPr>
          <a:xfrm>
            <a:off x="6122894" y="2461708"/>
            <a:ext cx="0" cy="554017"/>
          </a:xfrm>
          <a:prstGeom prst="straightConnector1">
            <a:avLst/>
          </a:prstGeom>
          <a:ln w="38100">
            <a:solidFill>
              <a:srgbClr val="C6C6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82B58D8-246D-7132-A09D-01356A2795E2}"/>
              </a:ext>
            </a:extLst>
          </p:cNvPr>
          <p:cNvCxnSpPr>
            <a:cxnSpLocks/>
          </p:cNvCxnSpPr>
          <p:nvPr/>
        </p:nvCxnSpPr>
        <p:spPr>
          <a:xfrm>
            <a:off x="7942729" y="5014854"/>
            <a:ext cx="0" cy="554017"/>
          </a:xfrm>
          <a:prstGeom prst="straightConnector1">
            <a:avLst/>
          </a:prstGeom>
          <a:ln w="38100">
            <a:solidFill>
              <a:srgbClr val="C6C6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BC83763F-02A6-39BB-A86D-EE8F55D9CF6F}"/>
              </a:ext>
            </a:extLst>
          </p:cNvPr>
          <p:cNvCxnSpPr>
            <a:cxnSpLocks/>
          </p:cNvCxnSpPr>
          <p:nvPr/>
        </p:nvCxnSpPr>
        <p:spPr>
          <a:xfrm>
            <a:off x="7083910" y="3736488"/>
            <a:ext cx="0" cy="554017"/>
          </a:xfrm>
          <a:prstGeom prst="straightConnector1">
            <a:avLst/>
          </a:prstGeom>
          <a:ln w="38100">
            <a:solidFill>
              <a:srgbClr val="C6C6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360EA965-C22A-ED7B-08DD-E925BE6F6393}"/>
              </a:ext>
            </a:extLst>
          </p:cNvPr>
          <p:cNvCxnSpPr>
            <a:cxnSpLocks/>
          </p:cNvCxnSpPr>
          <p:nvPr/>
        </p:nvCxnSpPr>
        <p:spPr>
          <a:xfrm>
            <a:off x="5106297" y="3736488"/>
            <a:ext cx="0" cy="554017"/>
          </a:xfrm>
          <a:prstGeom prst="straightConnector1">
            <a:avLst/>
          </a:prstGeom>
          <a:ln w="38100">
            <a:solidFill>
              <a:srgbClr val="C6C6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8F8EE6A0-5CE2-19E3-1A34-1E8FCB188921}"/>
              </a:ext>
            </a:extLst>
          </p:cNvPr>
          <p:cNvCxnSpPr>
            <a:cxnSpLocks/>
          </p:cNvCxnSpPr>
          <p:nvPr/>
        </p:nvCxnSpPr>
        <p:spPr>
          <a:xfrm>
            <a:off x="4262431" y="5014854"/>
            <a:ext cx="0" cy="554017"/>
          </a:xfrm>
          <a:prstGeom prst="straightConnector1">
            <a:avLst/>
          </a:prstGeom>
          <a:ln w="38100">
            <a:solidFill>
              <a:srgbClr val="C6C6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689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20E3907-4053-C79A-CD9C-1D3A5FAB68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6" t="2798"/>
          <a:stretch/>
        </p:blipFill>
        <p:spPr>
          <a:xfrm>
            <a:off x="2432736" y="1551221"/>
            <a:ext cx="7326527" cy="375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611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39F427A-43E3-A203-80CB-9D5A582CE7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49"/>
          <a:stretch/>
        </p:blipFill>
        <p:spPr>
          <a:xfrm>
            <a:off x="0" y="30185"/>
            <a:ext cx="5246825" cy="603533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344296D-A4F8-8A7D-A831-90745A63C2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59" b="2281"/>
          <a:stretch/>
        </p:blipFill>
        <p:spPr>
          <a:xfrm>
            <a:off x="4975504" y="0"/>
            <a:ext cx="6751940" cy="645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14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523976A-76A0-924C-D67F-84519C12C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529" y="323581"/>
            <a:ext cx="6248942" cy="62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950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E05B99-798C-C0FF-4C3F-5386AF78C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de-DE" dirty="0" err="1">
                <a:solidFill>
                  <a:srgbClr val="C6C6C6"/>
                </a:solidFill>
              </a:rPr>
              <a:t>Tokenizer</a:t>
            </a:r>
            <a:endParaRPr lang="de-DE" dirty="0">
              <a:solidFill>
                <a:srgbClr val="C6C6C6"/>
              </a:solidFill>
            </a:endParaRPr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A86BAE69-513E-2B1B-F39B-623499C5D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14"/>
          <a:stretch/>
        </p:blipFill>
        <p:spPr>
          <a:xfrm>
            <a:off x="1384753" y="365125"/>
            <a:ext cx="9422493" cy="6562842"/>
          </a:xfrm>
        </p:spPr>
      </p:pic>
    </p:spTree>
    <p:extLst>
      <p:ext uri="{BB962C8B-B14F-4D97-AF65-F5344CB8AC3E}">
        <p14:creationId xmlns:p14="http://schemas.microsoft.com/office/powerpoint/2010/main" val="1279087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E05B99-798C-C0FF-4C3F-5386AF78C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rgbClr val="C6C6C6"/>
                </a:solidFill>
              </a:rPr>
              <a:t>Transpiler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30430AFC-61EA-B229-C82E-2802BB16B2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7084" y="0"/>
            <a:ext cx="9357832" cy="6977063"/>
          </a:xfrm>
        </p:spPr>
      </p:pic>
    </p:spTree>
    <p:extLst>
      <p:ext uri="{BB962C8B-B14F-4D97-AF65-F5344CB8AC3E}">
        <p14:creationId xmlns:p14="http://schemas.microsoft.com/office/powerpoint/2010/main" val="2382948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C9A8E48-5995-EB61-EA6D-CCECC28D1A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886" r="22224"/>
          <a:stretch/>
        </p:blipFill>
        <p:spPr>
          <a:xfrm>
            <a:off x="124403" y="317828"/>
            <a:ext cx="11943194" cy="1164337"/>
          </a:xfrm>
          <a:prstGeom prst="rect">
            <a:avLst/>
          </a:prstGeom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46052D0D-8016-046D-A06E-5373C450AED8}"/>
              </a:ext>
            </a:extLst>
          </p:cNvPr>
          <p:cNvSpPr/>
          <p:nvPr/>
        </p:nvSpPr>
        <p:spPr>
          <a:xfrm>
            <a:off x="132286" y="1706386"/>
            <a:ext cx="1310260" cy="945931"/>
          </a:xfrm>
          <a:prstGeom prst="roundRect">
            <a:avLst>
              <a:gd name="adj" fmla="val 15652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2000" dirty="0" err="1">
                <a:solidFill>
                  <a:srgbClr val="C6C6C6"/>
                </a:solidFill>
              </a:rPr>
              <a:t>Datatype</a:t>
            </a:r>
            <a:r>
              <a:rPr lang="de-DE" sz="2000" dirty="0">
                <a:solidFill>
                  <a:srgbClr val="C6C6C6"/>
                </a:solidFill>
              </a:rPr>
              <a:t>. INT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178268DF-44A8-1EF7-70ED-0906835798DB}"/>
              </a:ext>
            </a:extLst>
          </p:cNvPr>
          <p:cNvSpPr/>
          <p:nvPr/>
        </p:nvSpPr>
        <p:spPr>
          <a:xfrm>
            <a:off x="1556845" y="1706383"/>
            <a:ext cx="1690852" cy="945931"/>
          </a:xfrm>
          <a:prstGeom prst="roundRect">
            <a:avLst>
              <a:gd name="adj" fmla="val 17500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2000" dirty="0">
                <a:solidFill>
                  <a:srgbClr val="C6C6C6"/>
                </a:solidFill>
              </a:rPr>
              <a:t>Word. IDENTIFIER(x)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ED325871-6DAD-B0CF-DEF5-421A5F92F805}"/>
              </a:ext>
            </a:extLst>
          </p:cNvPr>
          <p:cNvSpPr/>
          <p:nvPr/>
        </p:nvSpPr>
        <p:spPr>
          <a:xfrm>
            <a:off x="3361996" y="1694662"/>
            <a:ext cx="1403132" cy="945931"/>
          </a:xfrm>
          <a:prstGeom prst="roundRect">
            <a:avLst>
              <a:gd name="adj" fmla="val 17500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2000" dirty="0">
                <a:solidFill>
                  <a:srgbClr val="C6C6C6"/>
                </a:solidFill>
              </a:rPr>
              <a:t>Separator. ASSIGN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D565FAA1-BD31-0FA8-AC48-040C9DBAFA67}"/>
              </a:ext>
            </a:extLst>
          </p:cNvPr>
          <p:cNvSpPr/>
          <p:nvPr/>
        </p:nvSpPr>
        <p:spPr>
          <a:xfrm>
            <a:off x="4879427" y="1706383"/>
            <a:ext cx="4102976" cy="945931"/>
          </a:xfrm>
          <a:prstGeom prst="roundRect">
            <a:avLst>
              <a:gd name="adj" fmla="val 17500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2000" dirty="0" err="1">
                <a:solidFill>
                  <a:srgbClr val="C6C6C6"/>
                </a:solidFill>
              </a:rPr>
              <a:t>Brackets.ROUND</a:t>
            </a:r>
            <a:r>
              <a:rPr lang="de-DE" sz="2000" dirty="0">
                <a:solidFill>
                  <a:srgbClr val="C6C6C6"/>
                </a:solidFill>
              </a:rPr>
              <a:t>(</a:t>
            </a:r>
            <a:r>
              <a:rPr lang="de-DE" sz="2000" dirty="0" err="1">
                <a:solidFill>
                  <a:srgbClr val="C6C6C6"/>
                </a:solidFill>
              </a:rPr>
              <a:t>Word.VALUE</a:t>
            </a:r>
            <a:r>
              <a:rPr lang="de-DE" sz="2000" dirty="0">
                <a:solidFill>
                  <a:srgbClr val="C6C6C6"/>
                </a:solidFill>
              </a:rPr>
              <a:t>(2), </a:t>
            </a:r>
            <a:r>
              <a:rPr lang="de-DE" sz="2000" dirty="0" err="1">
                <a:solidFill>
                  <a:srgbClr val="C6C6C6"/>
                </a:solidFill>
              </a:rPr>
              <a:t>MathOperator.PLUS</a:t>
            </a:r>
            <a:r>
              <a:rPr lang="de-DE" sz="2000" dirty="0">
                <a:solidFill>
                  <a:srgbClr val="C6C6C6"/>
                </a:solidFill>
              </a:rPr>
              <a:t>, </a:t>
            </a:r>
            <a:r>
              <a:rPr lang="de-DE" sz="2000" dirty="0" err="1">
                <a:solidFill>
                  <a:srgbClr val="C6C6C6"/>
                </a:solidFill>
              </a:rPr>
              <a:t>Word.VALUE</a:t>
            </a:r>
            <a:r>
              <a:rPr lang="de-DE" sz="2000" dirty="0">
                <a:solidFill>
                  <a:srgbClr val="C6C6C6"/>
                </a:solidFill>
              </a:rPr>
              <a:t>(2))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FDFD6979-D1AA-E4F1-6668-F13F2C800F34}"/>
              </a:ext>
            </a:extLst>
          </p:cNvPr>
          <p:cNvSpPr/>
          <p:nvPr/>
        </p:nvSpPr>
        <p:spPr>
          <a:xfrm>
            <a:off x="9100643" y="1706383"/>
            <a:ext cx="1694795" cy="945931"/>
          </a:xfrm>
          <a:prstGeom prst="roundRect">
            <a:avLst>
              <a:gd name="adj" fmla="val 18333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ctr"/>
            <a:r>
              <a:rPr lang="de-DE" sz="2000" dirty="0" err="1">
                <a:solidFill>
                  <a:srgbClr val="C6C6C6"/>
                </a:solidFill>
              </a:rPr>
              <a:t>MathOperator</a:t>
            </a:r>
            <a:r>
              <a:rPr lang="de-DE" sz="2000" dirty="0">
                <a:solidFill>
                  <a:srgbClr val="C6C6C6"/>
                </a:solidFill>
              </a:rPr>
              <a:t>.</a:t>
            </a:r>
          </a:p>
          <a:p>
            <a:pPr algn="ctr"/>
            <a:r>
              <a:rPr lang="de-DE" sz="2000" dirty="0">
                <a:solidFill>
                  <a:srgbClr val="C6C6C6"/>
                </a:solidFill>
              </a:rPr>
              <a:t>MULTIPLY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5593702D-224E-A3E3-C9DF-73D6F699B7BF}"/>
              </a:ext>
            </a:extLst>
          </p:cNvPr>
          <p:cNvSpPr/>
          <p:nvPr/>
        </p:nvSpPr>
        <p:spPr>
          <a:xfrm>
            <a:off x="10921561" y="1706383"/>
            <a:ext cx="1146036" cy="945931"/>
          </a:xfrm>
          <a:prstGeom prst="roundRect">
            <a:avLst>
              <a:gd name="adj" fmla="val 17500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2000" dirty="0">
                <a:solidFill>
                  <a:srgbClr val="C6C6C6"/>
                </a:solidFill>
              </a:rPr>
              <a:t>Word. VALUE(4)</a:t>
            </a:r>
          </a:p>
        </p:txBody>
      </p:sp>
    </p:spTree>
    <p:extLst>
      <p:ext uri="{BB962C8B-B14F-4D97-AF65-F5344CB8AC3E}">
        <p14:creationId xmlns:p14="http://schemas.microsoft.com/office/powerpoint/2010/main" val="2260661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A78B71E2-0ACC-D372-09CC-F48A502EBC0F}"/>
              </a:ext>
            </a:extLst>
          </p:cNvPr>
          <p:cNvSpPr/>
          <p:nvPr/>
        </p:nvSpPr>
        <p:spPr>
          <a:xfrm>
            <a:off x="1618827" y="1801705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StartCharacter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261D5BD-C9A7-405E-15E6-42C3AFA6857C}"/>
              </a:ext>
            </a:extLst>
          </p:cNvPr>
          <p:cNvSpPr/>
          <p:nvPr/>
        </p:nvSpPr>
        <p:spPr>
          <a:xfrm>
            <a:off x="489636" y="1801706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D3A0BBD-69F6-68E4-F6C0-68B64B5C8878}"/>
              </a:ext>
            </a:extLst>
          </p:cNvPr>
          <p:cNvSpPr/>
          <p:nvPr/>
        </p:nvSpPr>
        <p:spPr>
          <a:xfrm>
            <a:off x="1618827" y="2545836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Request ID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23A2A98-2CBD-F760-F0AF-1C386931691A}"/>
              </a:ext>
            </a:extLst>
          </p:cNvPr>
          <p:cNvSpPr/>
          <p:nvPr/>
        </p:nvSpPr>
        <p:spPr>
          <a:xfrm>
            <a:off x="489636" y="2545837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FFED479-E31A-C40C-C461-87E25167C518}"/>
              </a:ext>
            </a:extLst>
          </p:cNvPr>
          <p:cNvSpPr/>
          <p:nvPr/>
        </p:nvSpPr>
        <p:spPr>
          <a:xfrm>
            <a:off x="1618827" y="3289967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Value Size (in </a:t>
            </a:r>
            <a:r>
              <a:rPr lang="de-DE" dirty="0" err="1">
                <a:solidFill>
                  <a:srgbClr val="C6C6C6"/>
                </a:solidFill>
              </a:rPr>
              <a:t>bytes</a:t>
            </a:r>
            <a:r>
              <a:rPr lang="de-DE" dirty="0">
                <a:solidFill>
                  <a:srgbClr val="C6C6C6"/>
                </a:solidFill>
              </a:rPr>
              <a:t>)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8687227A-7EF6-E404-4BB6-BF2640FEDD3E}"/>
              </a:ext>
            </a:extLst>
          </p:cNvPr>
          <p:cNvSpPr/>
          <p:nvPr/>
        </p:nvSpPr>
        <p:spPr>
          <a:xfrm>
            <a:off x="489636" y="3289968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DFF47EDD-8476-8D71-B47C-8CF352F692E0}"/>
              </a:ext>
            </a:extLst>
          </p:cNvPr>
          <p:cNvSpPr/>
          <p:nvPr/>
        </p:nvSpPr>
        <p:spPr>
          <a:xfrm>
            <a:off x="1618826" y="4030435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InstructionS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C16C6221-A5A4-9A9E-DD84-DAAB96791346}"/>
              </a:ext>
            </a:extLst>
          </p:cNvPr>
          <p:cNvSpPr/>
          <p:nvPr/>
        </p:nvSpPr>
        <p:spPr>
          <a:xfrm>
            <a:off x="489636" y="4028451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2FA0AE1-6AAE-33B8-9F96-D2C57D7FBCCE}"/>
              </a:ext>
            </a:extLst>
          </p:cNvPr>
          <p:cNvSpPr/>
          <p:nvPr/>
        </p:nvSpPr>
        <p:spPr>
          <a:xfrm>
            <a:off x="1618824" y="4770903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Value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337C0DAB-D27F-F86C-2F7B-B0ABE610F25A}"/>
              </a:ext>
            </a:extLst>
          </p:cNvPr>
          <p:cNvSpPr/>
          <p:nvPr/>
        </p:nvSpPr>
        <p:spPr>
          <a:xfrm>
            <a:off x="489635" y="4770904"/>
            <a:ext cx="878578" cy="633113"/>
          </a:xfrm>
          <a:prstGeom prst="roundRect">
            <a:avLst>
              <a:gd name="adj" fmla="val 17737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rgbClr val="C6C6C6"/>
                </a:solidFill>
              </a:rPr>
              <a:t>Value Size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708E0CD-20C1-0CF0-C545-6F84643679B8}"/>
              </a:ext>
            </a:extLst>
          </p:cNvPr>
          <p:cNvSpPr/>
          <p:nvPr/>
        </p:nvSpPr>
        <p:spPr>
          <a:xfrm>
            <a:off x="1618823" y="5518697"/>
            <a:ext cx="3205422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EndCharacter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3CF6E63-C75C-6F5B-B401-BDA0A00EB6D0}"/>
              </a:ext>
            </a:extLst>
          </p:cNvPr>
          <p:cNvSpPr/>
          <p:nvPr/>
        </p:nvSpPr>
        <p:spPr>
          <a:xfrm>
            <a:off x="489635" y="5518698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CFA5687-7749-F3AF-6379-5992264E4DDE}"/>
              </a:ext>
            </a:extLst>
          </p:cNvPr>
          <p:cNvSpPr/>
          <p:nvPr/>
        </p:nvSpPr>
        <p:spPr>
          <a:xfrm>
            <a:off x="411742" y="906872"/>
            <a:ext cx="1034364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Größe in Bytes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99CA01E8-7BAB-2B01-2F2D-8E641058B9C4}"/>
              </a:ext>
            </a:extLst>
          </p:cNvPr>
          <p:cNvSpPr/>
          <p:nvPr/>
        </p:nvSpPr>
        <p:spPr>
          <a:xfrm>
            <a:off x="2534042" y="906872"/>
            <a:ext cx="1374987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Anweisung</a:t>
            </a:r>
          </a:p>
        </p:txBody>
      </p:sp>
    </p:spTree>
    <p:extLst>
      <p:ext uri="{BB962C8B-B14F-4D97-AF65-F5344CB8AC3E}">
        <p14:creationId xmlns:p14="http://schemas.microsoft.com/office/powerpoint/2010/main" val="2665419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</Words>
  <Application>Microsoft Office PowerPoint</Application>
  <PresentationFormat>Breitbild</PresentationFormat>
  <Paragraphs>107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</vt:lpstr>
      <vt:lpstr>Pyduino</vt:lpstr>
      <vt:lpstr>PowerPoint-Präsentation</vt:lpstr>
      <vt:lpstr>PowerPoint-Präsentation</vt:lpstr>
      <vt:lpstr>PowerPoint-Präsentation</vt:lpstr>
      <vt:lpstr>PowerPoint-Präsentation</vt:lpstr>
      <vt:lpstr>Tokenizer</vt:lpstr>
      <vt:lpstr>Transpiler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Ausblick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Krause</dc:creator>
  <cp:lastModifiedBy>Christian Krause</cp:lastModifiedBy>
  <cp:revision>17</cp:revision>
  <dcterms:created xsi:type="dcterms:W3CDTF">2023-02-25T08:29:29Z</dcterms:created>
  <dcterms:modified xsi:type="dcterms:W3CDTF">2023-03-01T20:20:28Z</dcterms:modified>
</cp:coreProperties>
</file>