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57" r:id="rId6"/>
    <p:sldId id="274" r:id="rId7"/>
    <p:sldId id="264" r:id="rId8"/>
    <p:sldId id="260" r:id="rId9"/>
    <p:sldId id="263" r:id="rId10"/>
    <p:sldId id="261" r:id="rId11"/>
    <p:sldId id="262" r:id="rId12"/>
    <p:sldId id="265" r:id="rId13"/>
    <p:sldId id="266" r:id="rId14"/>
    <p:sldId id="267" r:id="rId15"/>
    <p:sldId id="268" r:id="rId16"/>
    <p:sldId id="269" r:id="rId17"/>
    <p:sldId id="273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6C6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41" autoAdjust="0"/>
    <p:restoredTop sz="94660"/>
  </p:normalViewPr>
  <p:slideViewPr>
    <p:cSldViewPr snapToGrid="0">
      <p:cViewPr varScale="1">
        <p:scale>
          <a:sx n="71" d="100"/>
          <a:sy n="71" d="100"/>
        </p:scale>
        <p:origin x="77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1DF8E3-2611-A21C-2D91-9C34CBBC2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5619BD-F7F4-8546-8A89-E112AA95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65C403-4362-BF43-867B-FBA5DFDA0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30E949-DC43-DE1E-CB0C-7E88D3D5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39550B-5CFA-CCB0-A853-A59534C8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113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ACAAC-6506-FDCC-F471-696FEF8B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A4CB1E-BC0E-8279-B9F0-23FCCEA4A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F8D595-1198-60FA-F89A-9F053E69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572202-39C8-50B6-D40E-C54FD83B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B3EDD1-0CEA-F481-94BF-8098A476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97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E144B4E-4F9E-FF87-04C6-3E5CA96FC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A98BC4-6715-2BA3-EDC2-0AB74DF14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1C2EC3-F0B2-10AF-88B1-023138CB2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1938F5-E442-5DD8-8CF2-DB065AE6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509BC2-4394-228E-2D2E-DC76AED1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63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704B28-4306-EAAB-BA34-61B5D531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F5869F-4A92-1BC2-E1A9-40B214D14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87B3C5-D680-8EC0-DF13-3911E6CE7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27E947-8197-DD0A-362C-1DEE0436D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C8C47F-027C-9E1F-511C-0973BFB2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6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16BEF-C121-603E-6667-0D652AA5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B7F16E-DF5F-E9E2-7BD9-78EFFC12F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D05212-0364-F2EC-F6AB-C07CF5779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3559C4-963D-1CE6-4DF3-81C3B3B4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0455D7-45E9-5D7E-F16C-B4FC42E5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50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D0FEEF-7867-3621-D8EA-1C307B927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3ACDB3-9D83-8986-F6A7-6CFE35018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534248-1C66-26FB-80C7-5F8F3E978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7C0011-2CED-E6C1-14D2-3F1B2438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E23B5D-E988-F907-21F8-4E15D87C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3B1A56-DEAE-FEC4-5C33-5D1C8C5F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14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6B078-7F32-C16F-2609-A369DF75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0F8893-0C91-4EFC-ACA3-ED7B87FE7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6BC099-05EB-D807-D7AB-CD010BCEA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7F42A6-A17A-4C19-DF71-2A8C3AA7E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F6F4CA0-8F64-D603-0F0A-5A716CABA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985B4C-F773-7788-DF53-DA12A468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05EF3D5-9E08-393D-AA71-9BEB3CC5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142945-BA58-2CD9-8354-832A1D87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19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37133-714C-3F7E-C246-E370CA3C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9C15DA-1F82-D17C-116C-A67CD174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77551A-9ECB-980F-41F9-5E544C42C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7E8462-E310-0E6B-AE32-B02ED9BB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62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9B5342F-A673-59ED-6EA7-6EE03F66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738A392-DA2F-037D-CCB7-D0F4DFD1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11AA25-68BC-356C-89E8-73222480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9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06C90-4C8A-8848-F0E2-1271B578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3FFF64-CB46-6318-2AD2-B68CEFAB8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833E9C-4C38-EB20-4525-60F0BDA05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FCD349-7DD4-CCB1-4E5E-E214CC19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5D7E70-444D-B13F-156C-BA467318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2BF4BF-B46D-7BA8-D4B3-86372AA9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6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514AA-93F2-6F51-46D1-06D4F986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29E96B-F3C5-6202-D166-A2CBC34D7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F54548-5EBE-94D3-FE7B-94906F0FD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7CDCC4-57FC-7610-163D-78B57DC0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3EFB11-C573-49F2-72AB-BCA488E6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BCDAAE-8E18-759F-2C4C-1405750B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49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54F0F0-DA09-C75A-F843-F13276E7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85018F-FDB9-9345-F2FA-9D2EFDA6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32FE4A-CE0A-C472-B12C-EB907F5FA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2ADC8-E08E-42BC-8B3F-BEE8B0D2554E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66A517-1F98-A145-66B5-FEA7A0503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C6F673-6C2E-7927-D56E-84D7FE8D4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72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BA875-65D7-AD5C-2CB4-99B17C1C1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0000" b="1" dirty="0">
                <a:solidFill>
                  <a:srgbClr val="C6C6C6"/>
                </a:solidFill>
              </a:rPr>
              <a:t>Pyduino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50DF9E-861F-0E4A-8418-E4D4169A6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092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StartCharacterS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7" y="2545836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Request ID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6" y="2545837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7" y="3289967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 Size (in </a:t>
            </a:r>
            <a:r>
              <a:rPr lang="de-DE" dirty="0" err="1">
                <a:solidFill>
                  <a:srgbClr val="C6C6C6"/>
                </a:solidFill>
              </a:rPr>
              <a:t>bytes</a:t>
            </a:r>
            <a:r>
              <a:rPr lang="de-DE" dirty="0">
                <a:solidFill>
                  <a:srgbClr val="C6C6C6"/>
                </a:solidFill>
              </a:rPr>
              <a:t>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6" y="328996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FF47EDD-8476-8D71-B47C-8CF352F692E0}"/>
              </a:ext>
            </a:extLst>
          </p:cNvPr>
          <p:cNvSpPr/>
          <p:nvPr/>
        </p:nvSpPr>
        <p:spPr>
          <a:xfrm>
            <a:off x="1618826" y="403043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InstructionS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16C6221-A5A4-9A9E-DD84-DAAB96791346}"/>
              </a:ext>
            </a:extLst>
          </p:cNvPr>
          <p:cNvSpPr/>
          <p:nvPr/>
        </p:nvSpPr>
        <p:spPr>
          <a:xfrm>
            <a:off x="489636" y="4028451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4" y="4770903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5" y="477090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rgbClr val="C6C6C6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3" y="5518697"/>
            <a:ext cx="3205422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EndCharacterS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5" y="551869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Größe in Bytes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Anweisung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972F04B0-44CB-C7BC-D2EE-77B99E944CB1}"/>
              </a:ext>
            </a:extLst>
          </p:cNvPr>
          <p:cNvSpPr/>
          <p:nvPr/>
        </p:nvSpPr>
        <p:spPr>
          <a:xfrm>
            <a:off x="5744883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Funktions-aufruf</a:t>
            </a: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46B6CE22-3E02-3D72-9033-5E812CF1271B}"/>
              </a:ext>
            </a:extLst>
          </p:cNvPr>
          <p:cNvSpPr/>
          <p:nvPr/>
        </p:nvSpPr>
        <p:spPr>
          <a:xfrm>
            <a:off x="5744884" y="1801705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&lt; (60)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9DF7C98-A498-AA96-9E23-723063895460}"/>
              </a:ext>
            </a:extLst>
          </p:cNvPr>
          <p:cNvSpPr/>
          <p:nvPr/>
        </p:nvSpPr>
        <p:spPr>
          <a:xfrm>
            <a:off x="5744884" y="2545837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☺ (1)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016C40B4-F327-EEE1-3145-2885F452F514}"/>
              </a:ext>
            </a:extLst>
          </p:cNvPr>
          <p:cNvSpPr/>
          <p:nvPr/>
        </p:nvSpPr>
        <p:spPr>
          <a:xfrm>
            <a:off x="5744883" y="3289968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 (9)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03CACE08-56A2-6E92-17FF-67D33B58433F}"/>
              </a:ext>
            </a:extLst>
          </p:cNvPr>
          <p:cNvSpPr/>
          <p:nvPr/>
        </p:nvSpPr>
        <p:spPr>
          <a:xfrm>
            <a:off x="5744883" y="4028451"/>
            <a:ext cx="1374987" cy="633113"/>
          </a:xfrm>
          <a:prstGeom prst="roundRect">
            <a:avLst>
              <a:gd name="adj" fmla="val 1345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m(109)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C73CDCF-0C6B-8BBC-A0A6-9BE50E5526A4}"/>
              </a:ext>
            </a:extLst>
          </p:cNvPr>
          <p:cNvSpPr/>
          <p:nvPr/>
        </p:nvSpPr>
        <p:spPr>
          <a:xfrm>
            <a:off x="5744883" y="4770903"/>
            <a:ext cx="6304877" cy="633113"/>
          </a:xfrm>
          <a:prstGeom prst="roundRect">
            <a:avLst>
              <a:gd name="adj" fmla="val 1345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(0) | (20) (174) (41) (66) | (0) (1) (0) (0)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4B959154-A804-1283-A863-B575C6D47F76}"/>
              </a:ext>
            </a:extLst>
          </p:cNvPr>
          <p:cNvSpPr/>
          <p:nvPr/>
        </p:nvSpPr>
        <p:spPr>
          <a:xfrm>
            <a:off x="5744882" y="5518698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&gt; (62)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9508751-645B-FF46-8486-1F6C5E83F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75"/>
          <a:stretch/>
        </p:blipFill>
        <p:spPr>
          <a:xfrm>
            <a:off x="7451706" y="849297"/>
            <a:ext cx="4412504" cy="358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92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ResponseStartCharacterS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5" y="2691001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Request ID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4" y="2691002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5" y="3580297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Response Size (in </a:t>
            </a:r>
            <a:r>
              <a:rPr lang="de-DE" dirty="0" err="1">
                <a:solidFill>
                  <a:srgbClr val="C6C6C6"/>
                </a:solidFill>
              </a:rPr>
              <a:t>bytes</a:t>
            </a:r>
            <a:r>
              <a:rPr lang="de-DE" dirty="0">
                <a:solidFill>
                  <a:srgbClr val="C6C6C6"/>
                </a:solidFill>
              </a:rPr>
              <a:t>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4" y="358029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5" y="4469593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Respose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6" y="446959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rgbClr val="C6C6C6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5" y="5358889"/>
            <a:ext cx="3205422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ResponseEndCharacterS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6" y="5358889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Größe in Bytes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Antwort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972F04B0-44CB-C7BC-D2EE-77B99E944CB1}"/>
              </a:ext>
            </a:extLst>
          </p:cNvPr>
          <p:cNvSpPr/>
          <p:nvPr/>
        </p:nvSpPr>
        <p:spPr>
          <a:xfrm>
            <a:off x="5508432" y="906872"/>
            <a:ext cx="184788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Anwort</a:t>
            </a:r>
            <a:r>
              <a:rPr lang="de-DE" dirty="0">
                <a:solidFill>
                  <a:srgbClr val="C6C6C6"/>
                </a:solidFill>
              </a:rPr>
              <a:t> auf den Funktionsaufruf</a:t>
            </a: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46B6CE22-3E02-3D72-9033-5E812CF1271B}"/>
              </a:ext>
            </a:extLst>
          </p:cNvPr>
          <p:cNvSpPr/>
          <p:nvPr/>
        </p:nvSpPr>
        <p:spPr>
          <a:xfrm>
            <a:off x="5744881" y="1801705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? (63)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9DF7C98-A498-AA96-9E23-723063895460}"/>
              </a:ext>
            </a:extLst>
          </p:cNvPr>
          <p:cNvSpPr/>
          <p:nvPr/>
        </p:nvSpPr>
        <p:spPr>
          <a:xfrm>
            <a:off x="5744880" y="2693174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☺ (1)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016C40B4-F327-EEE1-3145-2885F452F514}"/>
              </a:ext>
            </a:extLst>
          </p:cNvPr>
          <p:cNvSpPr/>
          <p:nvPr/>
        </p:nvSpPr>
        <p:spPr>
          <a:xfrm>
            <a:off x="5744880" y="3588006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♦ (4)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C73CDCF-0C6B-8BBC-A0A6-9BE50E5526A4}"/>
              </a:ext>
            </a:extLst>
          </p:cNvPr>
          <p:cNvSpPr/>
          <p:nvPr/>
        </p:nvSpPr>
        <p:spPr>
          <a:xfrm>
            <a:off x="5733783" y="4469594"/>
            <a:ext cx="3298458" cy="633113"/>
          </a:xfrm>
          <a:prstGeom prst="roundRect">
            <a:avLst>
              <a:gd name="adj" fmla="val 1345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(20) (174) (41) (62)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4B959154-A804-1283-A863-B575C6D47F76}"/>
              </a:ext>
            </a:extLst>
          </p:cNvPr>
          <p:cNvSpPr/>
          <p:nvPr/>
        </p:nvSpPr>
        <p:spPr>
          <a:xfrm>
            <a:off x="5744880" y="5358889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&gt; (62)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9508751-645B-FF46-8486-1F6C5E83F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75"/>
          <a:stretch/>
        </p:blipFill>
        <p:spPr>
          <a:xfrm>
            <a:off x="7451706" y="641226"/>
            <a:ext cx="4412504" cy="358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53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18136B5-0ED7-44B9-19DF-4855B492F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250" y="0"/>
            <a:ext cx="4930163" cy="6906574"/>
          </a:xfrm>
        </p:spPr>
      </p:pic>
    </p:spTree>
    <p:extLst>
      <p:ext uri="{BB962C8B-B14F-4D97-AF65-F5344CB8AC3E}">
        <p14:creationId xmlns:p14="http://schemas.microsoft.com/office/powerpoint/2010/main" val="2999168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18136B5-0ED7-44B9-19DF-4855B492F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250" y="0"/>
            <a:ext cx="4930163" cy="6906574"/>
          </a:xfr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1496AD2-81E2-B8FD-C652-B5CC7CD2F755}"/>
              </a:ext>
            </a:extLst>
          </p:cNvPr>
          <p:cNvSpPr txBox="1"/>
          <p:nvPr/>
        </p:nvSpPr>
        <p:spPr>
          <a:xfrm>
            <a:off x="6114143" y="1322832"/>
            <a:ext cx="4864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6C6C6"/>
                </a:solidFill>
              </a:rPr>
              <a:t>Funktionsaufruf direkt auf dem PC: </a:t>
            </a:r>
            <a:r>
              <a:rPr lang="de-DE" b="1" dirty="0">
                <a:solidFill>
                  <a:srgbClr val="C6C6C6"/>
                </a:solidFill>
              </a:rPr>
              <a:t>444 </a:t>
            </a:r>
            <a:r>
              <a:rPr lang="de-DE" b="1" dirty="0" err="1">
                <a:solidFill>
                  <a:srgbClr val="C6C6C6"/>
                </a:solidFill>
              </a:rPr>
              <a:t>ms</a:t>
            </a:r>
            <a:endParaRPr lang="de-DE" b="1" dirty="0">
              <a:solidFill>
                <a:srgbClr val="C6C6C6"/>
              </a:solidFill>
            </a:endParaRPr>
          </a:p>
          <a:p>
            <a:r>
              <a:rPr lang="de-DE" dirty="0">
                <a:solidFill>
                  <a:srgbClr val="C6C6C6"/>
                </a:solidFill>
              </a:rPr>
              <a:t>Funktionsaufruf vom Arduino auf den PC: </a:t>
            </a:r>
            <a:r>
              <a:rPr lang="de-DE" b="1" dirty="0">
                <a:solidFill>
                  <a:srgbClr val="C6C6C6"/>
                </a:solidFill>
              </a:rPr>
              <a:t>447 </a:t>
            </a:r>
            <a:r>
              <a:rPr lang="de-DE" b="1" dirty="0" err="1">
                <a:solidFill>
                  <a:srgbClr val="C6C6C6"/>
                </a:solidFill>
              </a:rPr>
              <a:t>ms</a:t>
            </a:r>
            <a:endParaRPr lang="de-DE" b="1" dirty="0">
              <a:solidFill>
                <a:srgbClr val="C6C6C6"/>
              </a:solidFill>
            </a:endParaRPr>
          </a:p>
          <a:p>
            <a:r>
              <a:rPr lang="de-DE" dirty="0">
                <a:solidFill>
                  <a:srgbClr val="C6C6C6"/>
                </a:solidFill>
              </a:rPr>
              <a:t>Funktionsaufruf auf dem Arduino: </a:t>
            </a:r>
            <a:r>
              <a:rPr lang="de-DE" b="1" dirty="0">
                <a:solidFill>
                  <a:srgbClr val="C6C6C6"/>
                </a:solidFill>
              </a:rPr>
              <a:t>ca. 28 min</a:t>
            </a:r>
          </a:p>
        </p:txBody>
      </p:sp>
    </p:spTree>
    <p:extLst>
      <p:ext uri="{BB962C8B-B14F-4D97-AF65-F5344CB8AC3E}">
        <p14:creationId xmlns:p14="http://schemas.microsoft.com/office/powerpoint/2010/main" val="4186693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4B97A8-43E2-878E-E2DD-26A87BDD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F111528-DC2E-4160-6C41-BAA2E07366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1"/>
          <a:stretch/>
        </p:blipFill>
        <p:spPr>
          <a:xfrm>
            <a:off x="702975" y="0"/>
            <a:ext cx="107860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90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4B97A8-43E2-878E-E2DD-26A87BDD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74E32CA-8C0D-2E1A-DBF9-0285CC91B8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0"/>
          <a:stretch/>
        </p:blipFill>
        <p:spPr>
          <a:xfrm>
            <a:off x="713733" y="0"/>
            <a:ext cx="10764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09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4B97A8-43E2-878E-E2DD-26A87BDD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47080B9-9197-6E8C-16F3-CF560BFF1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0"/>
          <a:stretch/>
        </p:blipFill>
        <p:spPr>
          <a:xfrm>
            <a:off x="713733" y="0"/>
            <a:ext cx="10764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42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FB6EF-4632-6F9B-6E43-F2A43DC08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C6C6C6"/>
                </a:solidFill>
              </a:rPr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49AF34-D785-351C-0741-87B27049B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C6C6C6"/>
                </a:solidFill>
              </a:rPr>
              <a:t>Mehr Features:</a:t>
            </a:r>
          </a:p>
          <a:p>
            <a:pPr lvl="1"/>
            <a:r>
              <a:rPr lang="de-DE" dirty="0">
                <a:solidFill>
                  <a:srgbClr val="C6C6C6"/>
                </a:solidFill>
              </a:rPr>
              <a:t>Datentypen (z.B. Listen etc.)</a:t>
            </a:r>
          </a:p>
          <a:p>
            <a:pPr lvl="1"/>
            <a:r>
              <a:rPr lang="de-DE" dirty="0">
                <a:solidFill>
                  <a:srgbClr val="C6C6C6"/>
                </a:solidFill>
              </a:rPr>
              <a:t>Features von Python und Arduino (z.B. Builtins, Bibliotheken)</a:t>
            </a:r>
          </a:p>
          <a:p>
            <a:pPr lvl="1"/>
            <a:r>
              <a:rPr lang="de-DE" dirty="0">
                <a:solidFill>
                  <a:srgbClr val="C6C6C6"/>
                </a:solidFill>
              </a:rPr>
              <a:t>Objektorientierung (Klassen, Vererbung)</a:t>
            </a:r>
          </a:p>
          <a:p>
            <a:pPr lvl="1"/>
            <a:r>
              <a:rPr lang="de-DE" dirty="0">
                <a:solidFill>
                  <a:srgbClr val="C6C6C6"/>
                </a:solidFill>
              </a:rPr>
              <a:t>Asynchrone Anfragen und Funktionsaufrufe</a:t>
            </a:r>
          </a:p>
          <a:p>
            <a:r>
              <a:rPr lang="de-DE" dirty="0">
                <a:solidFill>
                  <a:srgbClr val="C6C6C6"/>
                </a:solidFill>
              </a:rPr>
              <a:t>Optimierung von </a:t>
            </a:r>
            <a:r>
              <a:rPr lang="de-DE" dirty="0" err="1">
                <a:solidFill>
                  <a:srgbClr val="C6C6C6"/>
                </a:solidFill>
              </a:rPr>
              <a:t>Compilieren</a:t>
            </a:r>
            <a:r>
              <a:rPr lang="de-DE" dirty="0">
                <a:solidFill>
                  <a:srgbClr val="C6C6C6"/>
                </a:solidFill>
              </a:rPr>
              <a:t> und hochladen</a:t>
            </a:r>
          </a:p>
          <a:p>
            <a:r>
              <a:rPr lang="de-DE" dirty="0">
                <a:solidFill>
                  <a:srgbClr val="C6C6C6"/>
                </a:solidFill>
              </a:rPr>
              <a:t>Linux support</a:t>
            </a:r>
          </a:p>
          <a:p>
            <a:r>
              <a:rPr lang="de-DE" dirty="0">
                <a:solidFill>
                  <a:srgbClr val="C6C6C6"/>
                </a:solidFill>
              </a:rPr>
              <a:t>Eigene IDE</a:t>
            </a:r>
          </a:p>
          <a:p>
            <a:endParaRPr lang="de-DE" dirty="0">
              <a:solidFill>
                <a:srgbClr val="C6C6C6"/>
              </a:solidFill>
            </a:endParaRPr>
          </a:p>
          <a:p>
            <a:endParaRPr lang="de-DE" dirty="0">
              <a:solidFill>
                <a:srgbClr val="C6C6C6"/>
              </a:solidFill>
            </a:endParaRPr>
          </a:p>
          <a:p>
            <a:pPr lvl="1"/>
            <a:endParaRPr lang="de-DE" dirty="0">
              <a:solidFill>
                <a:srgbClr val="C6C6C6"/>
              </a:solidFill>
            </a:endParaRPr>
          </a:p>
          <a:p>
            <a:pPr lvl="1"/>
            <a:endParaRPr lang="de-DE" dirty="0">
              <a:solidFill>
                <a:srgbClr val="C6C6C6"/>
              </a:solidFill>
            </a:endParaRPr>
          </a:p>
          <a:p>
            <a:pPr marL="457200" lvl="1" indent="0">
              <a:buNone/>
            </a:pPr>
            <a:endParaRPr lang="de-DE" dirty="0">
              <a:solidFill>
                <a:srgbClr val="C6C6C6"/>
              </a:solidFill>
            </a:endParaRPr>
          </a:p>
          <a:p>
            <a:endParaRPr lang="de-DE" dirty="0">
              <a:solidFill>
                <a:srgbClr val="C6C6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42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20E3907-4053-C79A-CD9C-1D3A5FAB68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6" t="2798"/>
          <a:stretch/>
        </p:blipFill>
        <p:spPr>
          <a:xfrm>
            <a:off x="2432736" y="1551221"/>
            <a:ext cx="7326527" cy="375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1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39F427A-43E3-A203-80CB-9D5A582CE7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49"/>
          <a:stretch/>
        </p:blipFill>
        <p:spPr>
          <a:xfrm>
            <a:off x="0" y="30185"/>
            <a:ext cx="5246825" cy="603533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344296D-A4F8-8A7D-A831-90745A63C2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59" b="2281"/>
          <a:stretch/>
        </p:blipFill>
        <p:spPr>
          <a:xfrm>
            <a:off x="4975504" y="0"/>
            <a:ext cx="6751940" cy="645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1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523976A-76A0-924C-D67F-84519C12C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529" y="323581"/>
            <a:ext cx="6248942" cy="62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5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05B99-798C-C0FF-4C3F-5386AF78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de-DE" dirty="0" err="1">
                <a:solidFill>
                  <a:srgbClr val="C6C6C6"/>
                </a:solidFill>
              </a:rPr>
              <a:t>Tokenizer</a:t>
            </a:r>
            <a:endParaRPr lang="de-DE" dirty="0">
              <a:solidFill>
                <a:srgbClr val="C6C6C6"/>
              </a:solidFill>
            </a:endParaRP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A86BAE69-513E-2B1B-F39B-623499C5D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14"/>
          <a:stretch/>
        </p:blipFill>
        <p:spPr>
          <a:xfrm>
            <a:off x="1384753" y="365125"/>
            <a:ext cx="9422493" cy="6562842"/>
          </a:xfrm>
        </p:spPr>
      </p:pic>
    </p:spTree>
    <p:extLst>
      <p:ext uri="{BB962C8B-B14F-4D97-AF65-F5344CB8AC3E}">
        <p14:creationId xmlns:p14="http://schemas.microsoft.com/office/powerpoint/2010/main" val="127908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05B99-798C-C0FF-4C3F-5386AF78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rgbClr val="C6C6C6"/>
                </a:solidFill>
              </a:rPr>
              <a:t>Transpiler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30430AFC-61EA-B229-C82E-2802BB16B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7084" y="0"/>
            <a:ext cx="9357832" cy="6977063"/>
          </a:xfrm>
        </p:spPr>
      </p:pic>
    </p:spTree>
    <p:extLst>
      <p:ext uri="{BB962C8B-B14F-4D97-AF65-F5344CB8AC3E}">
        <p14:creationId xmlns:p14="http://schemas.microsoft.com/office/powerpoint/2010/main" val="2382948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C9A8E48-5995-EB61-EA6D-CCECC28D1A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86" r="22224"/>
          <a:stretch/>
        </p:blipFill>
        <p:spPr>
          <a:xfrm>
            <a:off x="124403" y="317828"/>
            <a:ext cx="11943194" cy="1164337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6052D0D-8016-046D-A06E-5373C450AED8}"/>
              </a:ext>
            </a:extLst>
          </p:cNvPr>
          <p:cNvSpPr/>
          <p:nvPr/>
        </p:nvSpPr>
        <p:spPr>
          <a:xfrm>
            <a:off x="132286" y="1706386"/>
            <a:ext cx="1310260" cy="945931"/>
          </a:xfrm>
          <a:prstGeom prst="roundRect">
            <a:avLst>
              <a:gd name="adj" fmla="val 15652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 err="1">
                <a:solidFill>
                  <a:srgbClr val="C6C6C6"/>
                </a:solidFill>
              </a:rPr>
              <a:t>Datatype</a:t>
            </a:r>
            <a:r>
              <a:rPr lang="de-DE" sz="2000" dirty="0">
                <a:solidFill>
                  <a:srgbClr val="C6C6C6"/>
                </a:solidFill>
              </a:rPr>
              <a:t>. INT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78268DF-44A8-1EF7-70ED-0906835798DB}"/>
              </a:ext>
            </a:extLst>
          </p:cNvPr>
          <p:cNvSpPr/>
          <p:nvPr/>
        </p:nvSpPr>
        <p:spPr>
          <a:xfrm>
            <a:off x="1556845" y="1706383"/>
            <a:ext cx="1690852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>
                <a:solidFill>
                  <a:srgbClr val="C6C6C6"/>
                </a:solidFill>
              </a:rPr>
              <a:t>Word. IDENTIFIER(x)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D325871-6DAD-B0CF-DEF5-421A5F92F805}"/>
              </a:ext>
            </a:extLst>
          </p:cNvPr>
          <p:cNvSpPr/>
          <p:nvPr/>
        </p:nvSpPr>
        <p:spPr>
          <a:xfrm>
            <a:off x="3361996" y="1694662"/>
            <a:ext cx="1403132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>
                <a:solidFill>
                  <a:srgbClr val="C6C6C6"/>
                </a:solidFill>
              </a:rPr>
              <a:t>Separator. ASSIGN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565FAA1-BD31-0FA8-AC48-040C9DBAFA67}"/>
              </a:ext>
            </a:extLst>
          </p:cNvPr>
          <p:cNvSpPr/>
          <p:nvPr/>
        </p:nvSpPr>
        <p:spPr>
          <a:xfrm>
            <a:off x="4879427" y="1706383"/>
            <a:ext cx="4102976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 err="1">
                <a:solidFill>
                  <a:srgbClr val="C6C6C6"/>
                </a:solidFill>
              </a:rPr>
              <a:t>Brackets.ROUND</a:t>
            </a:r>
            <a:r>
              <a:rPr lang="de-DE" sz="2000" dirty="0">
                <a:solidFill>
                  <a:srgbClr val="C6C6C6"/>
                </a:solidFill>
              </a:rPr>
              <a:t>(</a:t>
            </a:r>
            <a:r>
              <a:rPr lang="de-DE" sz="2000" dirty="0" err="1">
                <a:solidFill>
                  <a:srgbClr val="C6C6C6"/>
                </a:solidFill>
              </a:rPr>
              <a:t>Word.VALUE</a:t>
            </a:r>
            <a:r>
              <a:rPr lang="de-DE" sz="2000" dirty="0">
                <a:solidFill>
                  <a:srgbClr val="C6C6C6"/>
                </a:solidFill>
              </a:rPr>
              <a:t>(2), </a:t>
            </a:r>
            <a:r>
              <a:rPr lang="de-DE" sz="2000" dirty="0" err="1">
                <a:solidFill>
                  <a:srgbClr val="C6C6C6"/>
                </a:solidFill>
              </a:rPr>
              <a:t>MathOperator.PLUS</a:t>
            </a:r>
            <a:r>
              <a:rPr lang="de-DE" sz="2000" dirty="0">
                <a:solidFill>
                  <a:srgbClr val="C6C6C6"/>
                </a:solidFill>
              </a:rPr>
              <a:t>, </a:t>
            </a:r>
            <a:r>
              <a:rPr lang="de-DE" sz="2000" dirty="0" err="1">
                <a:solidFill>
                  <a:srgbClr val="C6C6C6"/>
                </a:solidFill>
              </a:rPr>
              <a:t>Word.VALUE</a:t>
            </a:r>
            <a:r>
              <a:rPr lang="de-DE" sz="2000" dirty="0">
                <a:solidFill>
                  <a:srgbClr val="C6C6C6"/>
                </a:solidFill>
              </a:rPr>
              <a:t>(2))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DFD6979-D1AA-E4F1-6668-F13F2C800F34}"/>
              </a:ext>
            </a:extLst>
          </p:cNvPr>
          <p:cNvSpPr/>
          <p:nvPr/>
        </p:nvSpPr>
        <p:spPr>
          <a:xfrm>
            <a:off x="9100643" y="1706383"/>
            <a:ext cx="1694795" cy="945931"/>
          </a:xfrm>
          <a:prstGeom prst="roundRect">
            <a:avLst>
              <a:gd name="adj" fmla="val 18333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ctr"/>
            <a:r>
              <a:rPr lang="de-DE" sz="2000" dirty="0" err="1">
                <a:solidFill>
                  <a:srgbClr val="C6C6C6"/>
                </a:solidFill>
              </a:rPr>
              <a:t>MathOperator</a:t>
            </a:r>
            <a:r>
              <a:rPr lang="de-DE" sz="2000" dirty="0">
                <a:solidFill>
                  <a:srgbClr val="C6C6C6"/>
                </a:solidFill>
              </a:rPr>
              <a:t>.</a:t>
            </a:r>
          </a:p>
          <a:p>
            <a:pPr algn="ctr"/>
            <a:r>
              <a:rPr lang="de-DE" sz="2000" dirty="0">
                <a:solidFill>
                  <a:srgbClr val="C6C6C6"/>
                </a:solidFill>
              </a:rPr>
              <a:t>MULTIPLY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5593702D-224E-A3E3-C9DF-73D6F699B7BF}"/>
              </a:ext>
            </a:extLst>
          </p:cNvPr>
          <p:cNvSpPr/>
          <p:nvPr/>
        </p:nvSpPr>
        <p:spPr>
          <a:xfrm>
            <a:off x="10921561" y="1706383"/>
            <a:ext cx="1146036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2000" dirty="0">
                <a:solidFill>
                  <a:srgbClr val="C6C6C6"/>
                </a:solidFill>
              </a:rPr>
              <a:t>Word. VALUE(4)</a:t>
            </a:r>
          </a:p>
        </p:txBody>
      </p:sp>
    </p:spTree>
    <p:extLst>
      <p:ext uri="{BB962C8B-B14F-4D97-AF65-F5344CB8AC3E}">
        <p14:creationId xmlns:p14="http://schemas.microsoft.com/office/powerpoint/2010/main" val="2260661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StartCharacter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7" y="2545836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Request ID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6" y="2545837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7" y="3289967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 Size (in </a:t>
            </a:r>
            <a:r>
              <a:rPr lang="de-DE" dirty="0" err="1">
                <a:solidFill>
                  <a:srgbClr val="C6C6C6"/>
                </a:solidFill>
              </a:rPr>
              <a:t>bytes</a:t>
            </a:r>
            <a:r>
              <a:rPr lang="de-DE" dirty="0">
                <a:solidFill>
                  <a:srgbClr val="C6C6C6"/>
                </a:solidFill>
              </a:rPr>
              <a:t>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6" y="328996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FF47EDD-8476-8D71-B47C-8CF352F692E0}"/>
              </a:ext>
            </a:extLst>
          </p:cNvPr>
          <p:cNvSpPr/>
          <p:nvPr/>
        </p:nvSpPr>
        <p:spPr>
          <a:xfrm>
            <a:off x="1618826" y="403043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InstructionS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16C6221-A5A4-9A9E-DD84-DAAB96791346}"/>
              </a:ext>
            </a:extLst>
          </p:cNvPr>
          <p:cNvSpPr/>
          <p:nvPr/>
        </p:nvSpPr>
        <p:spPr>
          <a:xfrm>
            <a:off x="489636" y="4028451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4" y="4770903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5" y="477090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rgbClr val="C6C6C6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3" y="5518697"/>
            <a:ext cx="3205422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EndCharacter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5" y="551869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Größe in Bytes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Anweisung</a:t>
            </a:r>
          </a:p>
        </p:txBody>
      </p:sp>
    </p:spTree>
    <p:extLst>
      <p:ext uri="{BB962C8B-B14F-4D97-AF65-F5344CB8AC3E}">
        <p14:creationId xmlns:p14="http://schemas.microsoft.com/office/powerpoint/2010/main" val="2665419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StartCharacterS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7" y="2545836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Request ID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6" y="2545837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7" y="3289967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 Size (in </a:t>
            </a:r>
            <a:r>
              <a:rPr lang="de-DE" dirty="0" err="1">
                <a:solidFill>
                  <a:srgbClr val="C6C6C6"/>
                </a:solidFill>
              </a:rPr>
              <a:t>bytes</a:t>
            </a:r>
            <a:r>
              <a:rPr lang="de-DE" dirty="0">
                <a:solidFill>
                  <a:srgbClr val="C6C6C6"/>
                </a:solidFill>
              </a:rPr>
              <a:t>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6" y="328996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FF47EDD-8476-8D71-B47C-8CF352F692E0}"/>
              </a:ext>
            </a:extLst>
          </p:cNvPr>
          <p:cNvSpPr/>
          <p:nvPr/>
        </p:nvSpPr>
        <p:spPr>
          <a:xfrm>
            <a:off x="1618826" y="403043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InstructionS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16C6221-A5A4-9A9E-DD84-DAAB96791346}"/>
              </a:ext>
            </a:extLst>
          </p:cNvPr>
          <p:cNvSpPr/>
          <p:nvPr/>
        </p:nvSpPr>
        <p:spPr>
          <a:xfrm>
            <a:off x="489636" y="4028451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4" y="4770903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5" y="477090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rgbClr val="C6C6C6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3" y="5518697"/>
            <a:ext cx="3205422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EndCharacterS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5" y="551869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23CEF63-9DFB-E4B7-7B4E-8EFE1A35BEAF}"/>
              </a:ext>
            </a:extLst>
          </p:cNvPr>
          <p:cNvSpPr/>
          <p:nvPr/>
        </p:nvSpPr>
        <p:spPr>
          <a:xfrm>
            <a:off x="5744885" y="1801705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&lt; (60)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Größe in Bytes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Anweisung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D6BB014E-E7C5-183B-9E46-736094659F99}"/>
              </a:ext>
            </a:extLst>
          </p:cNvPr>
          <p:cNvSpPr/>
          <p:nvPr/>
        </p:nvSpPr>
        <p:spPr>
          <a:xfrm>
            <a:off x="5744884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Print-Befehl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C6D7780E-CF5C-F779-2169-B6068696AC18}"/>
              </a:ext>
            </a:extLst>
          </p:cNvPr>
          <p:cNvSpPr/>
          <p:nvPr/>
        </p:nvSpPr>
        <p:spPr>
          <a:xfrm>
            <a:off x="5744885" y="2545837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☺ (1)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58F6890D-A508-8D09-87F3-3AB3D4C75C50}"/>
              </a:ext>
            </a:extLst>
          </p:cNvPr>
          <p:cNvSpPr/>
          <p:nvPr/>
        </p:nvSpPr>
        <p:spPr>
          <a:xfrm>
            <a:off x="5744884" y="3289968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 (13)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84D5ED8A-1840-E682-E0D0-C6A6702FA08A}"/>
              </a:ext>
            </a:extLst>
          </p:cNvPr>
          <p:cNvSpPr/>
          <p:nvPr/>
        </p:nvSpPr>
        <p:spPr>
          <a:xfrm>
            <a:off x="5718445" y="4028451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l (108)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1AA218FD-BC1B-643C-D314-80D9BC97EAF5}"/>
              </a:ext>
            </a:extLst>
          </p:cNvPr>
          <p:cNvSpPr/>
          <p:nvPr/>
        </p:nvSpPr>
        <p:spPr>
          <a:xfrm>
            <a:off x="5718444" y="4766934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rgbClr val="C6C6C6"/>
                </a:solidFill>
              </a:rPr>
              <a:t>Hello World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BDD620A1-D662-3158-6BF6-AD4647FA2D64}"/>
              </a:ext>
            </a:extLst>
          </p:cNvPr>
          <p:cNvSpPr/>
          <p:nvPr/>
        </p:nvSpPr>
        <p:spPr>
          <a:xfrm>
            <a:off x="5718443" y="5524158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&gt; (62)</a:t>
            </a:r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8C1E098F-6522-86EA-5EBF-D4EFC2362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636" y="906872"/>
            <a:ext cx="4625741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29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Microsoft Office PowerPoint</Application>
  <PresentationFormat>Breitbild</PresentationFormat>
  <Paragraphs>100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Pyduino</vt:lpstr>
      <vt:lpstr>PowerPoint-Präsentation</vt:lpstr>
      <vt:lpstr>PowerPoint-Präsentation</vt:lpstr>
      <vt:lpstr>PowerPoint-Präsentation</vt:lpstr>
      <vt:lpstr>Tokenizer</vt:lpstr>
      <vt:lpstr>Transpiler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Krause</dc:creator>
  <cp:lastModifiedBy>Christian Krause</cp:lastModifiedBy>
  <cp:revision>13</cp:revision>
  <dcterms:created xsi:type="dcterms:W3CDTF">2023-02-25T08:29:29Z</dcterms:created>
  <dcterms:modified xsi:type="dcterms:W3CDTF">2023-02-28T19:58:20Z</dcterms:modified>
</cp:coreProperties>
</file>