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25199975" cy="4279582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BA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419" y="-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5E6BDCF-3E1A-B67C-0BE4-DD4BC8041C0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676436-7DEE-C93F-9505-383B3F970B3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E3724A4-EFDA-48EC-BDF3-949E0955D1F2}" type="datetime1">
              <a:rPr lang="de-DE"/>
              <a:pPr lvl="0"/>
              <a:t>23.02.2023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720A1917-B01A-2E19-33D6-F674B36CDD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20945" y="1143000"/>
            <a:ext cx="1816098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7FD3F4A2-EACE-BAA0-1BFF-E472CE463DD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F85BBA-536A-E92B-D87F-A9D44147BDC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21D921-9071-0753-A851-EBDACC6A565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B4B418F-E9D8-404A-A1D1-FF120C2746E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88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3507181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4603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1753590" marR="0" lvl="1" indent="0" algn="l" defTabSz="3507181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4603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3507181" marR="0" lvl="2" indent="0" algn="l" defTabSz="3507181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4603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5260771" marR="0" lvl="3" indent="0" algn="l" defTabSz="3507181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4603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7014362" marR="0" lvl="4" indent="0" algn="l" defTabSz="3507181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4603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5EBD331-6C6C-D984-49D6-11A287FFD6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20950" y="1143000"/>
            <a:ext cx="18161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58E8987-4962-D18F-59CC-764A43D56F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de-DE"/>
              <a:t>Linke seite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D6BBB0-F136-9E08-47D5-687A8B6664AD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A5BFB2D-A182-4C71-9962-A74C77AD7BFE}" type="slidenum">
              <a:t>1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9768-035D-AD2E-D390-38336A5FC59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90000" y="7003855"/>
            <a:ext cx="21419975" cy="14899288"/>
          </a:xfrm>
        </p:spPr>
        <p:txBody>
          <a:bodyPr anchor="b" anchorCtr="1"/>
          <a:lstStyle>
            <a:lvl1pPr algn="ctr">
              <a:defRPr sz="16535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A9CBD-2E66-AA2A-1914-EF5907AD24F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49998" y="22477716"/>
            <a:ext cx="18899980" cy="10332418"/>
          </a:xfrm>
        </p:spPr>
        <p:txBody>
          <a:bodyPr anchorCtr="1"/>
          <a:lstStyle>
            <a:lvl1pPr marL="0" indent="0" algn="ctr">
              <a:buNone/>
              <a:defRPr sz="6614"/>
            </a:lvl1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8A1F-9D73-93C6-2194-5A4FB2AD78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8AE8BA-3C79-45FA-82A4-EA84639BFAD6}" type="datetime1">
              <a:rPr lang="de-DE"/>
              <a:pPr lvl="0"/>
              <a:t>23.02.2023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CC4A6-8D8D-C1FD-6771-FE85DF0369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DF27F-DDB6-F20D-1D5F-ADD20B98B4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9C43A8-C40C-4F52-891F-6C20D90A558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40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DC10-E12B-2963-69E6-71BA2538DAE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31BC5-A061-C5D6-C4C7-BBAF7002C38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2099-4460-668A-F880-15E298747E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2FD683-FCCC-4A68-9EB5-7794362933B7}" type="datetime1">
              <a:rPr lang="de-DE"/>
              <a:pPr lvl="0"/>
              <a:t>23.02.2023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7164F-7028-FDF6-FD19-4D0C0B6496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46B50-B4AD-BB93-E1A3-0C6BCAB8A01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43EFD1-C021-45EA-AFBB-EEE606AE1AC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7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8CDAE-AE32-97B2-FA50-8A69851844E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18033732" y="2278483"/>
            <a:ext cx="5433748" cy="36267481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66C7A-92B7-7252-C2B0-985A81C35C9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732504" y="2278483"/>
            <a:ext cx="15986235" cy="3626748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47CA8-2D2C-49DD-B9E9-5FA43B6AE1E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9D8D36-D0E3-4EA7-9A1C-A96BEED9DE0F}" type="datetime1">
              <a:rPr lang="de-DE"/>
              <a:pPr lvl="0"/>
              <a:t>23.02.2023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BAE55-53AE-F1CF-D369-BE42F1CEA1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53EAB-339A-EF8A-640D-B214DC394F7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8B77E7-30AD-41BF-970E-1042F69F607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19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01B0-EF47-7512-AB49-A0FDB1FE20B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732B4-ECBA-864B-B535-3DDEC5D10EA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D2D91-2FFB-2E5C-9ECC-D0EEB5B638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5D1977-2D4B-4C02-A2DF-0B71165FEB9B}" type="datetime1">
              <a:rPr lang="de-DE"/>
              <a:pPr lvl="0"/>
              <a:t>23.02.2023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2A6AB-789A-DED7-E0A3-EEAF056EAA3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C46DD-7E25-BF29-498A-25E852B9F01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99F894-BECF-4E6F-9CCA-836107E6EF5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2753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5F19-174F-21A0-7A48-9E7E073BEA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19373" y="10669246"/>
            <a:ext cx="21734977" cy="17801868"/>
          </a:xfrm>
        </p:spPr>
        <p:txBody>
          <a:bodyPr anchor="b"/>
          <a:lstStyle>
            <a:lvl1pPr>
              <a:defRPr sz="16535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EB6AB-CC9D-DD2C-6FFC-F0D355C6FE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19373" y="28639529"/>
            <a:ext cx="21734977" cy="9361581"/>
          </a:xfrm>
        </p:spPr>
        <p:txBody>
          <a:bodyPr/>
          <a:lstStyle>
            <a:lvl1pPr marL="0" indent="0">
              <a:buNone/>
              <a:defRPr sz="6614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C25E8-1830-02D6-5F02-DC52CFCD6FF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3A128C-3430-409F-8F08-C358E2ED629D}" type="datetime1">
              <a:rPr lang="de-DE"/>
              <a:pPr lvl="0"/>
              <a:t>23.02.2023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1F5EC-0DA0-2044-76B6-01F31B4E6E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5CEEF-BA48-0CC3-BF85-78F81595F10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2144F6-2D7E-4E28-BA5F-1C2C52F2831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64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99E5-2B06-5E22-A866-84E431BDD76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07658-1644-FC43-76A0-A7451B52E17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32495" y="11392409"/>
            <a:ext cx="10709992" cy="2715355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CBBA0-5A17-EE71-3C15-E164B0E18AB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2757489" y="11392409"/>
            <a:ext cx="10709992" cy="2715355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F57A9-0C2D-D902-CDB2-DE5BA5144A6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BA64DF-1342-4462-BDCE-810F56D399B2}" type="datetime1">
              <a:rPr lang="de-DE"/>
              <a:pPr lvl="0"/>
              <a:t>23.02.2023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860A8-9091-B937-B9E1-B5329F3CC3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09B94-4F80-9595-37A1-53B0ADF57E2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33A824-89D5-44B5-8073-22D41CD3E32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8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B784-ED26-AA13-829D-85C0E06F1F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5778" y="2278492"/>
            <a:ext cx="21734977" cy="827188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2A6A5-3DB0-54E5-6DA6-97B75B8590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35787" y="10490920"/>
            <a:ext cx="10660770" cy="5141442"/>
          </a:xfrm>
        </p:spPr>
        <p:txBody>
          <a:bodyPr anchor="b"/>
          <a:lstStyle>
            <a:lvl1pPr marL="0" indent="0">
              <a:buNone/>
              <a:defRPr sz="6614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132E8-ACA9-61C2-F0EB-2EF1650D2A4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35787" y="15632362"/>
            <a:ext cx="10660770" cy="229928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9F54E-7E48-2F79-318A-4B930A588FC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2757489" y="10490920"/>
            <a:ext cx="10713274" cy="5141442"/>
          </a:xfrm>
        </p:spPr>
        <p:txBody>
          <a:bodyPr anchor="b"/>
          <a:lstStyle>
            <a:lvl1pPr marL="0" indent="0">
              <a:buNone/>
              <a:defRPr sz="6614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BB61E-0953-7875-40EB-CA5C91B5FBE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12757489" y="15632362"/>
            <a:ext cx="10713274" cy="229928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84E82-C9BC-84A8-7063-86622DE0AA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1C5782-EE6E-4277-9EFB-9FACAFEF08DC}" type="datetime1">
              <a:rPr lang="de-DE"/>
              <a:pPr lvl="0"/>
              <a:t>23.02.2023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55412-06FB-0D25-F34A-51251FD3273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0A9C-4352-617B-46F2-103F80252DE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DFABCB-8741-4332-80B4-3083E2199C4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79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4CD6-EE4B-F91B-12FB-74B50ACD849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9663D-9382-1BB5-F429-AE6F08764CC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65D3BF-947D-4A52-9DD5-61967E9BFEAC}" type="datetime1">
              <a:rPr lang="de-DE"/>
              <a:pPr lvl="0"/>
              <a:t>23.02.2023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39235-20C2-7309-0ACF-08D64A14A8A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F0755-9BBF-1CAF-D6F9-6664EC61292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9BF424-6846-47B4-ABA0-C20641D8486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2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F7C6F-3CF8-C476-04E4-20A07FEEFF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467411-B246-41EA-B91F-535A6F86689D}" type="datetime1">
              <a:rPr lang="de-DE"/>
              <a:pPr lvl="0"/>
              <a:t>23.02.2023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812716-11AF-1176-CFE9-27D3512FC6E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6FAD7-EA8D-F28C-17E0-96C02FA7A4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2F2822-1672-4E15-938A-2480AC36ABC7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72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5611-07D4-7ECA-CBFD-A4AD9DA8B1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5778" y="2853056"/>
            <a:ext cx="8127644" cy="9985696"/>
          </a:xfrm>
        </p:spPr>
        <p:txBody>
          <a:bodyPr anchor="b"/>
          <a:lstStyle>
            <a:lvl1pPr>
              <a:defRPr sz="8819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C0FF-E9D2-C754-2CA6-CD7AAAB7D57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713274" y="6161812"/>
            <a:ext cx="12757489" cy="30412770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2BC78-F63F-7CD6-145F-BDF04AAAB6D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35778" y="12838742"/>
            <a:ext cx="8127644" cy="23785363"/>
          </a:xfrm>
        </p:spPr>
        <p:txBody>
          <a:bodyPr/>
          <a:lstStyle>
            <a:lvl1pPr marL="0" indent="0">
              <a:buNone/>
              <a:defRPr sz="4409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E133A-5D5D-ED27-7793-BCA849C8A89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A41573-1D12-4D96-AB5F-B2F76632E601}" type="datetime1">
              <a:rPr lang="de-DE"/>
              <a:pPr lvl="0"/>
              <a:t>23.02.2023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7F345-222A-6E89-3C99-7B413785C93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10B2E-BF4D-969C-3AF1-FAE7DC63CF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181A98-DD44-49FB-BF80-A70FD8B0867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41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CB72-36E0-D7F6-ECB5-F7C1883E2C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5778" y="2853056"/>
            <a:ext cx="8127644" cy="9985696"/>
          </a:xfrm>
        </p:spPr>
        <p:txBody>
          <a:bodyPr anchor="b"/>
          <a:lstStyle>
            <a:lvl1pPr>
              <a:defRPr sz="8819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A1AF1-3D74-3C47-9D1F-28F305323F20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10713274" y="6161812"/>
            <a:ext cx="12757489" cy="30412770"/>
          </a:xfrm>
        </p:spPr>
        <p:txBody>
          <a:bodyPr/>
          <a:lstStyle>
            <a:lvl1pPr marL="0" indent="0">
              <a:buNone/>
              <a:defRPr sz="8819"/>
            </a:lvl1pPr>
          </a:lstStyle>
          <a:p>
            <a:pPr lv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E1597-D954-84EF-D343-6D0975BC71C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35778" y="12838742"/>
            <a:ext cx="8127644" cy="23785363"/>
          </a:xfrm>
        </p:spPr>
        <p:txBody>
          <a:bodyPr/>
          <a:lstStyle>
            <a:lvl1pPr marL="0" indent="0">
              <a:buNone/>
              <a:defRPr sz="4409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22918-41EF-38BB-B42D-31645E0374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E99CC1-F47C-4B0B-A4D0-ECE6D96C323F}" type="datetime1">
              <a:rPr lang="de-DE"/>
              <a:pPr lvl="0"/>
              <a:t>23.02.2023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C9EE5-AFFC-DEDB-69BB-83D099AE91C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A713D-826A-286E-9796-0FA5EFB5B1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49338B-937C-48E1-9681-E4FC0726F13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43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D6029-A858-12C5-8639-5371D95CD0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2495" y="2278492"/>
            <a:ext cx="21734977" cy="82718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6DC4F-13DB-94A6-0B51-18946B7ABD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32495" y="11392409"/>
            <a:ext cx="21734977" cy="271535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45979-2EA4-8DBE-3866-C1DCC54B540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32495" y="39665400"/>
            <a:ext cx="5669993" cy="22784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3307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26359DA7-7DC4-41CE-AEF1-833CCEA04E9F}" type="datetime1">
              <a:rPr lang="de-DE"/>
              <a:pPr lvl="0"/>
              <a:t>23.02.2023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AF6AD-1B7A-FC57-9C6E-8FDFBEBB4B2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8347493" y="39665400"/>
            <a:ext cx="8504989" cy="22784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3307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FA125-C6F4-FE35-812B-5622DEE4090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7797479" y="39665400"/>
            <a:ext cx="5669993" cy="22784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3307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56B8BC26-2CAB-4345-8469-661AB9F83631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2519994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12126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630003" marR="0" lvl="0" indent="-630003" algn="l" defTabSz="2519994" rtl="0" fontAlgn="auto" hangingPunct="1">
        <a:lnSpc>
          <a:spcPct val="90000"/>
        </a:lnSpc>
        <a:spcBef>
          <a:spcPts val="2755"/>
        </a:spcBef>
        <a:spcAft>
          <a:spcPts val="0"/>
        </a:spcAft>
        <a:buSzPct val="100000"/>
        <a:buFont typeface="Arial" pitchFamily="34"/>
        <a:buChar char="•"/>
        <a:tabLst/>
        <a:defRPr lang="de-DE" sz="7717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1889991" marR="0" lvl="1" indent="-630003" algn="l" defTabSz="2519994" rtl="0" fontAlgn="auto" hangingPunct="1">
        <a:lnSpc>
          <a:spcPct val="90000"/>
        </a:lnSpc>
        <a:spcBef>
          <a:spcPts val="1380"/>
        </a:spcBef>
        <a:spcAft>
          <a:spcPts val="0"/>
        </a:spcAft>
        <a:buSzPct val="100000"/>
        <a:buFont typeface="Arial" pitchFamily="34"/>
        <a:buChar char="•"/>
        <a:tabLst/>
        <a:defRPr lang="de-DE" sz="6614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3149998" marR="0" lvl="2" indent="-630003" algn="l" defTabSz="2519994" rtl="0" fontAlgn="auto" hangingPunct="1">
        <a:lnSpc>
          <a:spcPct val="90000"/>
        </a:lnSpc>
        <a:spcBef>
          <a:spcPts val="1380"/>
        </a:spcBef>
        <a:spcAft>
          <a:spcPts val="0"/>
        </a:spcAft>
        <a:buSzPct val="100000"/>
        <a:buFont typeface="Arial" pitchFamily="34"/>
        <a:buChar char="•"/>
        <a:tabLst/>
        <a:defRPr lang="de-DE" sz="5512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4409986" marR="0" lvl="3" indent="-630003" algn="l" defTabSz="2519994" rtl="0" fontAlgn="auto" hangingPunct="1">
        <a:lnSpc>
          <a:spcPct val="90000"/>
        </a:lnSpc>
        <a:spcBef>
          <a:spcPts val="1380"/>
        </a:spcBef>
        <a:spcAft>
          <a:spcPts val="0"/>
        </a:spcAft>
        <a:buSzPct val="100000"/>
        <a:buFont typeface="Arial" pitchFamily="34"/>
        <a:buChar char="•"/>
        <a:tabLst/>
        <a:defRPr lang="de-DE" sz="4961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5669993" marR="0" lvl="4" indent="-630003" algn="l" defTabSz="2519994" rtl="0" fontAlgn="auto" hangingPunct="1">
        <a:lnSpc>
          <a:spcPct val="90000"/>
        </a:lnSpc>
        <a:spcBef>
          <a:spcPts val="1380"/>
        </a:spcBef>
        <a:spcAft>
          <a:spcPts val="0"/>
        </a:spcAft>
        <a:buSzPct val="100000"/>
        <a:buFont typeface="Arial" pitchFamily="34"/>
        <a:buChar char="•"/>
        <a:tabLst/>
        <a:defRPr lang="de-DE" sz="4961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7">
            <a:extLst>
              <a:ext uri="{FF2B5EF4-FFF2-40B4-BE49-F238E27FC236}">
                <a16:creationId xmlns:a16="http://schemas.microsoft.com/office/drawing/2014/main" id="{D540255A-CA3A-CD56-E024-D87E39E956C0}"/>
              </a:ext>
            </a:extLst>
          </p:cNvPr>
          <p:cNvSpPr txBox="1"/>
          <p:nvPr/>
        </p:nvSpPr>
        <p:spPr>
          <a:xfrm>
            <a:off x="8020924" y="43159067"/>
            <a:ext cx="4910419" cy="679160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4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"-"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Math_Operator.MINUS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544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"*"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Math_Operator.MULTIPLY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544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"/"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Math_Operator.DIVIDE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544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"%"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Math_Operator.MODULO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4" b="1" i="0" u="none" strike="noStrike" kern="1200" cap="none" spc="0" baseline="0">
              <a:solidFill>
                <a:srgbClr val="FF3C00"/>
              </a:solidFill>
              <a:uFillTx/>
              <a:latin typeface="JetBrains Mono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4" b="1" i="0" u="none" strike="noStrike" kern="1200" cap="none" spc="0" baseline="0">
              <a:solidFill>
                <a:srgbClr val="FF3C00"/>
              </a:solidFill>
              <a:uFillTx/>
              <a:latin typeface="JetBrains Mono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4" b="1" i="0" u="none" strike="noStrike" kern="1200" cap="none" spc="0" baseline="0">
              <a:solidFill>
                <a:srgbClr val="FF3C00"/>
              </a:solidFill>
              <a:uFillTx/>
              <a:latin typeface="JetBrains Mono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4" b="1" i="0" u="none" strike="noStrike" kern="1200" cap="none" spc="0" baseline="0">
              <a:solidFill>
                <a:srgbClr val="FF3C00"/>
              </a:solidFill>
              <a:uFillTx/>
              <a:latin typeface="JetBrains Mono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4" b="1" i="0" u="none" strike="noStrike" kern="1200" cap="none" spc="0" baseline="0">
              <a:solidFill>
                <a:srgbClr val="FF3C00"/>
              </a:solidFill>
              <a:uFillTx/>
              <a:latin typeface="JetBrains Mono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4" b="1" i="0" u="none" strike="noStrike" kern="1200" cap="none" spc="0" baseline="0">
              <a:solidFill>
                <a:srgbClr val="FF3C00"/>
              </a:solidFill>
              <a:uFillTx/>
              <a:latin typeface="JetBrains Mono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4" b="1" i="0" u="none" strike="noStrike" kern="1200" cap="none" spc="0" baseline="0">
              <a:solidFill>
                <a:srgbClr val="FF3C00"/>
              </a:solidFill>
              <a:uFillTx/>
              <a:latin typeface="JetBrains Mono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4" b="1" i="0" u="none" strike="noStrike" kern="1200" cap="none" spc="0" baseline="0">
              <a:solidFill>
                <a:srgbClr val="FF3C00"/>
              </a:solidFill>
              <a:uFillTx/>
              <a:latin typeface="JetBrains Mono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4" b="1" i="0" u="none" strike="noStrike" kern="1200" cap="none" spc="0" baseline="0">
              <a:solidFill>
                <a:srgbClr val="FF3C00"/>
              </a:solidFill>
              <a:uFillTx/>
              <a:latin typeface="JetBrains Mono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4" b="1" i="0" u="none" strike="noStrike" kern="1200" cap="none" spc="0" baseline="0">
              <a:solidFill>
                <a:srgbClr val="FF3C00"/>
              </a:solidFill>
              <a:uFillTx/>
              <a:latin typeface="JetBrains Mono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4" b="1" i="0" u="none" strike="noStrike" kern="1200" cap="none" spc="0" baseline="0">
              <a:solidFill>
                <a:srgbClr val="FF3C00"/>
              </a:solidFill>
              <a:uFillTx/>
              <a:latin typeface="JetBrains Mono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4" b="1" i="0" u="none" strike="noStrike" kern="1200" cap="none" spc="0" baseline="0">
              <a:solidFill>
                <a:srgbClr val="FF3C00"/>
              </a:solidFill>
              <a:uFillTx/>
              <a:latin typeface="JetBrains Mono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4" b="1" i="0" u="none" strike="noStrike" kern="1200" cap="none" spc="0" baseline="0">
              <a:solidFill>
                <a:srgbClr val="FF3C00"/>
              </a:solidFill>
              <a:uFillTx/>
              <a:latin typeface="JetBrains Mono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4" b="1" i="0" u="none" strike="noStrike" kern="1200" cap="none" spc="0" baseline="0">
              <a:solidFill>
                <a:srgbClr val="FF3C00"/>
              </a:solidFill>
              <a:uFillTx/>
              <a:latin typeface="JetBrains Mono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4" b="1" i="0" u="none" strike="noStrike" kern="1200" cap="none" spc="0" baseline="0">
              <a:solidFill>
                <a:srgbClr val="FF3C00"/>
              </a:solidFill>
              <a:uFillTx/>
              <a:latin typeface="JetBrains Mono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4" b="1" i="0" u="none" strike="noStrike" kern="1200" cap="none" spc="0" baseline="0">
              <a:solidFill>
                <a:srgbClr val="FF3C00"/>
              </a:solidFill>
              <a:uFillTx/>
              <a:latin typeface="JetBrains Mono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4" b="1" i="0" u="none" strike="noStrike" kern="1200" cap="none" spc="0" baseline="0">
              <a:solidFill>
                <a:srgbClr val="FF3C00"/>
              </a:solidFill>
              <a:uFillTx/>
              <a:latin typeface="JetBrains Mono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4" b="1" i="0" u="none" strike="noStrike" kern="1200" cap="none" spc="0" baseline="0">
              <a:solidFill>
                <a:srgbClr val="FF3C00"/>
              </a:solidFill>
              <a:uFillTx/>
              <a:latin typeface="JetBrains Mono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4" b="1" i="0" u="none" strike="noStrike" kern="1200" cap="none" spc="0" baseline="0">
              <a:solidFill>
                <a:srgbClr val="FF3C00"/>
              </a:solidFill>
              <a:uFillTx/>
              <a:latin typeface="JetBrains Mono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4" b="1" i="0" u="none" strike="noStrike" kern="1200" cap="none" spc="0" baseline="0">
              <a:solidFill>
                <a:srgbClr val="FF3C00"/>
              </a:solidFill>
              <a:uFillTx/>
              <a:latin typeface="JetBrains Mono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4" b="1" i="0" u="none" strike="noStrike" kern="1200" cap="none" spc="0" baseline="0">
              <a:solidFill>
                <a:srgbClr val="FF3C00"/>
              </a:solidFill>
              <a:uFillTx/>
              <a:latin typeface="JetBrains Mono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4" b="1" i="0" u="none" strike="noStrike" kern="1200" cap="none" spc="0" baseline="0">
              <a:solidFill>
                <a:srgbClr val="FF3C00"/>
              </a:solidFill>
              <a:uFillTx/>
              <a:latin typeface="JetBrains Mono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4" b="1" i="0" u="none" strike="noStrike" kern="1200" cap="none" spc="0" baseline="0">
              <a:solidFill>
                <a:srgbClr val="FF3C00"/>
              </a:solidFill>
              <a:uFillTx/>
              <a:latin typeface="JetBrains Mono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4" b="1" i="0" u="none" strike="noStrike" kern="1200" cap="none" spc="0" baseline="0">
              <a:solidFill>
                <a:srgbClr val="FF3C00"/>
              </a:solidFill>
              <a:uFillTx/>
              <a:latin typeface="JetBrains Mono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4" b="1" i="0" u="none" strike="noStrike" kern="1200" cap="none" spc="0" baseline="0">
              <a:solidFill>
                <a:srgbClr val="FF3C00"/>
              </a:solidFill>
              <a:uFillTx/>
              <a:latin typeface="JetBrains Mono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4" b="1" i="0" u="none" strike="noStrike" kern="1200" cap="none" spc="0" baseline="0">
              <a:solidFill>
                <a:srgbClr val="FF3C00"/>
              </a:solidFill>
              <a:uFillTx/>
              <a:latin typeface="JetBrains Mono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4" b="1" i="0" u="none" strike="noStrike" kern="1200" cap="none" spc="0" baseline="0">
              <a:solidFill>
                <a:srgbClr val="FF3C00"/>
              </a:solidFill>
              <a:uFillTx/>
              <a:latin typeface="JetBrains Mono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4" b="1" i="0" u="none" strike="noStrike" kern="1200" cap="none" spc="0" baseline="0">
              <a:solidFill>
                <a:srgbClr val="FF3C00"/>
              </a:solidFill>
              <a:uFillTx/>
              <a:latin typeface="JetBrains Mono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4" b="1" i="0" u="none" strike="noStrike" kern="1200" cap="none" spc="0" baseline="0">
              <a:solidFill>
                <a:srgbClr val="FF3C00"/>
              </a:solidFill>
              <a:uFillTx/>
              <a:latin typeface="JetBrains Mono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4" b="1" i="0" u="none" strike="noStrike" kern="1200" cap="none" spc="0" baseline="0">
              <a:solidFill>
                <a:srgbClr val="FF3C00"/>
              </a:solidFill>
              <a:uFillTx/>
              <a:latin typeface="JetBrains Mono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4" b="1" i="0" u="none" strike="noStrike" kern="1200" cap="none" spc="0" baseline="0">
              <a:solidFill>
                <a:srgbClr val="FF3C00"/>
              </a:solidFill>
              <a:uFillTx/>
              <a:latin typeface="JetBrains Mono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4" b="1" i="0" u="none" strike="noStrike" kern="1200" cap="none" spc="0" baseline="0">
              <a:solidFill>
                <a:srgbClr val="FF3C00"/>
              </a:solidFill>
              <a:uFillTx/>
              <a:latin typeface="JetBrains Mono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4" b="1" i="0" u="none" strike="noStrike" kern="1200" cap="none" spc="0" baseline="0">
              <a:solidFill>
                <a:srgbClr val="FF3C00"/>
              </a:solidFill>
              <a:uFillTx/>
              <a:latin typeface="JetBrains Mono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544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"//"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Math_Operator.FLOOR_DIVIDE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544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"=="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Compare_Operator.EQUAL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544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"!="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Compare_Operator.NOT_EQUAL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544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"&gt;"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Compare_Operator.GREATER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544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"&gt;="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Compare_Operator.GREATER_EQUAL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544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"&lt;"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Compare_Operator.LESS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544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"&lt;="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Compare_Operator.LESS_EQUAL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544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"and"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Bool_Operator.AND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544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"or"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Bool_Operator.OR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544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"not"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Bool_Operator.NOT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544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","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Separator.COMMA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544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":"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Separator.COLON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544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"#"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Separator.HASHTAG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544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"="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Separator.ASSIGN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544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"if"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Keyword.IF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544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"else"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Keyword.ELSE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544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"elif"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Keyword.ELIF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544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"while"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Keyword.WHILE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544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"for"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Keyword.FOR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544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"in"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Keyword.IN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544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"return"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Keyword.RETURN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544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"break"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Keyword.BREAK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544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"continue"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Keyword.CONTINUE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544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"int"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Datatype.INT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544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"float"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Datatype.FLOAT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544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"str"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Datatype.STRING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544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"bool"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Datatype.BOOL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544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"void"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Datatype.VOID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}</a:t>
            </a:r>
            <a:b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544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if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__name__ 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== </a:t>
            </a:r>
            <a:r>
              <a:rPr lang="de-DE" sz="544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'__main__'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print(Token.tokenize(</a:t>
            </a:r>
            <a:r>
              <a:rPr lang="de-DE" sz="544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"int x = 0"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Position(</a:t>
            </a:r>
            <a:r>
              <a:rPr lang="de-DE" sz="544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0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544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0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)))</a:t>
            </a:r>
            <a:b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int x 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544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0</a:t>
            </a:r>
            <a:br>
              <a:rPr lang="de-DE" sz="544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</a:b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[Datatype.INT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Word.IDENTIFIER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Separator.ASSIGN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Word.VALUE]</a:t>
            </a:r>
            <a:b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544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if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func(</a:t>
            </a:r>
            <a:r>
              <a:rPr lang="de-DE" sz="544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12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544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1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 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== </a:t>
            </a:r>
            <a:r>
              <a:rPr lang="de-DE" sz="544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21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[Keyword.IF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Word.IDENTIFIER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Brackets.ROUND 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&lt;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Word.VALUE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Separator.COMMA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Word.VALUE 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&gt;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Compare_Operator.EQUAL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Word.VALUE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Separator.COLON]</a:t>
            </a:r>
            <a:b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float[][] y 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[[</a:t>
            </a:r>
            <a:r>
              <a:rPr lang="de-DE" sz="544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1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544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2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]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[</a:t>
            </a:r>
            <a:r>
              <a:rPr lang="de-DE" sz="544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3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544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4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]]</a:t>
            </a:r>
            <a:b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[Datatype.FLOAT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Brackets.SQUARE 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&lt;&gt;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Brackets.SQUARE 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&lt;&gt;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Word.IDENTIFIER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Separator.ASSIGN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Brackets.SQUARE 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&lt;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Brackets.SQUARE 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&lt;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Word.VALUE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Separator.COMMA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Word.VALUE 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&gt;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Brackets.SQUARE 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&lt;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Word.VALUE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Separator.COMMA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Word.VALUE </a:t>
            </a:r>
            <a:r>
              <a:rPr lang="de-DE" sz="544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&gt; &gt;</a:t>
            </a:r>
            <a:r>
              <a:rPr lang="de-DE" sz="544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544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Separator.COLON]</a:t>
            </a:r>
            <a:endParaRPr lang="de-DE" sz="544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3" name="Grafik 27">
            <a:extLst>
              <a:ext uri="{FF2B5EF4-FFF2-40B4-BE49-F238E27FC236}">
                <a16:creationId xmlns:a16="http://schemas.microsoft.com/office/drawing/2014/main" id="{5933896F-3B45-0652-5EEE-887819413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323" t="4931" r="11505" b="6759"/>
          <a:stretch>
            <a:fillRect/>
          </a:stretch>
        </p:blipFill>
        <p:spPr>
          <a:xfrm>
            <a:off x="1313251" y="17872990"/>
            <a:ext cx="9065416" cy="130747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Grafik 30">
            <a:extLst>
              <a:ext uri="{FF2B5EF4-FFF2-40B4-BE49-F238E27FC236}">
                <a16:creationId xmlns:a16="http://schemas.microsoft.com/office/drawing/2014/main" id="{DB3C0216-9BFA-3F8E-5E6F-57EDD1FB4A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8097" t="5439" r="10562" b="4511"/>
          <a:stretch>
            <a:fillRect/>
          </a:stretch>
        </p:blipFill>
        <p:spPr>
          <a:xfrm>
            <a:off x="11989475" y="19571597"/>
            <a:ext cx="11910060" cy="2061971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Rechteck: abgerundete Ecken 32">
            <a:extLst>
              <a:ext uri="{FF2B5EF4-FFF2-40B4-BE49-F238E27FC236}">
                <a16:creationId xmlns:a16="http://schemas.microsoft.com/office/drawing/2014/main" id="{F0A5A125-4F61-6294-1DA7-56C96F4AB83C}"/>
              </a:ext>
            </a:extLst>
          </p:cNvPr>
          <p:cNvSpPr/>
          <p:nvPr/>
        </p:nvSpPr>
        <p:spPr>
          <a:xfrm>
            <a:off x="4758958" y="1119710"/>
            <a:ext cx="15794184" cy="1551005"/>
          </a:xfrm>
          <a:custGeom>
            <a:avLst>
              <a:gd name="f0" fmla="val 560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29BAC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Ablauf – so arbeitet Pyduino </a:t>
            </a:r>
          </a:p>
        </p:txBody>
      </p:sp>
      <p:sp>
        <p:nvSpPr>
          <p:cNvPr id="6" name="Rechteck: abgerundete Ecken 33">
            <a:extLst>
              <a:ext uri="{FF2B5EF4-FFF2-40B4-BE49-F238E27FC236}">
                <a16:creationId xmlns:a16="http://schemas.microsoft.com/office/drawing/2014/main" id="{8390EB77-313C-14BC-72F4-EF763DF2B6FE}"/>
              </a:ext>
            </a:extLst>
          </p:cNvPr>
          <p:cNvSpPr/>
          <p:nvPr/>
        </p:nvSpPr>
        <p:spPr>
          <a:xfrm>
            <a:off x="1141847" y="3434294"/>
            <a:ext cx="22916281" cy="15510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 der </a:t>
            </a:r>
            <a:r>
              <a:rPr lang="de-DE" sz="5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transpile() </a:t>
            </a:r>
            <a:r>
              <a:rPr lang="de-DE" sz="5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Funktion wird der Pyduino-Code zeilenweise in C++ übersetzt</a:t>
            </a:r>
            <a:endParaRPr lang="de-DE" sz="54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7" name="Grafik 34">
            <a:extLst>
              <a:ext uri="{FF2B5EF4-FFF2-40B4-BE49-F238E27FC236}">
                <a16:creationId xmlns:a16="http://schemas.microsoft.com/office/drawing/2014/main" id="{F6C94A4D-5FB1-BC32-1DE6-F1158F5505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5671" t="3247" r="6493" b="3902"/>
          <a:stretch>
            <a:fillRect/>
          </a:stretch>
        </p:blipFill>
        <p:spPr>
          <a:xfrm>
            <a:off x="1407014" y="5890079"/>
            <a:ext cx="8870155" cy="111911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hteck: abgerundete Ecken 36">
            <a:extLst>
              <a:ext uri="{FF2B5EF4-FFF2-40B4-BE49-F238E27FC236}">
                <a16:creationId xmlns:a16="http://schemas.microsoft.com/office/drawing/2014/main" id="{3A81F5C8-2234-EFA8-981F-A46290916961}"/>
              </a:ext>
            </a:extLst>
          </p:cNvPr>
          <p:cNvSpPr/>
          <p:nvPr/>
        </p:nvSpPr>
        <p:spPr>
          <a:xfrm>
            <a:off x="11827114" y="5748878"/>
            <a:ext cx="12231014" cy="3702414"/>
          </a:xfrm>
          <a:custGeom>
            <a:avLst>
              <a:gd name="f0" fmla="val 34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Eine einzelne Zeile wird mit der </a:t>
            </a:r>
            <a:r>
              <a:rPr lang="de-DE" sz="5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do_line() </a:t>
            </a:r>
            <a:r>
              <a:rPr lang="de-DE" sz="5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Funktion übersetzt. Die Zeile wird dabei auf verschiedene Anweisungsarten überprüft.</a:t>
            </a:r>
          </a:p>
        </p:txBody>
      </p:sp>
      <p:sp>
        <p:nvSpPr>
          <p:cNvPr id="9" name="Rechteck: abgerundete Ecken 39">
            <a:extLst>
              <a:ext uri="{FF2B5EF4-FFF2-40B4-BE49-F238E27FC236}">
                <a16:creationId xmlns:a16="http://schemas.microsoft.com/office/drawing/2014/main" id="{32616963-9FEF-6BEE-8572-8492768566FD}"/>
              </a:ext>
            </a:extLst>
          </p:cNvPr>
          <p:cNvSpPr/>
          <p:nvPr/>
        </p:nvSpPr>
        <p:spPr>
          <a:xfrm>
            <a:off x="11827114" y="10007869"/>
            <a:ext cx="12235284" cy="8835572"/>
          </a:xfrm>
          <a:custGeom>
            <a:avLst>
              <a:gd name="f0" fmla="val 135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Die </a:t>
            </a:r>
            <a:r>
              <a:rPr lang="de-DE" sz="5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do_line() </a:t>
            </a:r>
            <a:r>
              <a:rPr lang="de-DE" sz="5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Funktion verwendet verschiedene </a:t>
            </a:r>
            <a:r>
              <a:rPr lang="de-DE" sz="5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check</a:t>
            </a:r>
            <a:r>
              <a:rPr lang="de-DE" sz="5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Funktionen, um die Zeile auf verschiedene Anweisungsarten zu überprüfen. Diese Funktionen geben </a:t>
            </a:r>
            <a:r>
              <a:rPr lang="de-DE" sz="5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True </a:t>
            </a:r>
            <a:r>
              <a:rPr lang="de-DE" sz="5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zurück, wenn die entsprechende Anweisung gefunden wurde, egal ob diese korrekt übersetzt werden konnte oder nicht. Ansonsten wird </a:t>
            </a:r>
            <a:r>
              <a:rPr lang="de-DE" sz="5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False </a:t>
            </a:r>
            <a:r>
              <a:rPr lang="de-DE" sz="5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zurückgegeben. Ein Beispiel dafür ist die Funktion </a:t>
            </a:r>
            <a:r>
              <a:rPr lang="de-DE" sz="5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Variable.check_definition()</a:t>
            </a:r>
            <a:endParaRPr lang="de-DE" sz="5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0" name="Gerader Verbinder 41">
            <a:extLst>
              <a:ext uri="{FF2B5EF4-FFF2-40B4-BE49-F238E27FC236}">
                <a16:creationId xmlns:a16="http://schemas.microsoft.com/office/drawing/2014/main" id="{A57A18E0-0E28-7314-6099-C46629BFA684}"/>
              </a:ext>
            </a:extLst>
          </p:cNvPr>
          <p:cNvCxnSpPr/>
          <p:nvPr/>
        </p:nvCxnSpPr>
        <p:spPr>
          <a:xfrm>
            <a:off x="12599983" y="2670706"/>
            <a:ext cx="0" cy="763588"/>
          </a:xfrm>
          <a:prstGeom prst="straightConnector1">
            <a:avLst/>
          </a:prstGeom>
          <a:noFill/>
          <a:ln w="127001" cap="flat">
            <a:gradFill flip="none" rotWithShape="1">
              <a:gsLst>
                <a:gs pos="0">
                  <a:srgbClr val="29BAC1"/>
                </a:gs>
                <a:gs pos="100000">
                  <a:schemeClr val="tx1"/>
                </a:gs>
              </a:gsLst>
              <a:lin ang="5400000" scaled="1"/>
              <a:tileRect/>
            </a:gradFill>
            <a:prstDash val="solid"/>
            <a:miter/>
          </a:ln>
        </p:spPr>
      </p:cxnSp>
      <p:cxnSp>
        <p:nvCxnSpPr>
          <p:cNvPr id="11" name="Gerader Verbinder 42">
            <a:extLst>
              <a:ext uri="{FF2B5EF4-FFF2-40B4-BE49-F238E27FC236}">
                <a16:creationId xmlns:a16="http://schemas.microsoft.com/office/drawing/2014/main" id="{53E6874D-83A5-B036-9D01-C559DFA0B617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882289" y="4985299"/>
            <a:ext cx="4266" cy="763579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  <p:sp>
        <p:nvSpPr>
          <p:cNvPr id="12" name="Rechteck: abgerundete Ecken 43">
            <a:extLst>
              <a:ext uri="{FF2B5EF4-FFF2-40B4-BE49-F238E27FC236}">
                <a16:creationId xmlns:a16="http://schemas.microsoft.com/office/drawing/2014/main" id="{21A764E4-AE3F-A991-6906-B009643518C3}"/>
              </a:ext>
            </a:extLst>
          </p:cNvPr>
          <p:cNvSpPr/>
          <p:nvPr/>
        </p:nvSpPr>
        <p:spPr>
          <a:xfrm>
            <a:off x="1150388" y="5748878"/>
            <a:ext cx="9472333" cy="11444794"/>
          </a:xfrm>
          <a:custGeom>
            <a:avLst>
              <a:gd name="f0" fmla="val 149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3" name="Gerader Verbinder 44">
            <a:extLst>
              <a:ext uri="{FF2B5EF4-FFF2-40B4-BE49-F238E27FC236}">
                <a16:creationId xmlns:a16="http://schemas.microsoft.com/office/drawing/2014/main" id="{0EB86A55-C54F-75F3-5B5F-A22EBEF50035}"/>
              </a:ext>
            </a:extLst>
          </p:cNvPr>
          <p:cNvCxnSpPr>
            <a:stCxn id="8" idx="3"/>
          </p:cNvCxnSpPr>
          <p:nvPr/>
        </p:nvCxnSpPr>
        <p:spPr>
          <a:xfrm flipH="1">
            <a:off x="10622721" y="7600090"/>
            <a:ext cx="1204393" cy="0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  <p:sp>
        <p:nvSpPr>
          <p:cNvPr id="14" name="Rechteck: abgerundete Ecken 45">
            <a:extLst>
              <a:ext uri="{FF2B5EF4-FFF2-40B4-BE49-F238E27FC236}">
                <a16:creationId xmlns:a16="http://schemas.microsoft.com/office/drawing/2014/main" id="{D0B5D044-9CE0-4F20-D3F4-78F90DE6E029}"/>
              </a:ext>
            </a:extLst>
          </p:cNvPr>
          <p:cNvSpPr/>
          <p:nvPr/>
        </p:nvSpPr>
        <p:spPr>
          <a:xfrm>
            <a:off x="1150388" y="17743986"/>
            <a:ext cx="9472333" cy="13389604"/>
          </a:xfrm>
          <a:custGeom>
            <a:avLst>
              <a:gd name="f0" fmla="val 149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Rechteck: abgerundete Ecken 47">
            <a:extLst>
              <a:ext uri="{FF2B5EF4-FFF2-40B4-BE49-F238E27FC236}">
                <a16:creationId xmlns:a16="http://schemas.microsoft.com/office/drawing/2014/main" id="{259573FD-2D71-1C57-B028-BA6649B5D35D}"/>
              </a:ext>
            </a:extLst>
          </p:cNvPr>
          <p:cNvSpPr/>
          <p:nvPr/>
        </p:nvSpPr>
        <p:spPr>
          <a:xfrm>
            <a:off x="11822844" y="19400028"/>
            <a:ext cx="12235284" cy="20962857"/>
          </a:xfrm>
          <a:custGeom>
            <a:avLst>
              <a:gd name="f0" fmla="val 98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6" name="Gerader Verbinder 67">
            <a:extLst>
              <a:ext uri="{FF2B5EF4-FFF2-40B4-BE49-F238E27FC236}">
                <a16:creationId xmlns:a16="http://schemas.microsoft.com/office/drawing/2014/main" id="{F42D9E64-1431-4B16-E773-C7651B830DF0}"/>
              </a:ext>
            </a:extLst>
          </p:cNvPr>
          <p:cNvCxnSpPr/>
          <p:nvPr/>
        </p:nvCxnSpPr>
        <p:spPr>
          <a:xfrm flipV="1">
            <a:off x="17940482" y="9451292"/>
            <a:ext cx="0" cy="556577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7" name="Gerader Verbinder 69">
            <a:extLst>
              <a:ext uri="{FF2B5EF4-FFF2-40B4-BE49-F238E27FC236}">
                <a16:creationId xmlns:a16="http://schemas.microsoft.com/office/drawing/2014/main" id="{D6D762DF-83CB-055A-3571-FB1DA8E51B16}"/>
              </a:ext>
            </a:extLst>
          </p:cNvPr>
          <p:cNvCxnSpPr/>
          <p:nvPr/>
        </p:nvCxnSpPr>
        <p:spPr>
          <a:xfrm flipV="1">
            <a:off x="17940482" y="18854534"/>
            <a:ext cx="0" cy="556577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8" name="Gerader Verbinder 71">
            <a:extLst>
              <a:ext uri="{FF2B5EF4-FFF2-40B4-BE49-F238E27FC236}">
                <a16:creationId xmlns:a16="http://schemas.microsoft.com/office/drawing/2014/main" id="{BEC360AA-CE99-8989-F2E3-B32298E115EC}"/>
              </a:ext>
            </a:extLst>
          </p:cNvPr>
          <p:cNvCxnSpPr/>
          <p:nvPr/>
        </p:nvCxnSpPr>
        <p:spPr>
          <a:xfrm flipV="1">
            <a:off x="5886559" y="17193673"/>
            <a:ext cx="0" cy="556586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  <p:sp>
        <p:nvSpPr>
          <p:cNvPr id="19" name="Rechteck: abgerundete Ecken 72">
            <a:extLst>
              <a:ext uri="{FF2B5EF4-FFF2-40B4-BE49-F238E27FC236}">
                <a16:creationId xmlns:a16="http://schemas.microsoft.com/office/drawing/2014/main" id="{66AB6AB1-39FE-73CC-822C-71C25C219CE1}"/>
              </a:ext>
            </a:extLst>
          </p:cNvPr>
          <p:cNvSpPr/>
          <p:nvPr/>
        </p:nvSpPr>
        <p:spPr>
          <a:xfrm>
            <a:off x="1146117" y="31527313"/>
            <a:ext cx="9472333" cy="8835572"/>
          </a:xfrm>
          <a:custGeom>
            <a:avLst>
              <a:gd name="f0" fmla="val 153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Am Ende der </a:t>
            </a:r>
            <a:r>
              <a:rPr lang="de-DE" sz="5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transpile() </a:t>
            </a:r>
            <a:r>
              <a:rPr lang="de-DE" sz="5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Funktion wird der Code für den PC in e</a:t>
            </a:r>
            <a:r>
              <a:rPr lang="de-DE" sz="5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</a:t>
            </a:r>
            <a:r>
              <a:rPr lang="de-DE" sz="5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ne C++ Datei geschrieben, der für den Arduino in eine .ino Datei. Diese werden dann vom jeweiligen Compiler kompiliert und auf den Arduino hochgeladen bzw. auf dem PC ausgeführt.</a:t>
            </a:r>
          </a:p>
        </p:txBody>
      </p:sp>
      <p:cxnSp>
        <p:nvCxnSpPr>
          <p:cNvPr id="20" name="Gerader Verbinder 73">
            <a:extLst>
              <a:ext uri="{FF2B5EF4-FFF2-40B4-BE49-F238E27FC236}">
                <a16:creationId xmlns:a16="http://schemas.microsoft.com/office/drawing/2014/main" id="{19BF3BD3-D265-1B96-FFF9-802C47D49266}"/>
              </a:ext>
            </a:extLst>
          </p:cNvPr>
          <p:cNvCxnSpPr/>
          <p:nvPr/>
        </p:nvCxnSpPr>
        <p:spPr>
          <a:xfrm flipH="1">
            <a:off x="10618451" y="35956649"/>
            <a:ext cx="1204393" cy="0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5">
            <a:extLst>
              <a:ext uri="{FF2B5EF4-FFF2-40B4-BE49-F238E27FC236}">
                <a16:creationId xmlns:a16="http://schemas.microsoft.com/office/drawing/2014/main" id="{2EC5C2C6-4871-0131-B318-C4CBDDB1C8AA}"/>
              </a:ext>
            </a:extLst>
          </p:cNvPr>
          <p:cNvSpPr/>
          <p:nvPr/>
        </p:nvSpPr>
        <p:spPr>
          <a:xfrm>
            <a:off x="4245568" y="25458679"/>
            <a:ext cx="16857439" cy="1551005"/>
          </a:xfrm>
          <a:custGeom>
            <a:avLst>
              <a:gd name="f0" fmla="val 560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29BAC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Aufbau – zwei wichtige Module</a:t>
            </a:r>
          </a:p>
        </p:txBody>
      </p:sp>
      <p:sp>
        <p:nvSpPr>
          <p:cNvPr id="3" name="Rechteck: abgerundete Ecken 16">
            <a:extLst>
              <a:ext uri="{FF2B5EF4-FFF2-40B4-BE49-F238E27FC236}">
                <a16:creationId xmlns:a16="http://schemas.microsoft.com/office/drawing/2014/main" id="{B8394602-FF54-F7B2-F62E-F796278D8A9F}"/>
              </a:ext>
            </a:extLst>
          </p:cNvPr>
          <p:cNvSpPr/>
          <p:nvPr/>
        </p:nvSpPr>
        <p:spPr>
          <a:xfrm>
            <a:off x="898653" y="29081505"/>
            <a:ext cx="4740441" cy="15510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Tokenizer</a:t>
            </a:r>
          </a:p>
        </p:txBody>
      </p:sp>
      <p:sp>
        <p:nvSpPr>
          <p:cNvPr id="4" name="Rechteck: abgerundete Ecken 18">
            <a:extLst>
              <a:ext uri="{FF2B5EF4-FFF2-40B4-BE49-F238E27FC236}">
                <a16:creationId xmlns:a16="http://schemas.microsoft.com/office/drawing/2014/main" id="{3C2FEAB2-C728-B06A-5FEA-2783F0612371}"/>
              </a:ext>
            </a:extLst>
          </p:cNvPr>
          <p:cNvSpPr/>
          <p:nvPr/>
        </p:nvSpPr>
        <p:spPr>
          <a:xfrm>
            <a:off x="6945005" y="27991915"/>
            <a:ext cx="17504926" cy="3702414"/>
          </a:xfrm>
          <a:custGeom>
            <a:avLst>
              <a:gd name="f0" fmla="val 2089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Bevor der Code in C++ übersetzt wird, wird er vom </a:t>
            </a:r>
            <a:r>
              <a:rPr lang="de-DE" sz="5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Tokenizer</a:t>
            </a:r>
            <a:r>
              <a:rPr lang="de-DE" sz="5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in einzelne logische Teile zerlegt. Diese Tokens bestehen zum Beispiel aus Schlüsselwörtern wie </a:t>
            </a:r>
            <a:r>
              <a:rPr lang="de-DE" sz="5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if </a:t>
            </a:r>
            <a:r>
              <a:rPr lang="de-DE" sz="5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und </a:t>
            </a:r>
            <a:r>
              <a:rPr lang="de-DE" sz="5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int</a:t>
            </a:r>
            <a:r>
              <a:rPr lang="de-DE" sz="5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aus Operatoren wie </a:t>
            </a:r>
            <a:r>
              <a:rPr lang="de-DE" sz="5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+ </a:t>
            </a:r>
            <a:r>
              <a:rPr lang="de-DE" sz="5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und </a:t>
            </a:r>
            <a:r>
              <a:rPr lang="de-DE" sz="5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=</a:t>
            </a:r>
            <a:r>
              <a:rPr lang="de-DE" sz="5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aus Variablennamen oder aus Zahlenwerten.</a:t>
            </a:r>
          </a:p>
        </p:txBody>
      </p:sp>
      <p:cxnSp>
        <p:nvCxnSpPr>
          <p:cNvPr id="5" name="Gerader Verbinder 20">
            <a:extLst>
              <a:ext uri="{FF2B5EF4-FFF2-40B4-BE49-F238E27FC236}">
                <a16:creationId xmlns:a16="http://schemas.microsoft.com/office/drawing/2014/main" id="{EA30D694-32ED-1E2B-1CCA-6C183EB9435D}"/>
              </a:ext>
            </a:extLst>
          </p:cNvPr>
          <p:cNvCxnSpPr/>
          <p:nvPr/>
        </p:nvCxnSpPr>
        <p:spPr>
          <a:xfrm>
            <a:off x="12674287" y="26965382"/>
            <a:ext cx="0" cy="1026533"/>
          </a:xfrm>
          <a:prstGeom prst="straightConnector1">
            <a:avLst/>
          </a:prstGeom>
          <a:noFill/>
          <a:ln w="127001" cap="flat">
            <a:gradFill>
              <a:gsLst>
                <a:gs pos="0">
                  <a:srgbClr val="29BAC1"/>
                </a:gs>
                <a:gs pos="100000">
                  <a:schemeClr val="tx1"/>
                </a:gs>
              </a:gsLst>
              <a:lin ang="5400000" scaled="1"/>
            </a:gradFill>
            <a:prstDash val="solid"/>
            <a:miter/>
          </a:ln>
        </p:spPr>
      </p:cxnSp>
      <p:sp>
        <p:nvSpPr>
          <p:cNvPr id="6" name="Textfeld 40">
            <a:extLst>
              <a:ext uri="{FF2B5EF4-FFF2-40B4-BE49-F238E27FC236}">
                <a16:creationId xmlns:a16="http://schemas.microsoft.com/office/drawing/2014/main" id="{2CE9C291-E7B9-6A42-DC77-3D03B4026BF6}"/>
              </a:ext>
            </a:extLst>
          </p:cNvPr>
          <p:cNvSpPr txBox="1"/>
          <p:nvPr/>
        </p:nvSpPr>
        <p:spPr>
          <a:xfrm>
            <a:off x="63998" y="-64233381"/>
            <a:ext cx="12592046" cy="638020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class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def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__init__(self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code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name)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   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self.code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code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    self.name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name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class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def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__init__(self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type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location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Range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value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None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   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self.type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type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    self.value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value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    self.location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location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@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staticmethod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def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tokenize(string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str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start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Position) -&gt; list[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'</a:t>
            </a:r>
            <a:r>
              <a:rPr lang="de-DE" sz="1800" b="1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Token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'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]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   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bracket_levels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[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0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0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0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]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    last_space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start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    last_bracket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start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    enumerator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enumerate(string)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    tokens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[]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   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for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i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char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in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enumerator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       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if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char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in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"([{"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           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if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bracket_levels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[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0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0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0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]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               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last_bracket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Position(start.line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start.col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+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i)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            bracket_levels[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"([{"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.index(char)]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+= 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1</a:t>
            </a:r>
            <a:b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           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elif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char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in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")]}"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           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bracket_levels[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")]}"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.index(char)]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-= 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1</a:t>
            </a:r>
            <a:b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               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if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bracket_levels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[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0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0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0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]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               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if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last_space.col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!=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last_bracket.col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                   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tokens.append(Token.get_token(string[last_space.col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-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start.col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last_bracket.col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-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start.col]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                                                 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Range.fromPositions(last_space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last_bracket)))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                tokens.append(Token.get_token(string[last_bracket.col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-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start.col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i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+ 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1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]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                                             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Range.fromPositions(last_bracket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Position(start.line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start.col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+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i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+ 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1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))))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                last_space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Position(start.line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start.col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+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i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+ 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1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               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continue</a:t>
            </a:r>
            <a:b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            if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char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==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</a:t>
            </a:r>
            <a:r>
              <a:rPr lang="de-DE" sz="1800" b="1" i="0" u="none" strike="noStrike" kern="1200" cap="none" spc="0" baseline="0">
                <a:solidFill>
                  <a:srgbClr val="97E85A"/>
                </a:solidFill>
                <a:uFillTx/>
                <a:latin typeface="JetBrains Mono"/>
              </a:rPr>
              <a:t>\"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           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for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j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char2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in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enumerator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               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if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char2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==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</a:t>
            </a:r>
            <a:r>
              <a:rPr lang="de-DE" sz="1800" b="1" i="0" u="none" strike="noStrike" kern="1200" cap="none" spc="0" baseline="0">
                <a:solidFill>
                  <a:srgbClr val="97E85A"/>
                </a:solidFill>
                <a:uFillTx/>
                <a:latin typeface="JetBrains Mono"/>
              </a:rPr>
              <a:t>\"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                   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break</a:t>
            </a:r>
            <a:b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                else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               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break</a:t>
            </a:r>
            <a:b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            if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bracket_levels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!=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[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0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0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0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]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           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continue</a:t>
            </a:r>
            <a:b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            if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any(string[i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i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+ 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2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]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for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in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NO_SPACE_TOKENS_LEN2)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           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tokens.append(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                Token.get_token(string[last_space.col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-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start.col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i]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                               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Range.fromPositions(last_space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Position(start.line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start.col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+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i))))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            last_space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Position(start.line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start.col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+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i)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            tokens.append(Token.get_token(string[i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i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+ 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2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]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Range.fromPositions(last_space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last_space.add_col(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2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))))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            next(enumerator)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            last_space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last_space.add_col(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2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       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elif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char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==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 "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or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any(char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for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in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NO_SPACE_TOKENS_LEN1)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           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tokens.append(Token.get_token(string[last_space.col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-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start.col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i]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                                         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Range.fromPositions(last_space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Position(start.line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start.col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+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i))))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            last_space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Position(start.line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start.col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+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i)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           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if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char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==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 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               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continue</a:t>
            </a:r>
            <a:b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               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tokens.append(Token.get_token(char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Range.fromPositions(last_space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last_space.add_col(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1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))))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            last_space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last_space.add_col(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1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    tokens.append(Token.get_token(string[last_space.col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-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start.col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]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                                 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Range.fromPositions(last_space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Position(start.line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start.col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+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len(string)))))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   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return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[t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for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in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tokens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if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is not None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]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@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staticmethod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def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is_token(value)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   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return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isinstance(value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@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staticmethod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def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get_token(string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str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range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Range) -&gt;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'Token'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   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range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Range.fromPositions(range.start.add_col(len(string)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-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len(string.lstrip()))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                               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range.end.add_col(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-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len(string)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+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len(string.rstrip())))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    string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string.strip()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   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if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string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==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       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return None</a:t>
            </a:r>
            <a:b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        if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string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in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TOKENS.keys()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       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return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Token(TOKENS[string]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range)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   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if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string[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0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]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in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"(["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       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type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Brackets.ROUND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if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string[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0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]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==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"("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else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Brackets.SQUARE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       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return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Brackets(type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range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Token.tokenize(string[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1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:-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1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]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range.start.add_col(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1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))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string[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-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1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]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string[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0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])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   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if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StringUtils.is_identifier(string)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       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return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Word(Word.IDENTIFIER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range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string)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   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return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Word(Word.VALUE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range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string)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def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__repr__(self)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   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if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self.type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is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Brackets.ROUND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or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self.type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is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Brackets.SQUARE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       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return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f"</a:t>
            </a:r>
            <a:r>
              <a:rPr lang="de-DE" sz="1800" b="1" i="0" u="none" strike="noStrike" kern="1200" cap="none" spc="0" baseline="0">
                <a:solidFill>
                  <a:srgbClr val="97E85A"/>
                </a:solidFill>
                <a:uFillTx/>
                <a:latin typeface="JetBrains Mono"/>
              </a:rPr>
              <a:t>{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self.type.name</a:t>
            </a:r>
            <a:r>
              <a:rPr lang="de-DE" sz="1800" b="1" i="0" u="none" strike="noStrike" kern="1200" cap="none" spc="0" baseline="0">
                <a:solidFill>
                  <a:srgbClr val="97E85A"/>
                </a:solidFill>
                <a:uFillTx/>
                <a:latin typeface="JetBrains Mono"/>
              </a:rPr>
              <a:t>} {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[str(s)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for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in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self.inside]</a:t>
            </a:r>
            <a:r>
              <a:rPr lang="de-DE" sz="1800" b="1" i="0" u="none" strike="noStrike" kern="1200" cap="none" spc="0" baseline="0">
                <a:solidFill>
                  <a:srgbClr val="97E85A"/>
                </a:solidFill>
                <a:uFillTx/>
                <a:latin typeface="JetBrains Mono"/>
              </a:rPr>
              <a:t>}  {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self.location</a:t>
            </a:r>
            <a:r>
              <a:rPr lang="de-DE" sz="1800" b="1" i="0" u="none" strike="noStrike" kern="1200" cap="none" spc="0" baseline="0">
                <a:solidFill>
                  <a:srgbClr val="97E85A"/>
                </a:solidFill>
                <a:uFillTx/>
                <a:latin typeface="JetBrains Mono"/>
              </a:rPr>
              <a:t>}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</a:t>
            </a:r>
            <a:b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</a:b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       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return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f"</a:t>
            </a:r>
            <a:r>
              <a:rPr lang="de-DE" sz="1800" b="1" i="0" u="none" strike="noStrike" kern="1200" cap="none" spc="0" baseline="0">
                <a:solidFill>
                  <a:srgbClr val="97E85A"/>
                </a:solidFill>
                <a:uFillTx/>
                <a:latin typeface="JetBrains Mono"/>
              </a:rPr>
              <a:t>{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self.type.name</a:t>
            </a:r>
            <a:r>
              <a:rPr lang="de-DE" sz="1800" b="1" i="0" u="none" strike="noStrike" kern="1200" cap="none" spc="0" baseline="0">
                <a:solidFill>
                  <a:srgbClr val="97E85A"/>
                </a:solidFill>
                <a:uFillTx/>
                <a:latin typeface="JetBrains Mono"/>
              </a:rPr>
              <a:t>}{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f' </a:t>
            </a:r>
            <a:r>
              <a:rPr lang="de-DE" sz="1800" b="1" i="0" u="none" strike="noStrike" kern="1200" cap="none" spc="0" baseline="0">
                <a:solidFill>
                  <a:srgbClr val="97E85A"/>
                </a:solidFill>
                <a:uFillTx/>
                <a:latin typeface="JetBrains Mono"/>
              </a:rPr>
              <a:t>{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self.value</a:t>
            </a:r>
            <a:r>
              <a:rPr lang="de-DE" sz="1800" b="1" i="0" u="none" strike="noStrike" kern="1200" cap="none" spc="0" baseline="0">
                <a:solidFill>
                  <a:srgbClr val="97E85A"/>
                </a:solidFill>
                <a:uFillTx/>
                <a:latin typeface="JetBrains Mono"/>
              </a:rPr>
              <a:t>}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'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if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self.value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is not None else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''</a:t>
            </a:r>
            <a:r>
              <a:rPr lang="de-DE" sz="1800" b="1" i="0" u="none" strike="noStrike" kern="1200" cap="none" spc="0" baseline="0">
                <a:solidFill>
                  <a:srgbClr val="97E85A"/>
                </a:solidFill>
                <a:uFillTx/>
                <a:latin typeface="JetBrains Mono"/>
              </a:rPr>
              <a:t>}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 (</a:t>
            </a:r>
            <a:r>
              <a:rPr lang="de-DE" sz="1800" b="1" i="0" u="none" strike="noStrike" kern="1200" cap="none" spc="0" baseline="0">
                <a:solidFill>
                  <a:srgbClr val="97E85A"/>
                </a:solidFill>
                <a:uFillTx/>
                <a:latin typeface="JetBrains Mono"/>
              </a:rPr>
              <a:t>{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self.location</a:t>
            </a:r>
            <a:r>
              <a:rPr lang="de-DE" sz="1800" b="1" i="0" u="none" strike="noStrike" kern="1200" cap="none" spc="0" baseline="0">
                <a:solidFill>
                  <a:srgbClr val="97E85A"/>
                </a:solidFill>
                <a:uFillTx/>
                <a:latin typeface="JetBrains Mono"/>
              </a:rPr>
              <a:t>}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)"</a:t>
            </a:r>
            <a:b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</a:br>
            <a:b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</a:br>
            <a:b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class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Operator(Token)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def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__init__(self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type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location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Range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_)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   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super().__init__(type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location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None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class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Math_Operator(Operator)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PLUS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TokenType(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"+"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"MATH_OPERATOR.PLUS"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MINUS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TokenType(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"-"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"MATH_OPERATOR.MINUS"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MULTIPLY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TokenType(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"*"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"MATH_OPERATOR.MULTIPLY"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DIVIDE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TokenType(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"/"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"MATH_OPERATOR.DIVIDE"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MODULO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TokenType(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"%"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"MATH_OPERATOR.MODULO"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FLOOR_DIVIDE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TokenType(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"//"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"MATH_OPERATOR.FLOOR_DIVIDE"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class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Compare_Operator(Operator)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EQUAL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TokenType(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"=="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"Compare_Operator.EQUAL"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NOT_EQUAL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TokenType(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"!="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"Compare_Operator.NOT_EQUAL"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GREATER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TokenType(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"&gt;"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"Compare_Operator.GREATER"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GREATER_EQUAL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TokenType(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"&gt;="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"Compare_Operator.GREATER_EQUAL"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LESS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TokenType(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"&lt;"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"Compare_Operator.LESS"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LESS_EQUAL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TokenType(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"&lt;="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"Compare_Operator.LESS_EQUAL"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class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Bool_Operator(Operator)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AND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TokenType(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"and"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"Bool_Operator.AND"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OR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TokenType(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"or"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"Bool_Operator.OR"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NOT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TokenType(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"not"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"Bool_Operator.NOT"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class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Word(Token)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IDENTIFIER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TokenType(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"identifier"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"Word.IDENTIFIER"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VALUE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TokenType(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"value"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"Word.VALUE"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def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__init__(self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type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range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value)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   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super().__init__(type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range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value)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class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Brackets(Token)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ROUND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TokenType(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"()"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"Brackets.ROUND"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SQUARE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TokenType(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"[]"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"Brackets.SQUARE"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def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__init__(self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type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location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Range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inside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list[Token]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closed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bool)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   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super().__init__(type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location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None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    self.closed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closed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    self.inside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inside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class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Separator(Token)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COMMA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TokenType(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","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"Separator.COMMA"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COLON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TokenType(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":"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"Separator.COLON"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SEMICOLON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TokenType(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";"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"Separator.SEMICOLON"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HASHTAG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TokenType(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"#"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"Separator.HASHTAG"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ASSIGN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TokenType(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"="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"Separator.ASSIGN"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class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Keyword(Token)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IF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TokenType(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"if"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"Keyword.IF"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ELSE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TokenType(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"else"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"Keyword.ELSE"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ELIF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TokenType(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"elif"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"Keyword.ELIF"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WHILE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TokenType(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"while"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"Keyword.WHILE"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FOR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TokenType(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"for"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"Keyword.FOR"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IN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TokenType(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"in"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"Keyword.IN"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RETURN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TokenType(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"return"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"Keyword.RETURN"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BREAK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TokenType(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"break"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"Keyword.BREAK"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CONTINUE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TokenType(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"continue"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"Keyword.CONTINUE"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class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Datatype(Token)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INT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TokenType(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"int"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"Datatype.INT"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FLOAT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TokenType(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"float"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"Datatype.FLOAT"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STRING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TokenType(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"str"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"Datatype.STRING"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BOOL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TokenType(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"bool"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"Datatype.BOOL"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VOID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TokenType(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"void"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"Datatype.VOID"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NO_SPACE_TOKENS_LEN1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[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"+"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"-"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"*"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"/"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"%"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","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":"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"&lt;"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"&gt;"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"="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":"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]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NO_SPACE_TOKENS_LEN2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[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"=="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"&gt;="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"&lt;="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"!="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"//"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]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TOKENS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{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   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"+"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Math_Operator.PLUS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"-"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Math_Operator.MINUS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"*"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Math_Operator.MULTIPLY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"/"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Math_Operator.DIVIDE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"%"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Math_Operator.MODULO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"//"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Math_Operator.FLOOR_DIVIDE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"=="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Compare_Operator.EQUAL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"!="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Compare_Operator.NOT_EQUAL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"&gt;"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Compare_Operator.GREATER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"&gt;="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Compare_Operator.GREATER_EQUAL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"&lt;"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Compare_Operator.LESS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"&lt;="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Compare_Operator.LESS_EQUAL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"and"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Bool_Operator.AND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"or"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Bool_Operator.OR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"not"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Bool_Operator.NOT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","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Separator.COMMA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":"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Separator.COLON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"#"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Separator.HASHTAG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"="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Separator.ASSIGN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"if"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Keyword.IF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"else"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Keyword.ELSE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"elif"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Keyword.ELIF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"while"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Keyword.WHILE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"for"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Keyword.FOR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"in"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Keyword.IN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"return"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Keyword.RETURN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"break"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Keyword.BREAK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"continue"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Keyword.CONTINUE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"int"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Datatype.INT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"float"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Datatype.FLOAT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"str"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Datatype.STRING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"bool"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Datatype.BOOL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   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"void"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Datatype.VOID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</a:t>
            </a:r>
            <a:b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}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if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__name__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== 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'__main__'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   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print(Token.tokenize(</a:t>
            </a:r>
            <a:r>
              <a:rPr lang="de-DE" sz="1800" b="1" i="0" u="none" strike="noStrike" kern="1200" cap="none" spc="0" baseline="0">
                <a:solidFill>
                  <a:srgbClr val="34B434"/>
                </a:solidFill>
                <a:uFillTx/>
                <a:latin typeface="JetBrains Mono"/>
              </a:rPr>
              <a:t>"int x = 0"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Position(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0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0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)))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int x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0</a:t>
            </a:r>
            <a:b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[Datatype.INT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Word.IDENTIFIER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Separator.ASSIGN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Word.VALUE]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EB8934"/>
                </a:solidFill>
                <a:uFillTx/>
                <a:latin typeface="JetBrains Mono"/>
              </a:rPr>
              <a:t>if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func(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12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1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)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== 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21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:</a:t>
            </a:r>
            <a:b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[Keyword.IF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Word.IDENTIFIER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Brackets.ROUND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&lt;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Word.VALUE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Separator.COMMA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Word.VALUE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&gt;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Compare_Operator.EQUAL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Word.VALUE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Separator.COLON]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float[][] y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=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[[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1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2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]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[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3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267DFF"/>
                </a:solidFill>
                <a:uFillTx/>
                <a:latin typeface="JetBrains Mono"/>
              </a:rPr>
              <a:t>4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]]</a:t>
            </a:r>
            <a:b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</a:b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[Datatype.FLOAT</a:t>
            </a:r>
            <a:r>
              <a:rPr lang="de-DE" sz="1800" b="1" i="0" u="none" strike="noStrike" kern="1200" cap="none" spc="0" baseline="0">
                <a:solidFill>
                  <a:srgbClr val="FF3C00"/>
                </a:solidFill>
                <a:uFillTx/>
                <a:latin typeface="JetBrains Mono"/>
              </a:rPr>
              <a:t>,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Brackets.SQUARE </a:t>
            </a:r>
            <a:r>
              <a:rPr lang="de-DE" sz="1800" b="0" i="0" u="none" strike="noStrike" kern="1200" cap="none" spc="0" baseline="0">
                <a:solidFill>
                  <a:srgbClr val="39CCA1"/>
                </a:solidFill>
                <a:uFillTx/>
                <a:latin typeface="JetBrains Mono"/>
              </a:rPr>
              <a:t>&lt;&gt; </a:t>
            </a:r>
            <a:r>
              <a:rPr lang="de-DE" sz="1800" b="0" i="0" u="none" strike="noStrike" kern="1200" cap="none" spc="0" baseline="0">
                <a:solidFill>
                  <a:srgbClr val="C6C6C6"/>
                </a:solidFill>
                <a:uFillTx/>
                <a:latin typeface="JetBrains Mono"/>
              </a:rPr>
              <a:t>Brackets.SQUARE </a:t>
            </a: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Rechteck: abgerundete Ecken 41">
            <a:extLst>
              <a:ext uri="{FF2B5EF4-FFF2-40B4-BE49-F238E27FC236}">
                <a16:creationId xmlns:a16="http://schemas.microsoft.com/office/drawing/2014/main" id="{FE06ABBE-F87E-6351-B079-4428DAA3A4EC}"/>
              </a:ext>
            </a:extLst>
          </p:cNvPr>
          <p:cNvSpPr/>
          <p:nvPr/>
        </p:nvSpPr>
        <p:spPr>
          <a:xfrm>
            <a:off x="898653" y="32866453"/>
            <a:ext cx="4740441" cy="15510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Transpiler</a:t>
            </a:r>
          </a:p>
        </p:txBody>
      </p:sp>
      <p:sp>
        <p:nvSpPr>
          <p:cNvPr id="8" name="Rechteck: abgerundete Ecken 43">
            <a:extLst>
              <a:ext uri="{FF2B5EF4-FFF2-40B4-BE49-F238E27FC236}">
                <a16:creationId xmlns:a16="http://schemas.microsoft.com/office/drawing/2014/main" id="{BA0B3DC8-4371-6C8D-4BF6-0D4BE43D2996}"/>
              </a:ext>
            </a:extLst>
          </p:cNvPr>
          <p:cNvSpPr/>
          <p:nvPr/>
        </p:nvSpPr>
        <p:spPr>
          <a:xfrm>
            <a:off x="6945005" y="32488084"/>
            <a:ext cx="17504926" cy="2307744"/>
          </a:xfrm>
          <a:custGeom>
            <a:avLst>
              <a:gd name="f0" fmla="val 2089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Der Transpiler übersetzt den Code in C++ und überprüft ihn dabei auf Fehler.</a:t>
            </a:r>
          </a:p>
        </p:txBody>
      </p:sp>
      <p:cxnSp>
        <p:nvCxnSpPr>
          <p:cNvPr id="9" name="Gerader Verbinder 45">
            <a:extLst>
              <a:ext uri="{FF2B5EF4-FFF2-40B4-BE49-F238E27FC236}">
                <a16:creationId xmlns:a16="http://schemas.microsoft.com/office/drawing/2014/main" id="{FFEF162F-5BDB-4AB1-AD3D-C5A8D919015C}"/>
              </a:ext>
            </a:extLst>
          </p:cNvPr>
          <p:cNvCxnSpPr>
            <a:endCxn id="3" idx="1"/>
          </p:cNvCxnSpPr>
          <p:nvPr/>
        </p:nvCxnSpPr>
        <p:spPr>
          <a:xfrm flipH="1">
            <a:off x="5639086" y="29857007"/>
            <a:ext cx="1305919" cy="0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0" name="Gerader Verbinder 49">
            <a:extLst>
              <a:ext uri="{FF2B5EF4-FFF2-40B4-BE49-F238E27FC236}">
                <a16:creationId xmlns:a16="http://schemas.microsoft.com/office/drawing/2014/main" id="{696D4F08-B14E-00CE-1C49-90DA09615F8E}"/>
              </a:ext>
            </a:extLst>
          </p:cNvPr>
          <p:cNvCxnSpPr/>
          <p:nvPr/>
        </p:nvCxnSpPr>
        <p:spPr>
          <a:xfrm flipH="1">
            <a:off x="5639086" y="33680964"/>
            <a:ext cx="1305919" cy="0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  <p:sp>
        <p:nvSpPr>
          <p:cNvPr id="61" name="Rechteck: abgerundete Ecken 50">
            <a:extLst>
              <a:ext uri="{FF2B5EF4-FFF2-40B4-BE49-F238E27FC236}">
                <a16:creationId xmlns:a16="http://schemas.microsoft.com/office/drawing/2014/main" id="{9C8610B4-FEA3-C0FB-05E0-80228328F8CE}"/>
              </a:ext>
            </a:extLst>
          </p:cNvPr>
          <p:cNvSpPr/>
          <p:nvPr/>
        </p:nvSpPr>
        <p:spPr>
          <a:xfrm>
            <a:off x="2471810" y="1186956"/>
            <a:ext cx="20517087" cy="1551005"/>
          </a:xfrm>
          <a:custGeom>
            <a:avLst>
              <a:gd name="f0" fmla="val 560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29BAC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Anwendung – Pyduino programmieren </a:t>
            </a:r>
          </a:p>
        </p:txBody>
      </p:sp>
      <p:sp>
        <p:nvSpPr>
          <p:cNvPr id="62" name="Rechteck: abgerundete Ecken 52">
            <a:extLst>
              <a:ext uri="{FF2B5EF4-FFF2-40B4-BE49-F238E27FC236}">
                <a16:creationId xmlns:a16="http://schemas.microsoft.com/office/drawing/2014/main" id="{5DEEBAF1-E2F9-697F-DBC0-FC956B59AE45}"/>
              </a:ext>
            </a:extLst>
          </p:cNvPr>
          <p:cNvSpPr/>
          <p:nvPr/>
        </p:nvSpPr>
        <p:spPr>
          <a:xfrm>
            <a:off x="10086367" y="3449748"/>
            <a:ext cx="5175842" cy="15510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Installation</a:t>
            </a:r>
          </a:p>
        </p:txBody>
      </p:sp>
      <p:cxnSp>
        <p:nvCxnSpPr>
          <p:cNvPr id="63" name="Gerader Verbinder 53">
            <a:extLst>
              <a:ext uri="{FF2B5EF4-FFF2-40B4-BE49-F238E27FC236}">
                <a16:creationId xmlns:a16="http://schemas.microsoft.com/office/drawing/2014/main" id="{A05E65A9-8446-0E90-C51A-082044FCB4BA}"/>
              </a:ext>
            </a:extLst>
          </p:cNvPr>
          <p:cNvCxnSpPr/>
          <p:nvPr/>
        </p:nvCxnSpPr>
        <p:spPr>
          <a:xfrm>
            <a:off x="12674292" y="2737961"/>
            <a:ext cx="0" cy="711787"/>
          </a:xfrm>
          <a:prstGeom prst="straightConnector1">
            <a:avLst/>
          </a:prstGeom>
          <a:noFill/>
          <a:ln w="127001" cap="flat">
            <a:gradFill>
              <a:gsLst>
                <a:gs pos="0">
                  <a:srgbClr val="29BAC1"/>
                </a:gs>
                <a:gs pos="100000">
                  <a:schemeClr val="tx1"/>
                </a:gs>
              </a:gsLst>
              <a:lin ang="5400000" scaled="1"/>
            </a:gradFill>
            <a:prstDash val="solid"/>
            <a:miter/>
          </a:ln>
        </p:spPr>
      </p:cxnSp>
      <p:cxnSp>
        <p:nvCxnSpPr>
          <p:cNvPr id="64" name="Gerader Verbinder 57">
            <a:extLst>
              <a:ext uri="{FF2B5EF4-FFF2-40B4-BE49-F238E27FC236}">
                <a16:creationId xmlns:a16="http://schemas.microsoft.com/office/drawing/2014/main" id="{7681017C-CC8F-5A6A-1058-2D898EECA4AA}"/>
              </a:ext>
            </a:extLst>
          </p:cNvPr>
          <p:cNvCxnSpPr/>
          <p:nvPr/>
        </p:nvCxnSpPr>
        <p:spPr>
          <a:xfrm>
            <a:off x="12674292" y="5063957"/>
            <a:ext cx="0" cy="711796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  <p:sp>
        <p:nvSpPr>
          <p:cNvPr id="65" name="Rechteck: abgerundete Ecken 59">
            <a:extLst>
              <a:ext uri="{FF2B5EF4-FFF2-40B4-BE49-F238E27FC236}">
                <a16:creationId xmlns:a16="http://schemas.microsoft.com/office/drawing/2014/main" id="{226CDA57-DA2A-D740-7447-BCA6619E9CCA}"/>
              </a:ext>
            </a:extLst>
          </p:cNvPr>
          <p:cNvSpPr/>
          <p:nvPr/>
        </p:nvSpPr>
        <p:spPr>
          <a:xfrm>
            <a:off x="3258158" y="10222168"/>
            <a:ext cx="4761866" cy="15510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Features</a:t>
            </a:r>
          </a:p>
        </p:txBody>
      </p:sp>
      <p:cxnSp>
        <p:nvCxnSpPr>
          <p:cNvPr id="66" name="Gerader Verbinder 60">
            <a:extLst>
              <a:ext uri="{FF2B5EF4-FFF2-40B4-BE49-F238E27FC236}">
                <a16:creationId xmlns:a16="http://schemas.microsoft.com/office/drawing/2014/main" id="{73991518-D392-F8F9-6F1B-43B8483B0AEF}"/>
              </a:ext>
            </a:extLst>
          </p:cNvPr>
          <p:cNvCxnSpPr>
            <a:cxnSpLocks/>
          </p:cNvCxnSpPr>
          <p:nvPr/>
        </p:nvCxnSpPr>
        <p:spPr>
          <a:xfrm>
            <a:off x="5639087" y="9441266"/>
            <a:ext cx="4" cy="774497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  <p:sp>
        <p:nvSpPr>
          <p:cNvPr id="67" name="Rechteck: abgerundete Ecken 65">
            <a:extLst>
              <a:ext uri="{FF2B5EF4-FFF2-40B4-BE49-F238E27FC236}">
                <a16:creationId xmlns:a16="http://schemas.microsoft.com/office/drawing/2014/main" id="{40F140A2-443B-A56A-6D68-9F45AC487B16}"/>
              </a:ext>
            </a:extLst>
          </p:cNvPr>
          <p:cNvSpPr/>
          <p:nvPr/>
        </p:nvSpPr>
        <p:spPr>
          <a:xfrm>
            <a:off x="898645" y="5774075"/>
            <a:ext cx="23551286" cy="3702414"/>
          </a:xfrm>
          <a:custGeom>
            <a:avLst>
              <a:gd name="f0" fmla="val 2089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Pyduino ist als </a:t>
            </a:r>
            <a:r>
              <a:rPr lang="de-DE" sz="5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VSCode</a:t>
            </a:r>
            <a:r>
              <a:rPr lang="de-DE" sz="5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Erweiterung verfügbar. Um Pyduino zu installieren, muss ein Python Interpreter auf dem System vorhanden sein. Dann kann die Pyduino Erweiterung in </a:t>
            </a:r>
            <a:r>
              <a:rPr lang="de-DE" sz="5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VSCode</a:t>
            </a:r>
            <a:r>
              <a:rPr lang="de-DE" sz="5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heruntergeladen werden. Sobald eine </a:t>
            </a:r>
            <a:r>
              <a:rPr lang="de-DE" sz="5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.pino</a:t>
            </a:r>
            <a:r>
              <a:rPr lang="de-DE" sz="5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Datei geöffnet wird aktiviert sich die Erweiterung automatisch.</a:t>
            </a:r>
          </a:p>
        </p:txBody>
      </p:sp>
      <p:sp>
        <p:nvSpPr>
          <p:cNvPr id="68" name="Rechteck: abgerundete Ecken 69">
            <a:extLst>
              <a:ext uri="{FF2B5EF4-FFF2-40B4-BE49-F238E27FC236}">
                <a16:creationId xmlns:a16="http://schemas.microsoft.com/office/drawing/2014/main" id="{7A19E668-78CC-28BE-72A4-4D88279CDADD}"/>
              </a:ext>
            </a:extLst>
          </p:cNvPr>
          <p:cNvSpPr/>
          <p:nvPr/>
        </p:nvSpPr>
        <p:spPr>
          <a:xfrm>
            <a:off x="795282" y="15483185"/>
            <a:ext cx="9687601" cy="7848002"/>
          </a:xfrm>
          <a:custGeom>
            <a:avLst>
              <a:gd name="f0" fmla="val 137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blipFill>
            <a:blip r:embed="rId2">
              <a:alphaModFix/>
            </a:blip>
            <a:stretch>
              <a:fillRect/>
            </a:stretch>
          </a:blipFill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9" name="Rechteck: abgerundete Ecken 65">
            <a:extLst>
              <a:ext uri="{FF2B5EF4-FFF2-40B4-BE49-F238E27FC236}">
                <a16:creationId xmlns:a16="http://schemas.microsoft.com/office/drawing/2014/main" id="{1EC2D4B6-D3A7-0267-C0CA-C5173A3A1414}"/>
              </a:ext>
            </a:extLst>
          </p:cNvPr>
          <p:cNvSpPr/>
          <p:nvPr/>
        </p:nvSpPr>
        <p:spPr>
          <a:xfrm>
            <a:off x="856261" y="12532799"/>
            <a:ext cx="9687601" cy="2190760"/>
          </a:xfrm>
          <a:custGeom>
            <a:avLst>
              <a:gd name="f0" fmla="val 336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Syntax Highlighting und Fehlererkennung</a:t>
            </a:r>
          </a:p>
        </p:txBody>
      </p:sp>
      <p:cxnSp>
        <p:nvCxnSpPr>
          <p:cNvPr id="70" name="Gerader Verbinder 60">
            <a:extLst>
              <a:ext uri="{FF2B5EF4-FFF2-40B4-BE49-F238E27FC236}">
                <a16:creationId xmlns:a16="http://schemas.microsoft.com/office/drawing/2014/main" id="{93D2650C-6400-2100-8451-46A510AD6022}"/>
              </a:ext>
            </a:extLst>
          </p:cNvPr>
          <p:cNvCxnSpPr>
            <a:cxnSpLocks/>
          </p:cNvCxnSpPr>
          <p:nvPr/>
        </p:nvCxnSpPr>
        <p:spPr>
          <a:xfrm>
            <a:off x="5669563" y="11799196"/>
            <a:ext cx="4" cy="774497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71" name="Gerader Verbinder 60">
            <a:extLst>
              <a:ext uri="{FF2B5EF4-FFF2-40B4-BE49-F238E27FC236}">
                <a16:creationId xmlns:a16="http://schemas.microsoft.com/office/drawing/2014/main" id="{22C9C671-F303-1CA1-1AB2-CB199484EF88}"/>
              </a:ext>
            </a:extLst>
          </p:cNvPr>
          <p:cNvCxnSpPr>
            <a:cxnSpLocks/>
          </p:cNvCxnSpPr>
          <p:nvPr/>
        </p:nvCxnSpPr>
        <p:spPr>
          <a:xfrm>
            <a:off x="5639078" y="14666631"/>
            <a:ext cx="4" cy="774497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  <p:sp>
        <p:nvSpPr>
          <p:cNvPr id="72" name="Rechteck: abgerundete Ecken 59">
            <a:extLst>
              <a:ext uri="{FF2B5EF4-FFF2-40B4-BE49-F238E27FC236}">
                <a16:creationId xmlns:a16="http://schemas.microsoft.com/office/drawing/2014/main" id="{28DDE085-5487-24C7-3660-21ECDD721B73}"/>
              </a:ext>
            </a:extLst>
          </p:cNvPr>
          <p:cNvSpPr/>
          <p:nvPr/>
        </p:nvSpPr>
        <p:spPr>
          <a:xfrm>
            <a:off x="13743243" y="10186607"/>
            <a:ext cx="8559206" cy="15510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Programmstruktur</a:t>
            </a:r>
          </a:p>
        </p:txBody>
      </p:sp>
      <p:cxnSp>
        <p:nvCxnSpPr>
          <p:cNvPr id="73" name="Gerader Verbinder 60">
            <a:extLst>
              <a:ext uri="{FF2B5EF4-FFF2-40B4-BE49-F238E27FC236}">
                <a16:creationId xmlns:a16="http://schemas.microsoft.com/office/drawing/2014/main" id="{1BB1FDB5-BDAF-9483-8C6C-0F0CC1A2E2CA}"/>
              </a:ext>
            </a:extLst>
          </p:cNvPr>
          <p:cNvCxnSpPr>
            <a:cxnSpLocks/>
          </p:cNvCxnSpPr>
          <p:nvPr/>
        </p:nvCxnSpPr>
        <p:spPr>
          <a:xfrm>
            <a:off x="17967963" y="9381007"/>
            <a:ext cx="4" cy="774497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  <p:sp>
        <p:nvSpPr>
          <p:cNvPr id="74" name="Rechteck: abgerundete Ecken 65">
            <a:extLst>
              <a:ext uri="{FF2B5EF4-FFF2-40B4-BE49-F238E27FC236}">
                <a16:creationId xmlns:a16="http://schemas.microsoft.com/office/drawing/2014/main" id="{4A4925EC-C5B7-FBB0-1D59-EECE942F75D5}"/>
              </a:ext>
            </a:extLst>
          </p:cNvPr>
          <p:cNvSpPr/>
          <p:nvPr/>
        </p:nvSpPr>
        <p:spPr>
          <a:xfrm>
            <a:off x="11595762" y="12543212"/>
            <a:ext cx="12854169" cy="10787975"/>
          </a:xfrm>
          <a:custGeom>
            <a:avLst>
              <a:gd name="f0" fmla="val 75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Definitionen</a:t>
            </a:r>
          </a:p>
          <a:p>
            <a:pPr marL="0" marR="0" lvl="0" indent="0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0" dirty="0">
                <a:solidFill>
                  <a:srgbClr val="000000"/>
                </a:solidFill>
                <a:latin typeface="Calibri"/>
              </a:rPr>
              <a:t>Im ersten Teil des Programms können Funktionen definiert werden, die vom Arduino und vom PC aus aufgerufen werden könne. Der Decorator </a:t>
            </a:r>
            <a:r>
              <a:rPr lang="de-DE" sz="5400" b="1" dirty="0">
                <a:solidFill>
                  <a:srgbClr val="000000"/>
                </a:solidFill>
                <a:latin typeface="Calibri"/>
              </a:rPr>
              <a:t>@main </a:t>
            </a:r>
            <a:r>
              <a:rPr lang="de-DE" sz="5400" dirty="0">
                <a:solidFill>
                  <a:srgbClr val="000000"/>
                </a:solidFill>
                <a:latin typeface="Calibri"/>
              </a:rPr>
              <a:t> oder </a:t>
            </a:r>
            <a:r>
              <a:rPr lang="de-DE" sz="5400" b="1" dirty="0">
                <a:solidFill>
                  <a:srgbClr val="000000"/>
                </a:solidFill>
                <a:latin typeface="Calibri"/>
              </a:rPr>
              <a:t>@board </a:t>
            </a:r>
            <a:r>
              <a:rPr lang="de-DE" sz="5400" dirty="0">
                <a:solidFill>
                  <a:srgbClr val="000000"/>
                </a:solidFill>
                <a:latin typeface="Calibri"/>
              </a:rPr>
              <a:t>legt fest auf welcher Plattform die Funktion ausgeführt wird.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0" u="sng" dirty="0">
                <a:solidFill>
                  <a:srgbClr val="000000"/>
                </a:solidFill>
                <a:latin typeface="Calibri"/>
              </a:rPr>
              <a:t>Main</a:t>
            </a:r>
          </a:p>
          <a:p>
            <a:pPr marL="0" marR="0" lvl="0" indent="0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0" dirty="0">
                <a:solidFill>
                  <a:srgbClr val="000000"/>
                </a:solidFill>
                <a:latin typeface="Calibri"/>
              </a:rPr>
              <a:t>Der Teil hinter </a:t>
            </a:r>
            <a:r>
              <a:rPr lang="de-DE" sz="5400" b="1" dirty="0">
                <a:solidFill>
                  <a:srgbClr val="000000"/>
                </a:solidFill>
                <a:latin typeface="Calibri"/>
              </a:rPr>
              <a:t>#main </a:t>
            </a:r>
            <a:r>
              <a:rPr lang="de-DE" sz="5400" dirty="0">
                <a:solidFill>
                  <a:srgbClr val="000000"/>
                </a:solidFill>
                <a:latin typeface="Calibri"/>
              </a:rPr>
              <a:t>wird auf dem PC ausgeführt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0" u="sng" dirty="0">
                <a:solidFill>
                  <a:srgbClr val="000000"/>
                </a:solidFill>
                <a:latin typeface="Calibri"/>
              </a:rPr>
              <a:t>Board</a:t>
            </a:r>
          </a:p>
          <a:p>
            <a:pPr marL="0" marR="0" lvl="0" indent="0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0" dirty="0">
                <a:solidFill>
                  <a:srgbClr val="000000"/>
                </a:solidFill>
                <a:latin typeface="Calibri"/>
              </a:rPr>
              <a:t>Der Teil hinter </a:t>
            </a:r>
            <a:r>
              <a:rPr lang="de-DE" sz="5400" b="1" dirty="0">
                <a:solidFill>
                  <a:srgbClr val="000000"/>
                </a:solidFill>
                <a:latin typeface="Calibri"/>
              </a:rPr>
              <a:t>#board </a:t>
            </a:r>
            <a:r>
              <a:rPr lang="de-DE" sz="5400" dirty="0">
                <a:solidFill>
                  <a:srgbClr val="000000"/>
                </a:solidFill>
                <a:latin typeface="Calibri"/>
              </a:rPr>
              <a:t> wird auf dem Arduino ausgeführt</a:t>
            </a:r>
            <a:endParaRPr lang="de-DE" sz="5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75" name="Gerader Verbinder 60">
            <a:extLst>
              <a:ext uri="{FF2B5EF4-FFF2-40B4-BE49-F238E27FC236}">
                <a16:creationId xmlns:a16="http://schemas.microsoft.com/office/drawing/2014/main" id="{10B5806B-3B6C-947A-59EC-5B46AFCAF918}"/>
              </a:ext>
            </a:extLst>
          </p:cNvPr>
          <p:cNvCxnSpPr>
            <a:cxnSpLocks/>
          </p:cNvCxnSpPr>
          <p:nvPr/>
        </p:nvCxnSpPr>
        <p:spPr>
          <a:xfrm>
            <a:off x="18022846" y="11737612"/>
            <a:ext cx="4" cy="774497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Office%20Theme%202013%20-%202022</Template>
  <TotalTime>0</TotalTime>
  <Words>3100</Words>
  <Application>Microsoft Office PowerPoint</Application>
  <PresentationFormat>Breitbild</PresentationFormat>
  <Paragraphs>60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JetBrains Mono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Krause</dc:creator>
  <cp:lastModifiedBy>Christian Krause</cp:lastModifiedBy>
  <cp:revision>9</cp:revision>
  <dcterms:created xsi:type="dcterms:W3CDTF">2023-02-23T07:07:34Z</dcterms:created>
  <dcterms:modified xsi:type="dcterms:W3CDTF">2023-02-23T15:00:05Z</dcterms:modified>
</cp:coreProperties>
</file>