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0450"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C87"/>
    <a:srgbClr val="29BAC1"/>
    <a:srgbClr val="12469A"/>
    <a:srgbClr val="3F3F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6000" autoAdjust="0"/>
  </p:normalViewPr>
  <p:slideViewPr>
    <p:cSldViewPr snapToGrid="0">
      <p:cViewPr>
        <p:scale>
          <a:sx n="25" d="100"/>
          <a:sy n="25" d="100"/>
        </p:scale>
        <p:origin x="1790"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CACAF-696C-450B-9E94-CF3D7B847BCD}" type="datetimeFigureOut">
              <a:rPr lang="de-DE" smtClean="0"/>
              <a:t>23.02.2023</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6D07-3B57-40D0-B89D-72118D1A6B30}" type="slidenum">
              <a:rPr lang="de-DE" smtClean="0"/>
              <a:t>‹Nr.›</a:t>
            </a:fld>
            <a:endParaRPr lang="de-DE"/>
          </a:p>
        </p:txBody>
      </p:sp>
    </p:spTree>
    <p:extLst>
      <p:ext uri="{BB962C8B-B14F-4D97-AF65-F5344CB8AC3E}">
        <p14:creationId xmlns:p14="http://schemas.microsoft.com/office/powerpoint/2010/main" val="21614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mitte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1</a:t>
            </a:fld>
            <a:endParaRPr lang="de-DE"/>
          </a:p>
        </p:txBody>
      </p:sp>
    </p:spTree>
    <p:extLst>
      <p:ext uri="{BB962C8B-B14F-4D97-AF65-F5344CB8AC3E}">
        <p14:creationId xmlns:p14="http://schemas.microsoft.com/office/powerpoint/2010/main" val="34722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284" y="7003857"/>
            <a:ext cx="25729883" cy="14899287"/>
          </a:xfrm>
        </p:spPr>
        <p:txBody>
          <a:bodyPr anchor="b"/>
          <a:lstStyle>
            <a:lvl1pPr algn="ctr">
              <a:defRPr sz="4244"/>
            </a:lvl1pPr>
          </a:lstStyle>
          <a:p>
            <a:r>
              <a:rPr lang="en-US" dirty="0"/>
              <a:t>Click to edit Master title style</a:t>
            </a:r>
          </a:p>
        </p:txBody>
      </p:sp>
      <p:sp>
        <p:nvSpPr>
          <p:cNvPr id="3" name="Subtitle 2"/>
          <p:cNvSpPr>
            <a:spLocks noGrp="1"/>
          </p:cNvSpPr>
          <p:nvPr>
            <p:ph type="subTitle" idx="1"/>
          </p:nvPr>
        </p:nvSpPr>
        <p:spPr>
          <a:xfrm>
            <a:off x="3783806" y="22477718"/>
            <a:ext cx="22702838" cy="10332415"/>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8482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03401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2292" y="2278481"/>
            <a:ext cx="6527066" cy="3626748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081095" y="2278481"/>
            <a:ext cx="19202817" cy="3626748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6960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903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29" y="10669250"/>
            <a:ext cx="26108263" cy="17801871"/>
          </a:xfrm>
        </p:spPr>
        <p:txBody>
          <a:bodyPr anchor="b"/>
          <a:lstStyle>
            <a:lvl1pPr>
              <a:defRPr sz="4244"/>
            </a:lvl1pPr>
          </a:lstStyle>
          <a:p>
            <a:r>
              <a:rPr lang="en-US" dirty="0"/>
              <a:t>Click to edit Master title style</a:t>
            </a:r>
          </a:p>
        </p:txBody>
      </p:sp>
      <p:sp>
        <p:nvSpPr>
          <p:cNvPr id="3" name="Text Placeholder 2"/>
          <p:cNvSpPr>
            <a:spLocks noGrp="1"/>
          </p:cNvSpPr>
          <p:nvPr>
            <p:ph type="body" idx="1"/>
          </p:nvPr>
        </p:nvSpPr>
        <p:spPr>
          <a:xfrm>
            <a:off x="2065329" y="28639533"/>
            <a:ext cx="26108263" cy="9361584"/>
          </a:xfrm>
        </p:spPr>
        <p:txBody>
          <a:bodyPr/>
          <a:lstStyle>
            <a:lvl1pPr marL="0" indent="0">
              <a:buNone/>
              <a:defRPr sz="1698">
                <a:solidFill>
                  <a:schemeClr val="tx1"/>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8101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081094"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24415"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5163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278491"/>
            <a:ext cx="26108263" cy="8271881"/>
          </a:xfrm>
        </p:spPr>
        <p:txBody>
          <a:bodyPr/>
          <a:lstStyle/>
          <a:p>
            <a:r>
              <a:rPr lang="en-US" dirty="0"/>
              <a:t>Click to edit Master title style</a:t>
            </a:r>
          </a:p>
        </p:txBody>
      </p:sp>
      <p:sp>
        <p:nvSpPr>
          <p:cNvPr id="3" name="Text Placeholder 2"/>
          <p:cNvSpPr>
            <a:spLocks noGrp="1"/>
          </p:cNvSpPr>
          <p:nvPr>
            <p:ph type="body" idx="1"/>
          </p:nvPr>
        </p:nvSpPr>
        <p:spPr>
          <a:xfrm>
            <a:off x="2085040" y="10490924"/>
            <a:ext cx="12805817"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4" name="Content Placeholder 3"/>
          <p:cNvSpPr>
            <a:spLocks noGrp="1"/>
          </p:cNvSpPr>
          <p:nvPr>
            <p:ph sz="half" idx="2"/>
          </p:nvPr>
        </p:nvSpPr>
        <p:spPr>
          <a:xfrm>
            <a:off x="2085040" y="15632364"/>
            <a:ext cx="12805817"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5324417" y="10490924"/>
            <a:ext cx="12868884"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6" name="Content Placeholder 5"/>
          <p:cNvSpPr>
            <a:spLocks noGrp="1"/>
          </p:cNvSpPr>
          <p:nvPr>
            <p:ph sz="quarter" idx="4"/>
          </p:nvPr>
        </p:nvSpPr>
        <p:spPr>
          <a:xfrm>
            <a:off x="15324417" y="15632364"/>
            <a:ext cx="12868884"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582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8271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26299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Content Placeholder 2"/>
          <p:cNvSpPr>
            <a:spLocks noGrp="1"/>
          </p:cNvSpPr>
          <p:nvPr>
            <p:ph idx="1"/>
          </p:nvPr>
        </p:nvSpPr>
        <p:spPr>
          <a:xfrm>
            <a:off x="12868884" y="6161816"/>
            <a:ext cx="15324415" cy="30412774"/>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574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Picture Placeholder 2"/>
          <p:cNvSpPr>
            <a:spLocks noGrp="1" noChangeAspect="1"/>
          </p:cNvSpPr>
          <p:nvPr>
            <p:ph type="pic" idx="1"/>
          </p:nvPr>
        </p:nvSpPr>
        <p:spPr>
          <a:xfrm>
            <a:off x="12868884" y="6161816"/>
            <a:ext cx="15324415" cy="30412774"/>
          </a:xfrm>
        </p:spPr>
        <p:txBody>
          <a:bodyPr anchor="t"/>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en-US" dirty="0"/>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5542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094" y="2278491"/>
            <a:ext cx="26108263" cy="827188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081094" y="11392407"/>
            <a:ext cx="26108263" cy="271535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094" y="39665399"/>
            <a:ext cx="6810851" cy="2278481"/>
          </a:xfrm>
          <a:prstGeom prst="rect">
            <a:avLst/>
          </a:prstGeom>
        </p:spPr>
        <p:txBody>
          <a:bodyPr vert="horz" lIns="91440" tIns="45720" rIns="91440" bIns="45720" rtlCol="0" anchor="ctr"/>
          <a:lstStyle>
            <a:lvl1pPr algn="l">
              <a:defRPr sz="849">
                <a:solidFill>
                  <a:schemeClr val="tx1">
                    <a:tint val="75000"/>
                  </a:schemeClr>
                </a:solidFill>
              </a:defRPr>
            </a:lvl1pPr>
          </a:lstStyle>
          <a:p>
            <a:fld id="{C764DE79-268F-4C1A-8933-263129D2AF90}" type="datetimeFigureOut">
              <a:rPr lang="en-US" dirty="0"/>
              <a:t>2/23/2023</a:t>
            </a:fld>
            <a:endParaRPr lang="en-US" dirty="0"/>
          </a:p>
        </p:txBody>
      </p:sp>
      <p:sp>
        <p:nvSpPr>
          <p:cNvPr id="5" name="Footer Placeholder 4"/>
          <p:cNvSpPr>
            <a:spLocks noGrp="1"/>
          </p:cNvSpPr>
          <p:nvPr>
            <p:ph type="ftr" sz="quarter" idx="3"/>
          </p:nvPr>
        </p:nvSpPr>
        <p:spPr>
          <a:xfrm>
            <a:off x="10027087" y="39665399"/>
            <a:ext cx="10216277" cy="2278481"/>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8505" y="39665399"/>
            <a:ext cx="6810851" cy="2278481"/>
          </a:xfrm>
          <a:prstGeom prst="rect">
            <a:avLst/>
          </a:prstGeom>
        </p:spPr>
        <p:txBody>
          <a:bodyPr vert="horz" lIns="91440" tIns="45720" rIns="91440" bIns="45720" rtlCol="0" anchor="ctr"/>
          <a:lstStyle>
            <a:lvl1pPr algn="r">
              <a:defRPr sz="849">
                <a:solidFill>
                  <a:schemeClr val="tx1">
                    <a:tint val="75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1552882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abgerundete Ecken 11">
            <a:extLst>
              <a:ext uri="{FF2B5EF4-FFF2-40B4-BE49-F238E27FC236}">
                <a16:creationId xmlns:a16="http://schemas.microsoft.com/office/drawing/2014/main" id="{3AA4BF52-A301-11B9-65D9-3E049F8E8897}"/>
              </a:ext>
            </a:extLst>
          </p:cNvPr>
          <p:cNvSpPr/>
          <p:nvPr/>
        </p:nvSpPr>
        <p:spPr>
          <a:xfrm>
            <a:off x="893187" y="5472113"/>
            <a:ext cx="28484075" cy="4219544"/>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b="1" dirty="0">
                <a:solidFill>
                  <a:schemeClr val="tx1"/>
                </a:solidFill>
                <a:latin typeface="+mj-lt"/>
              </a:rPr>
              <a:t>Der Arduino und Python sind zwei sehr beliebte Wege, um in das Programmieren einzusteigen. Der Arduino wird sogar im NWT Unterricht an vielen Schulen in Baden Württemberg verwendet.</a:t>
            </a:r>
          </a:p>
        </p:txBody>
      </p:sp>
      <p:grpSp>
        <p:nvGrpSpPr>
          <p:cNvPr id="29" name="Gruppieren 28">
            <a:extLst>
              <a:ext uri="{FF2B5EF4-FFF2-40B4-BE49-F238E27FC236}">
                <a16:creationId xmlns:a16="http://schemas.microsoft.com/office/drawing/2014/main" id="{0B0DCB48-5BA7-A62F-4CED-D27454F84264}"/>
              </a:ext>
            </a:extLst>
          </p:cNvPr>
          <p:cNvGrpSpPr/>
          <p:nvPr/>
        </p:nvGrpSpPr>
        <p:grpSpPr>
          <a:xfrm>
            <a:off x="694914" y="10771200"/>
            <a:ext cx="13799163" cy="12755877"/>
            <a:chOff x="939823" y="11826349"/>
            <a:chExt cx="13799163" cy="10752298"/>
          </a:xfrm>
        </p:grpSpPr>
        <p:grpSp>
          <p:nvGrpSpPr>
            <p:cNvPr id="23" name="Gruppieren 22">
              <a:extLst>
                <a:ext uri="{FF2B5EF4-FFF2-40B4-BE49-F238E27FC236}">
                  <a16:creationId xmlns:a16="http://schemas.microsoft.com/office/drawing/2014/main" id="{83CDCC58-654C-20EF-0519-222655DA6693}"/>
                </a:ext>
              </a:extLst>
            </p:cNvPr>
            <p:cNvGrpSpPr/>
            <p:nvPr/>
          </p:nvGrpSpPr>
          <p:grpSpPr>
            <a:xfrm>
              <a:off x="939823" y="11826349"/>
              <a:ext cx="13799163" cy="10752298"/>
              <a:chOff x="939823" y="11820617"/>
              <a:chExt cx="13799163" cy="13288821"/>
            </a:xfrm>
          </p:grpSpPr>
          <p:grpSp>
            <p:nvGrpSpPr>
              <p:cNvPr id="11" name="Gruppieren 10">
                <a:extLst>
                  <a:ext uri="{FF2B5EF4-FFF2-40B4-BE49-F238E27FC236}">
                    <a16:creationId xmlns:a16="http://schemas.microsoft.com/office/drawing/2014/main" id="{8F2E891D-1A1E-1B77-FDF3-09AF087BB7AE}"/>
                  </a:ext>
                </a:extLst>
              </p:cNvPr>
              <p:cNvGrpSpPr/>
              <p:nvPr/>
            </p:nvGrpSpPr>
            <p:grpSpPr>
              <a:xfrm>
                <a:off x="1005840" y="11820617"/>
                <a:ext cx="13733146" cy="13288821"/>
                <a:chOff x="2243797" y="6718734"/>
                <a:chExt cx="22381029" cy="13288821"/>
              </a:xfrm>
            </p:grpSpPr>
            <p:grpSp>
              <p:nvGrpSpPr>
                <p:cNvPr id="8" name="Gruppieren 7">
                  <a:extLst>
                    <a:ext uri="{FF2B5EF4-FFF2-40B4-BE49-F238E27FC236}">
                      <a16:creationId xmlns:a16="http://schemas.microsoft.com/office/drawing/2014/main" id="{D7C52B4C-3F98-C33D-19A6-3C7C3284BD3E}"/>
                    </a:ext>
                  </a:extLst>
                </p:cNvPr>
                <p:cNvGrpSpPr/>
                <p:nvPr/>
              </p:nvGrpSpPr>
              <p:grpSpPr>
                <a:xfrm>
                  <a:off x="2243797" y="6718734"/>
                  <a:ext cx="22381029" cy="13288821"/>
                  <a:chOff x="1798320" y="7164211"/>
                  <a:chExt cx="22381029" cy="13288821"/>
                </a:xfrm>
              </p:grpSpPr>
              <p:sp>
                <p:nvSpPr>
                  <p:cNvPr id="6" name="Rechteck: abgerundete Ecken 5">
                    <a:extLst>
                      <a:ext uri="{FF2B5EF4-FFF2-40B4-BE49-F238E27FC236}">
                        <a16:creationId xmlns:a16="http://schemas.microsoft.com/office/drawing/2014/main" id="{A0024F5C-08CE-07F1-E61D-0A1E932D5D12}"/>
                      </a:ext>
                    </a:extLst>
                  </p:cNvPr>
                  <p:cNvSpPr/>
                  <p:nvPr/>
                </p:nvSpPr>
                <p:spPr>
                  <a:xfrm>
                    <a:off x="1798320" y="7197634"/>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7" name="Textfeld 6">
                    <a:extLst>
                      <a:ext uri="{FF2B5EF4-FFF2-40B4-BE49-F238E27FC236}">
                        <a16:creationId xmlns:a16="http://schemas.microsoft.com/office/drawing/2014/main" id="{011D81F7-07F1-1405-AAB9-5196583CA229}"/>
                      </a:ext>
                    </a:extLst>
                  </p:cNvPr>
                  <p:cNvSpPr txBox="1"/>
                  <p:nvPr/>
                </p:nvSpPr>
                <p:spPr>
                  <a:xfrm>
                    <a:off x="8797831" y="7164211"/>
                    <a:ext cx="8382000" cy="1631216"/>
                  </a:xfrm>
                  <a:prstGeom prst="rect">
                    <a:avLst/>
                  </a:prstGeom>
                  <a:noFill/>
                  <a:ln>
                    <a:noFill/>
                  </a:ln>
                </p:spPr>
                <p:txBody>
                  <a:bodyPr wrap="square" rtlCol="0">
                    <a:spAutoFit/>
                  </a:bodyPr>
                  <a:lstStyle/>
                  <a:p>
                    <a:pPr algn="ctr"/>
                    <a:r>
                      <a:rPr lang="de-DE" sz="10000" b="1" dirty="0">
                        <a:latin typeface="+mj-lt"/>
                      </a:rPr>
                      <a:t>Python</a:t>
                    </a:r>
                  </a:p>
                </p:txBody>
              </p:sp>
            </p:grpSp>
            <p:sp>
              <p:nvSpPr>
                <p:cNvPr id="10" name="Textfeld 9">
                  <a:extLst>
                    <a:ext uri="{FF2B5EF4-FFF2-40B4-BE49-F238E27FC236}">
                      <a16:creationId xmlns:a16="http://schemas.microsoft.com/office/drawing/2014/main" id="{6AA2BDD3-D519-52A1-C630-CFBF4C68074A}"/>
                    </a:ext>
                  </a:extLst>
                </p:cNvPr>
                <p:cNvSpPr txBox="1"/>
                <p:nvPr/>
              </p:nvSpPr>
              <p:spPr>
                <a:xfrm>
                  <a:off x="2740532" y="8297508"/>
                  <a:ext cx="21172385" cy="480953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Syntax einfach zu lernen</a:t>
                  </a:r>
                </a:p>
                <a:p>
                  <a:pPr marL="685800" indent="-685800">
                    <a:buFont typeface="Arial" panose="020B0604020202020204" pitchFamily="34" charset="0"/>
                    <a:buChar char="•"/>
                  </a:pPr>
                  <a:r>
                    <a:rPr lang="de-DE" sz="5600" dirty="0"/>
                    <a:t>Grundlegende Konzepte intuitiv verständlich</a:t>
                  </a:r>
                </a:p>
                <a:p>
                  <a:pPr marL="685800" indent="-685800">
                    <a:buFont typeface="Arial" panose="020B0604020202020204" pitchFamily="34" charset="0"/>
                    <a:buChar char="•"/>
                  </a:pPr>
                  <a:r>
                    <a:rPr lang="de-DE" sz="5600" dirty="0"/>
                    <a:t>Keine Zeitverzögerung beim Ausführen</a:t>
                  </a:r>
                </a:p>
              </p:txBody>
            </p:sp>
          </p:grpSp>
          <p:cxnSp>
            <p:nvCxnSpPr>
              <p:cNvPr id="19" name="Gerader Verbinder 18">
                <a:extLst>
                  <a:ext uri="{FF2B5EF4-FFF2-40B4-BE49-F238E27FC236}">
                    <a16:creationId xmlns:a16="http://schemas.microsoft.com/office/drawing/2014/main" id="{6E35B610-6ED9-D4A9-F0C9-01F6B96FD003}"/>
                  </a:ext>
                </a:extLst>
              </p:cNvPr>
              <p:cNvCxnSpPr/>
              <p:nvPr/>
            </p:nvCxnSpPr>
            <p:spPr>
              <a:xfrm>
                <a:off x="1005838" y="1339939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64F6CC7-B6B3-E2E6-E39D-EC0F07BBAB8F}"/>
                  </a:ext>
                </a:extLst>
              </p:cNvPr>
              <p:cNvCxnSpPr/>
              <p:nvPr/>
            </p:nvCxnSpPr>
            <p:spPr>
              <a:xfrm>
                <a:off x="939823" y="19089052"/>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a:extLst>
                <a:ext uri="{FF2B5EF4-FFF2-40B4-BE49-F238E27FC236}">
                  <a16:creationId xmlns:a16="http://schemas.microsoft.com/office/drawing/2014/main" id="{005D6E50-6A12-295E-50E3-5B5FD927554F}"/>
                </a:ext>
              </a:extLst>
            </p:cNvPr>
            <p:cNvSpPr txBox="1"/>
            <p:nvPr/>
          </p:nvSpPr>
          <p:spPr>
            <a:xfrm>
              <a:off x="1310640" y="17821620"/>
              <a:ext cx="12481720" cy="3891506"/>
            </a:xfrm>
            <a:prstGeom prst="rect">
              <a:avLst/>
            </a:prstGeom>
            <a:noFill/>
            <a:ln>
              <a:noFill/>
            </a:ln>
          </p:spPr>
          <p:txBody>
            <a:bodyPr wrap="square" rtlCol="0">
              <a:spAutoFit/>
            </a:bodyPr>
            <a:lstStyle/>
            <a:p>
              <a:r>
                <a:rPr lang="de-DE" sz="7000" u="sng" dirty="0"/>
                <a:t>Nachteile</a:t>
              </a:r>
            </a:p>
            <a:p>
              <a:pPr marL="685800" indent="-685800">
                <a:buFont typeface="Arial" panose="020B0604020202020204" pitchFamily="34" charset="0"/>
                <a:buChar char="•"/>
              </a:pPr>
              <a:r>
                <a:rPr lang="de-DE" sz="5600" dirty="0"/>
                <a:t>Anfangs sehr theoretisch, keine Praktische Anwendung</a:t>
              </a:r>
            </a:p>
            <a:p>
              <a:pPr marL="685800" indent="-685800">
                <a:buFont typeface="Arial" panose="020B0604020202020204" pitchFamily="34" charset="0"/>
                <a:buChar char="•"/>
              </a:pPr>
              <a:r>
                <a:rPr lang="de-DE" sz="5600" dirty="0"/>
                <a:t>Sehr ressourcenintensiv -&gt; läuft nicht auf dem Arduino</a:t>
              </a:r>
            </a:p>
          </p:txBody>
        </p:sp>
      </p:grpSp>
      <p:grpSp>
        <p:nvGrpSpPr>
          <p:cNvPr id="30" name="Gruppieren 29">
            <a:extLst>
              <a:ext uri="{FF2B5EF4-FFF2-40B4-BE49-F238E27FC236}">
                <a16:creationId xmlns:a16="http://schemas.microsoft.com/office/drawing/2014/main" id="{F1FAC752-4078-56F9-0D87-86DF3C1E5E30}"/>
              </a:ext>
            </a:extLst>
          </p:cNvPr>
          <p:cNvGrpSpPr/>
          <p:nvPr/>
        </p:nvGrpSpPr>
        <p:grpSpPr>
          <a:xfrm>
            <a:off x="15776374" y="10771012"/>
            <a:ext cx="13749260" cy="12853388"/>
            <a:chOff x="15515352" y="11772059"/>
            <a:chExt cx="13749260" cy="10806586"/>
          </a:xfrm>
        </p:grpSpPr>
        <p:grpSp>
          <p:nvGrpSpPr>
            <p:cNvPr id="24" name="Gruppieren 23">
              <a:extLst>
                <a:ext uri="{FF2B5EF4-FFF2-40B4-BE49-F238E27FC236}">
                  <a16:creationId xmlns:a16="http://schemas.microsoft.com/office/drawing/2014/main" id="{1E435528-F714-B72A-9DB4-290B59BB8BC1}"/>
                </a:ext>
              </a:extLst>
            </p:cNvPr>
            <p:cNvGrpSpPr/>
            <p:nvPr/>
          </p:nvGrpSpPr>
          <p:grpSpPr>
            <a:xfrm>
              <a:off x="15515352" y="11772059"/>
              <a:ext cx="13749260" cy="10806586"/>
              <a:chOff x="15515352" y="11752714"/>
              <a:chExt cx="13749260" cy="13356723"/>
            </a:xfrm>
          </p:grpSpPr>
          <p:grpSp>
            <p:nvGrpSpPr>
              <p:cNvPr id="13" name="Gruppieren 12">
                <a:extLst>
                  <a:ext uri="{FF2B5EF4-FFF2-40B4-BE49-F238E27FC236}">
                    <a16:creationId xmlns:a16="http://schemas.microsoft.com/office/drawing/2014/main" id="{73B27626-972A-F565-0762-FA728A30D69F}"/>
                  </a:ext>
                </a:extLst>
              </p:cNvPr>
              <p:cNvGrpSpPr/>
              <p:nvPr/>
            </p:nvGrpSpPr>
            <p:grpSpPr>
              <a:xfrm>
                <a:off x="15531466" y="11752714"/>
                <a:ext cx="13733146" cy="13356723"/>
                <a:chOff x="2243797" y="6650831"/>
                <a:chExt cx="22381029" cy="13356723"/>
              </a:xfrm>
            </p:grpSpPr>
            <p:grpSp>
              <p:nvGrpSpPr>
                <p:cNvPr id="14" name="Gruppieren 13">
                  <a:extLst>
                    <a:ext uri="{FF2B5EF4-FFF2-40B4-BE49-F238E27FC236}">
                      <a16:creationId xmlns:a16="http://schemas.microsoft.com/office/drawing/2014/main" id="{C8F390BB-D9A8-4DD2-3A46-C5D075C3C3AA}"/>
                    </a:ext>
                  </a:extLst>
                </p:cNvPr>
                <p:cNvGrpSpPr/>
                <p:nvPr/>
              </p:nvGrpSpPr>
              <p:grpSpPr>
                <a:xfrm>
                  <a:off x="2243797" y="6650831"/>
                  <a:ext cx="22381029" cy="13356723"/>
                  <a:chOff x="1798320" y="7096308"/>
                  <a:chExt cx="22381029" cy="13356723"/>
                </a:xfrm>
              </p:grpSpPr>
              <p:sp>
                <p:nvSpPr>
                  <p:cNvPr id="16" name="Rechteck: abgerundete Ecken 15">
                    <a:extLst>
                      <a:ext uri="{FF2B5EF4-FFF2-40B4-BE49-F238E27FC236}">
                        <a16:creationId xmlns:a16="http://schemas.microsoft.com/office/drawing/2014/main" id="{BB95E37C-825B-53C2-6D3E-6FF201F845AE}"/>
                      </a:ext>
                    </a:extLst>
                  </p:cNvPr>
                  <p:cNvSpPr/>
                  <p:nvPr/>
                </p:nvSpPr>
                <p:spPr>
                  <a:xfrm>
                    <a:off x="1798320" y="7197633"/>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17" name="Textfeld 16">
                    <a:extLst>
                      <a:ext uri="{FF2B5EF4-FFF2-40B4-BE49-F238E27FC236}">
                        <a16:creationId xmlns:a16="http://schemas.microsoft.com/office/drawing/2014/main" id="{AADDBE96-B7EA-9329-5EAE-68E4E8C4804E}"/>
                      </a:ext>
                    </a:extLst>
                  </p:cNvPr>
                  <p:cNvSpPr txBox="1"/>
                  <p:nvPr/>
                </p:nvSpPr>
                <p:spPr>
                  <a:xfrm>
                    <a:off x="8797835" y="7096308"/>
                    <a:ext cx="8382000" cy="1631217"/>
                  </a:xfrm>
                  <a:prstGeom prst="rect">
                    <a:avLst/>
                  </a:prstGeom>
                  <a:noFill/>
                  <a:ln>
                    <a:noFill/>
                  </a:ln>
                </p:spPr>
                <p:txBody>
                  <a:bodyPr wrap="square" rtlCol="0">
                    <a:spAutoFit/>
                  </a:bodyPr>
                  <a:lstStyle/>
                  <a:p>
                    <a:pPr algn="ctr"/>
                    <a:r>
                      <a:rPr lang="de-DE" sz="10000" b="1" dirty="0">
                        <a:latin typeface="+mj-lt"/>
                      </a:rPr>
                      <a:t>Arduino</a:t>
                    </a:r>
                  </a:p>
                </p:txBody>
              </p:sp>
            </p:grpSp>
            <p:sp>
              <p:nvSpPr>
                <p:cNvPr id="15" name="Textfeld 14">
                  <a:extLst>
                    <a:ext uri="{FF2B5EF4-FFF2-40B4-BE49-F238E27FC236}">
                      <a16:creationId xmlns:a16="http://schemas.microsoft.com/office/drawing/2014/main" id="{D68DAF60-ACC7-FCFE-9EC9-C327ACE62D0F}"/>
                    </a:ext>
                  </a:extLst>
                </p:cNvPr>
                <p:cNvSpPr txBox="1"/>
                <p:nvPr/>
              </p:nvSpPr>
              <p:spPr>
                <a:xfrm>
                  <a:off x="3237267" y="8779411"/>
                  <a:ext cx="20341569" cy="9233297"/>
                </a:xfrm>
                <a:prstGeom prst="rect">
                  <a:avLst/>
                </a:prstGeom>
                <a:noFill/>
                <a:ln w="0">
                  <a:noFill/>
                </a:ln>
              </p:spPr>
              <p:txBody>
                <a:bodyPr wrap="square" rtlCol="0">
                  <a:spAutoFit/>
                </a:bodyPr>
                <a:lstStyle/>
                <a:p>
                  <a:pPr marL="857250" indent="-857250">
                    <a:buFont typeface="Arial" panose="020B0604020202020204" pitchFamily="34" charset="0"/>
                    <a:buChar char="•"/>
                  </a:pPr>
                  <a:endParaRPr lang="de-DE" sz="54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p:txBody>
            </p:sp>
          </p:grpSp>
          <p:cxnSp>
            <p:nvCxnSpPr>
              <p:cNvPr id="21" name="Gerader Verbinder 20">
                <a:extLst>
                  <a:ext uri="{FF2B5EF4-FFF2-40B4-BE49-F238E27FC236}">
                    <a16:creationId xmlns:a16="http://schemas.microsoft.com/office/drawing/2014/main" id="{1CE3AA0B-C33E-6C2D-69C0-B619A3746E57}"/>
                  </a:ext>
                </a:extLst>
              </p:cNvPr>
              <p:cNvCxnSpPr/>
              <p:nvPr/>
            </p:nvCxnSpPr>
            <p:spPr>
              <a:xfrm>
                <a:off x="15515352" y="19059280"/>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AA1AA1B-A222-6371-F06A-4E774C211444}"/>
                  </a:ext>
                </a:extLst>
              </p:cNvPr>
              <p:cNvCxnSpPr/>
              <p:nvPr/>
            </p:nvCxnSpPr>
            <p:spPr>
              <a:xfrm>
                <a:off x="15531464" y="1338393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feld 25">
              <a:extLst>
                <a:ext uri="{FF2B5EF4-FFF2-40B4-BE49-F238E27FC236}">
                  <a16:creationId xmlns:a16="http://schemas.microsoft.com/office/drawing/2014/main" id="{06A08D06-EFD9-A2AD-EEE3-7D81A1CE4EB5}"/>
                </a:ext>
              </a:extLst>
            </p:cNvPr>
            <p:cNvSpPr txBox="1"/>
            <p:nvPr/>
          </p:nvSpPr>
          <p:spPr>
            <a:xfrm>
              <a:off x="15820153" y="13268541"/>
              <a:ext cx="13123545" cy="388148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Praktische Anwendung </a:t>
              </a:r>
            </a:p>
            <a:p>
              <a:pPr marL="685800" indent="-685800">
                <a:buFont typeface="Arial" panose="020B0604020202020204" pitchFamily="34" charset="0"/>
                <a:buChar char="•"/>
              </a:pPr>
              <a:r>
                <a:rPr lang="de-DE" sz="5600" dirty="0"/>
                <a:t>Programmieren mit Elektronik kombiniert</a:t>
              </a:r>
            </a:p>
            <a:p>
              <a:pPr marL="685800" indent="-685800">
                <a:buFont typeface="Arial" panose="020B0604020202020204" pitchFamily="34" charset="0"/>
                <a:buChar char="•"/>
              </a:pPr>
              <a:r>
                <a:rPr lang="de-DE" sz="5600" dirty="0"/>
                <a:t>C++ braucht wenig Leistung -&gt; läuft auch auf dem Arduino</a:t>
              </a:r>
            </a:p>
          </p:txBody>
        </p:sp>
        <p:sp>
          <p:nvSpPr>
            <p:cNvPr id="27" name="Textfeld 26">
              <a:extLst>
                <a:ext uri="{FF2B5EF4-FFF2-40B4-BE49-F238E27FC236}">
                  <a16:creationId xmlns:a16="http://schemas.microsoft.com/office/drawing/2014/main" id="{1BB9DA80-92F7-952C-6563-B2972E7EEDEB}"/>
                </a:ext>
              </a:extLst>
            </p:cNvPr>
            <p:cNvSpPr txBox="1"/>
            <p:nvPr/>
          </p:nvSpPr>
          <p:spPr>
            <a:xfrm>
              <a:off x="15820153" y="17909664"/>
              <a:ext cx="13123544" cy="4528397"/>
            </a:xfrm>
            <a:prstGeom prst="rect">
              <a:avLst/>
            </a:prstGeom>
            <a:noFill/>
            <a:ln>
              <a:noFill/>
            </a:ln>
          </p:spPr>
          <p:txBody>
            <a:bodyPr wrap="square" rtlCol="0">
              <a:spAutoFit/>
            </a:bodyPr>
            <a:lstStyle/>
            <a:p>
              <a:r>
                <a:rPr lang="de-DE" sz="6400" u="sng" dirty="0"/>
                <a:t>Nachteile</a:t>
              </a:r>
            </a:p>
            <a:p>
              <a:pPr marL="857250" indent="-857250">
                <a:buFont typeface="Arial" panose="020B0604020202020204" pitchFamily="34" charset="0"/>
                <a:buChar char="•"/>
              </a:pPr>
              <a:r>
                <a:rPr lang="de-DE" sz="5600" dirty="0"/>
                <a:t>Wird in C++ programmiert, einer vor allem für Anfänger schwierigen Programmiersprache</a:t>
              </a:r>
            </a:p>
            <a:p>
              <a:pPr marL="857250" indent="-857250">
                <a:buFont typeface="Arial" panose="020B0604020202020204" pitchFamily="34" charset="0"/>
                <a:buChar char="•"/>
              </a:pPr>
              <a:r>
                <a:rPr lang="de-DE" sz="5600" dirty="0"/>
                <a:t>Große Zeitverzögerung beim Ausführen durch Kompilieren und Hochladen</a:t>
              </a:r>
            </a:p>
          </p:txBody>
        </p:sp>
      </p:grpSp>
      <p:grpSp>
        <p:nvGrpSpPr>
          <p:cNvPr id="33" name="Gruppieren 32">
            <a:extLst>
              <a:ext uri="{FF2B5EF4-FFF2-40B4-BE49-F238E27FC236}">
                <a16:creationId xmlns:a16="http://schemas.microsoft.com/office/drawing/2014/main" id="{0CAAEC03-7B55-DBC7-211B-678135C9C0A3}"/>
              </a:ext>
            </a:extLst>
          </p:cNvPr>
          <p:cNvGrpSpPr/>
          <p:nvPr/>
        </p:nvGrpSpPr>
        <p:grpSpPr>
          <a:xfrm>
            <a:off x="760929" y="24638703"/>
            <a:ext cx="28814608" cy="16714932"/>
            <a:chOff x="1005840" y="11729316"/>
            <a:chExt cx="13733146" cy="18116383"/>
          </a:xfrm>
        </p:grpSpPr>
        <p:grpSp>
          <p:nvGrpSpPr>
            <p:cNvPr id="35" name="Gruppieren 34">
              <a:extLst>
                <a:ext uri="{FF2B5EF4-FFF2-40B4-BE49-F238E27FC236}">
                  <a16:creationId xmlns:a16="http://schemas.microsoft.com/office/drawing/2014/main" id="{D84FB5BC-9A28-72A5-43AE-3867700B35E7}"/>
                </a:ext>
              </a:extLst>
            </p:cNvPr>
            <p:cNvGrpSpPr/>
            <p:nvPr/>
          </p:nvGrpSpPr>
          <p:grpSpPr>
            <a:xfrm>
              <a:off x="1005840" y="11729316"/>
              <a:ext cx="13733146" cy="18116383"/>
              <a:chOff x="2243796" y="6627433"/>
              <a:chExt cx="22381029" cy="18116383"/>
            </a:xfrm>
          </p:grpSpPr>
          <p:grpSp>
            <p:nvGrpSpPr>
              <p:cNvPr id="38" name="Gruppieren 37">
                <a:extLst>
                  <a:ext uri="{FF2B5EF4-FFF2-40B4-BE49-F238E27FC236}">
                    <a16:creationId xmlns:a16="http://schemas.microsoft.com/office/drawing/2014/main" id="{A5D7C195-F06D-0B1C-117A-C3FA1EF1ACB6}"/>
                  </a:ext>
                </a:extLst>
              </p:cNvPr>
              <p:cNvGrpSpPr/>
              <p:nvPr/>
            </p:nvGrpSpPr>
            <p:grpSpPr>
              <a:xfrm>
                <a:off x="2243796" y="6627433"/>
                <a:ext cx="22381029" cy="12931518"/>
                <a:chOff x="1798319" y="7072910"/>
                <a:chExt cx="22381029" cy="12931518"/>
              </a:xfrm>
            </p:grpSpPr>
            <p:sp>
              <p:nvSpPr>
                <p:cNvPr id="40" name="Rechteck: abgerundete Ecken 39">
                  <a:extLst>
                    <a:ext uri="{FF2B5EF4-FFF2-40B4-BE49-F238E27FC236}">
                      <a16:creationId xmlns:a16="http://schemas.microsoft.com/office/drawing/2014/main" id="{7336ABB6-E2BA-534E-7563-F1B83F629FF8}"/>
                    </a:ext>
                  </a:extLst>
                </p:cNvPr>
                <p:cNvSpPr/>
                <p:nvPr/>
              </p:nvSpPr>
              <p:spPr>
                <a:xfrm>
                  <a:off x="1798319" y="7197634"/>
                  <a:ext cx="22381029" cy="12806794"/>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41" name="Textfeld 40">
                  <a:extLst>
                    <a:ext uri="{FF2B5EF4-FFF2-40B4-BE49-F238E27FC236}">
                      <a16:creationId xmlns:a16="http://schemas.microsoft.com/office/drawing/2014/main" id="{D19A85B8-88B8-BEB7-2C08-190953DB46F2}"/>
                    </a:ext>
                  </a:extLst>
                </p:cNvPr>
                <p:cNvSpPr txBox="1"/>
                <p:nvPr/>
              </p:nvSpPr>
              <p:spPr>
                <a:xfrm>
                  <a:off x="8823469" y="7072910"/>
                  <a:ext cx="8382000" cy="2016028"/>
                </a:xfrm>
                <a:prstGeom prst="rect">
                  <a:avLst/>
                </a:prstGeom>
                <a:noFill/>
                <a:ln>
                  <a:noFill/>
                </a:ln>
              </p:spPr>
              <p:txBody>
                <a:bodyPr wrap="square" rtlCol="0">
                  <a:spAutoFit/>
                </a:bodyPr>
                <a:lstStyle/>
                <a:p>
                  <a:pPr algn="ctr"/>
                  <a:r>
                    <a:rPr lang="de-DE" sz="10000" b="1" dirty="0">
                      <a:latin typeface="+mj-lt"/>
                    </a:rPr>
                    <a:t>Pyduino</a:t>
                  </a:r>
                </a:p>
              </p:txBody>
            </p:sp>
          </p:grpSp>
          <p:sp>
            <p:nvSpPr>
              <p:cNvPr id="39" name="Textfeld 38">
                <a:extLst>
                  <a:ext uri="{FF2B5EF4-FFF2-40B4-BE49-F238E27FC236}">
                    <a16:creationId xmlns:a16="http://schemas.microsoft.com/office/drawing/2014/main" id="{22438E6C-9AE0-E37F-B822-43B865774C58}"/>
                  </a:ext>
                </a:extLst>
              </p:cNvPr>
              <p:cNvSpPr txBox="1"/>
              <p:nvPr/>
            </p:nvSpPr>
            <p:spPr>
              <a:xfrm>
                <a:off x="2845156" y="8654333"/>
                <a:ext cx="21172385" cy="16089483"/>
              </a:xfrm>
              <a:prstGeom prst="rect">
                <a:avLst/>
              </a:prstGeom>
              <a:noFill/>
              <a:ln>
                <a:noFill/>
              </a:ln>
            </p:spPr>
            <p:txBody>
              <a:bodyPr wrap="square" rtlCol="0">
                <a:spAutoFit/>
              </a:bodyPr>
              <a:lstStyle/>
              <a:p>
                <a:pPr marL="685800" indent="-685800">
                  <a:buFont typeface="Arial" panose="020B0604020202020204" pitchFamily="34" charset="0"/>
                  <a:buChar char="•"/>
                </a:pPr>
                <a:r>
                  <a:rPr lang="de-DE" sz="5600" dirty="0"/>
                  <a:t>Syntax an Python inspiriert -&gt; intuitiv und einfach zu lernen</a:t>
                </a:r>
              </a:p>
              <a:p>
                <a:pPr marL="685800" indent="-685800">
                  <a:buFont typeface="Arial" panose="020B0604020202020204" pitchFamily="34" charset="0"/>
                  <a:buChar char="•"/>
                </a:pPr>
                <a:r>
                  <a:rPr lang="de-DE" sz="5600" dirty="0"/>
                  <a:t>Wird in C++ übersetzt -&gt; braucht wenig Leistung</a:t>
                </a:r>
              </a:p>
              <a:p>
                <a:pPr marL="685800" indent="-685800">
                  <a:buFont typeface="Arial" panose="020B0604020202020204" pitchFamily="34" charset="0"/>
                  <a:buChar char="•"/>
                </a:pPr>
                <a:r>
                  <a:rPr lang="de-DE" sz="5600" dirty="0"/>
                  <a:t>Läuft auf dem Arduino -&gt;  Praktische Anwendung mit Elektronik</a:t>
                </a:r>
              </a:p>
              <a:p>
                <a:pPr marL="685800" indent="-685800">
                  <a:buFont typeface="Arial" panose="020B0604020202020204" pitchFamily="34" charset="0"/>
                  <a:buChar char="•"/>
                </a:pPr>
                <a:r>
                  <a:rPr lang="de-DE" sz="5600" dirty="0"/>
                  <a:t>Läuft auch auf dem PC -&gt; Geringere Zeitverzögerung beim Ausführen, da das Hochladen auf den Arduino entfällt</a:t>
                </a:r>
              </a:p>
              <a:p>
                <a:pPr marL="685800" indent="-685800">
                  <a:buFont typeface="Arial" panose="020B0604020202020204" pitchFamily="34" charset="0"/>
                  <a:buChar char="•"/>
                </a:pPr>
                <a:r>
                  <a:rPr lang="de-DE" sz="5600" dirty="0"/>
                  <a:t>Programme können auf dem Arduino und auf dem PC parallel mit einer Verbindung über den Seriellen Port ausgeführt werden -&gt; Der Arduino kann die Rechenleistung des PCs nutzen und der PC kann die Sensoren und Aktoren am Arduino steuern</a:t>
                </a:r>
              </a:p>
              <a:p>
                <a:pPr marL="685800" indent="-685800">
                  <a:buFont typeface="Arial" panose="020B0604020202020204" pitchFamily="34" charset="0"/>
                  <a:buChar char="•"/>
                </a:pPr>
                <a:r>
                  <a:rPr lang="de-DE" sz="5600" dirty="0"/>
                  <a:t>Programme müssen nicht jedes Mal auf den Arduino hochgeladen werden, da der Arduino als Empfänger verwendet werden kann, während das Programm auf dem PC läuft und nur die Befehle für die Sensoren und Aktoren an den Arduino gesendet werden müssen</a:t>
                </a:r>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p:txBody>
          </p:sp>
        </p:grpSp>
        <p:cxnSp>
          <p:nvCxnSpPr>
            <p:cNvPr id="36" name="Gerader Verbinder 35">
              <a:extLst>
                <a:ext uri="{FF2B5EF4-FFF2-40B4-BE49-F238E27FC236}">
                  <a16:creationId xmlns:a16="http://schemas.microsoft.com/office/drawing/2014/main" id="{3DD32414-90BD-CDDC-A34A-C61797FBBBA3}"/>
                </a:ext>
              </a:extLst>
            </p:cNvPr>
            <p:cNvCxnSpPr>
              <a:cxnSpLocks/>
            </p:cNvCxnSpPr>
            <p:nvPr/>
          </p:nvCxnSpPr>
          <p:spPr>
            <a:xfrm>
              <a:off x="1005840" y="13530371"/>
              <a:ext cx="1373314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B56D13B2-82EC-9FDB-4835-7A045AAAA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54" y="622933"/>
            <a:ext cx="5173025" cy="3778176"/>
          </a:xfrm>
          <a:prstGeom prst="rect">
            <a:avLst/>
          </a:prstGeom>
        </p:spPr>
      </p:pic>
      <p:cxnSp>
        <p:nvCxnSpPr>
          <p:cNvPr id="32" name="Gerader Verbinder 31">
            <a:extLst>
              <a:ext uri="{FF2B5EF4-FFF2-40B4-BE49-F238E27FC236}">
                <a16:creationId xmlns:a16="http://schemas.microsoft.com/office/drawing/2014/main" id="{DBE15ACE-8D86-26E2-9FAB-89C3FA6F99EC}"/>
              </a:ext>
            </a:extLst>
          </p:cNvPr>
          <p:cNvCxnSpPr>
            <a:cxnSpLocks/>
          </p:cNvCxnSpPr>
          <p:nvPr/>
        </p:nvCxnSpPr>
        <p:spPr>
          <a:xfrm>
            <a:off x="22699335" y="9605109"/>
            <a:ext cx="0" cy="1313250"/>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B6DD11D-01EE-BD92-4E97-B8FF33DABA71}"/>
              </a:ext>
            </a:extLst>
          </p:cNvPr>
          <p:cNvCxnSpPr>
            <a:cxnSpLocks/>
          </p:cNvCxnSpPr>
          <p:nvPr/>
        </p:nvCxnSpPr>
        <p:spPr>
          <a:xfrm>
            <a:off x="7619446" y="9743420"/>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1AF2C6E-9CB5-BB48-07C7-9A4AB7A18535}"/>
              </a:ext>
            </a:extLst>
          </p:cNvPr>
          <p:cNvCxnSpPr>
            <a:cxnSpLocks/>
          </p:cNvCxnSpPr>
          <p:nvPr/>
        </p:nvCxnSpPr>
        <p:spPr>
          <a:xfrm>
            <a:off x="7923473" y="23586139"/>
            <a:ext cx="0" cy="116764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0179B8A-5C40-93E1-5944-EBEF90BBD59D}"/>
              </a:ext>
            </a:extLst>
          </p:cNvPr>
          <p:cNvCxnSpPr>
            <a:cxnSpLocks/>
          </p:cNvCxnSpPr>
          <p:nvPr/>
        </p:nvCxnSpPr>
        <p:spPr>
          <a:xfrm>
            <a:off x="22756602" y="23624400"/>
            <a:ext cx="0" cy="112937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fik 17">
            <a:extLst>
              <a:ext uri="{FF2B5EF4-FFF2-40B4-BE49-F238E27FC236}">
                <a16:creationId xmlns:a16="http://schemas.microsoft.com/office/drawing/2014/main" id="{18BEEC86-EF16-4554-E0FE-D72E63B52F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2726" y="11084246"/>
            <a:ext cx="1058245" cy="1282483"/>
          </a:xfrm>
          <a:prstGeom prst="rect">
            <a:avLst/>
          </a:prstGeom>
        </p:spPr>
      </p:pic>
      <p:pic>
        <p:nvPicPr>
          <p:cNvPr id="31" name="Grafik 30">
            <a:extLst>
              <a:ext uri="{FF2B5EF4-FFF2-40B4-BE49-F238E27FC236}">
                <a16:creationId xmlns:a16="http://schemas.microsoft.com/office/drawing/2014/main" id="{9E93CACD-0965-90DF-8A4A-D24D0F0B0BD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28471"/>
          <a:stretch/>
        </p:blipFill>
        <p:spPr>
          <a:xfrm>
            <a:off x="18413199" y="11192139"/>
            <a:ext cx="2049242" cy="997560"/>
          </a:xfrm>
          <a:prstGeom prst="rect">
            <a:avLst/>
          </a:prstGeom>
        </p:spPr>
      </p:pic>
      <p:sp>
        <p:nvSpPr>
          <p:cNvPr id="45" name="Textfeld 44">
            <a:extLst>
              <a:ext uri="{FF2B5EF4-FFF2-40B4-BE49-F238E27FC236}">
                <a16:creationId xmlns:a16="http://schemas.microsoft.com/office/drawing/2014/main" id="{7F8DE4D9-DEB9-257A-3772-8F2052996CDE}"/>
              </a:ext>
            </a:extLst>
          </p:cNvPr>
          <p:cNvSpPr txBox="1"/>
          <p:nvPr/>
        </p:nvSpPr>
        <p:spPr>
          <a:xfrm>
            <a:off x="12310229" y="3351153"/>
            <a:ext cx="5919950" cy="1169551"/>
          </a:xfrm>
          <a:prstGeom prst="rect">
            <a:avLst/>
          </a:prstGeom>
          <a:noFill/>
        </p:spPr>
        <p:txBody>
          <a:bodyPr wrap="square">
            <a:spAutoFit/>
          </a:bodyPr>
          <a:lstStyle/>
          <a:p>
            <a:pPr algn="ctr"/>
            <a:r>
              <a:rPr lang="de-DE" sz="7000" b="1" dirty="0">
                <a:solidFill>
                  <a:srgbClr val="295C87"/>
                </a:solidFill>
                <a:latin typeface="+mj-lt"/>
              </a:rPr>
              <a:t>Christian Krause</a:t>
            </a:r>
          </a:p>
        </p:txBody>
      </p:sp>
      <p:sp>
        <p:nvSpPr>
          <p:cNvPr id="51" name="Textfeld 50">
            <a:extLst>
              <a:ext uri="{FF2B5EF4-FFF2-40B4-BE49-F238E27FC236}">
                <a16:creationId xmlns:a16="http://schemas.microsoft.com/office/drawing/2014/main" id="{9D1C2904-0D8D-29E8-28E8-368E47DE3821}"/>
              </a:ext>
            </a:extLst>
          </p:cNvPr>
          <p:cNvSpPr txBox="1"/>
          <p:nvPr/>
        </p:nvSpPr>
        <p:spPr>
          <a:xfrm>
            <a:off x="10683454" y="311016"/>
            <a:ext cx="9173500" cy="3170099"/>
          </a:xfrm>
          <a:prstGeom prst="rect">
            <a:avLst/>
          </a:prstGeom>
          <a:noFill/>
        </p:spPr>
        <p:txBody>
          <a:bodyPr wrap="square">
            <a:spAutoFit/>
          </a:bodyPr>
          <a:lstStyle/>
          <a:p>
            <a:pPr algn="ctr"/>
            <a:r>
              <a:rPr lang="de-DE" sz="20000" b="1" dirty="0">
                <a:solidFill>
                  <a:srgbClr val="29BAC1"/>
                </a:solidFill>
                <a:latin typeface="+mj-lt"/>
              </a:rPr>
              <a:t>Pyduino</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2A13806E615AE4C8FDD97C2FF3FCA9F" ma:contentTypeVersion="2" ma:contentTypeDescription="Ein neues Dokument erstellen." ma:contentTypeScope="" ma:versionID="d6c402284b7c01346d07bce8fceac284">
  <xsd:schema xmlns:xsd="http://www.w3.org/2001/XMLSchema" xmlns:xs="http://www.w3.org/2001/XMLSchema" xmlns:p="http://schemas.microsoft.com/office/2006/metadata/properties" xmlns:ns3="d5861e3d-a46e-413c-8727-bdcd0a45440e" targetNamespace="http://schemas.microsoft.com/office/2006/metadata/properties" ma:root="true" ma:fieldsID="13480f97ec9c649b686fbe6c6751181b" ns3:_="">
    <xsd:import namespace="d5861e3d-a46e-413c-8727-bdcd0a45440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61e3d-a46e-413c-8727-bdcd0a454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C9F126-9A22-4E80-869E-8FE3436BF8F0}">
  <ds:schemaRefs>
    <ds:schemaRef ds:uri="http://schemas.microsoft.com/sharepoint/v3/contenttype/forms"/>
  </ds:schemaRefs>
</ds:datastoreItem>
</file>

<file path=customXml/itemProps2.xml><?xml version="1.0" encoding="utf-8"?>
<ds:datastoreItem xmlns:ds="http://schemas.openxmlformats.org/officeDocument/2006/customXml" ds:itemID="{D3E5AA31-9AFD-454B-8F9E-4C03134C694D}">
  <ds:schemaRefs>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 ds:uri="d5861e3d-a46e-413c-8727-bdcd0a45440e"/>
  </ds:schemaRefs>
</ds:datastoreItem>
</file>

<file path=customXml/itemProps3.xml><?xml version="1.0" encoding="utf-8"?>
<ds:datastoreItem xmlns:ds="http://schemas.openxmlformats.org/officeDocument/2006/customXml" ds:itemID="{ADD5BB17-73AC-4C0B-890E-22B571D82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861e3d-a46e-413c-8727-bdcd0a4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235</Words>
  <Application>Microsoft Office PowerPoint</Application>
  <PresentationFormat>Benutzerdefiniert</PresentationFormat>
  <Paragraphs>40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dc:creator>
  <cp:lastModifiedBy>Christian Krause</cp:lastModifiedBy>
  <cp:revision>17</cp:revision>
  <dcterms:created xsi:type="dcterms:W3CDTF">2023-02-14T17:33:28Z</dcterms:created>
  <dcterms:modified xsi:type="dcterms:W3CDTF">2023-02-23T19:38:54Z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0x01010042A13806E615AE4C8FDD97C2FF3FCA9F</vt:lpwstr>
  </property>
</Properties>
</file>