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57" r:id="rId7"/>
    <p:sldId id="274" r:id="rId8"/>
    <p:sldId id="264" r:id="rId9"/>
    <p:sldId id="260" r:id="rId10"/>
    <p:sldId id="263" r:id="rId11"/>
    <p:sldId id="261" r:id="rId12"/>
    <p:sldId id="262" r:id="rId13"/>
    <p:sldId id="267" r:id="rId14"/>
    <p:sldId id="268" r:id="rId15"/>
    <p:sldId id="269" r:id="rId16"/>
    <p:sldId id="265" r:id="rId17"/>
    <p:sldId id="266" r:id="rId18"/>
    <p:sldId id="276" r:id="rId19"/>
    <p:sldId id="277" r:id="rId20"/>
    <p:sldId id="278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25.03.2023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0000" b="1" dirty="0">
                <a:solidFill>
                  <a:srgbClr val="C6C6C6"/>
                </a:solidFill>
              </a:rPr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Print-Befehl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Funktions-aufruf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Response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ResponseEndCharacter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Antwort auf den Funktionsaufruf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rgbClr val="C6C6C6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/>
          <a:stretch/>
        </p:blipFill>
        <p:spPr>
          <a:xfrm>
            <a:off x="702975" y="0"/>
            <a:ext cx="10786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/>
          <a:stretch/>
        </p:blipFill>
        <p:spPr>
          <a:xfrm>
            <a:off x="713733" y="0"/>
            <a:ext cx="1076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</a:t>
            </a:r>
            <a:r>
              <a:rPr lang="de-DE">
                <a:solidFill>
                  <a:srgbClr val="C6C6C6"/>
                </a:solidFill>
              </a:rPr>
              <a:t>Python implementiert auf dem PC:</a:t>
            </a:r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6C6C6"/>
                </a:solidFill>
              </a:rPr>
              <a:t>Funktionsaufruf direkt auf dem PC: </a:t>
            </a:r>
            <a:r>
              <a:rPr lang="de-DE" b="1" dirty="0">
                <a:solidFill>
                  <a:srgbClr val="C6C6C6"/>
                </a:solidFill>
              </a:rPr>
              <a:t>444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vom Arduino auf den PC: </a:t>
            </a:r>
            <a:r>
              <a:rPr lang="de-DE" b="1" dirty="0">
                <a:solidFill>
                  <a:srgbClr val="C6C6C6"/>
                </a:solidFill>
              </a:rPr>
              <a:t>447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Funktionsaufruf auf dem Arduino: </a:t>
            </a:r>
            <a:r>
              <a:rPr lang="de-DE" b="1" dirty="0">
                <a:solidFill>
                  <a:srgbClr val="C6C6C6"/>
                </a:solidFill>
              </a:rPr>
              <a:t>ca. 28 min</a:t>
            </a:r>
          </a:p>
          <a:p>
            <a:endParaRPr lang="de-DE" b="1" dirty="0">
              <a:solidFill>
                <a:srgbClr val="C6C6C6"/>
              </a:solidFill>
            </a:endParaRPr>
          </a:p>
          <a:p>
            <a:r>
              <a:rPr lang="de-DE" dirty="0">
                <a:solidFill>
                  <a:srgbClr val="C6C6C6"/>
                </a:solidFill>
              </a:rPr>
              <a:t>In C implementiert auf dem PC:  </a:t>
            </a:r>
            <a:r>
              <a:rPr lang="de-DE" b="1" dirty="0">
                <a:solidFill>
                  <a:srgbClr val="C6C6C6"/>
                </a:solidFill>
              </a:rPr>
              <a:t>437 </a:t>
            </a:r>
            <a:r>
              <a:rPr lang="de-DE" b="1" dirty="0" err="1">
                <a:solidFill>
                  <a:srgbClr val="C6C6C6"/>
                </a:solidFill>
              </a:rPr>
              <a:t>ms</a:t>
            </a:r>
            <a:br>
              <a:rPr lang="de-DE" dirty="0">
                <a:solidFill>
                  <a:srgbClr val="C6C6C6"/>
                </a:solidFill>
              </a:rPr>
            </a:br>
            <a:r>
              <a:rPr lang="de-DE" dirty="0">
                <a:solidFill>
                  <a:srgbClr val="C6C6C6"/>
                </a:solidFill>
              </a:rPr>
              <a:t>In Python implementiert auf dem PC: </a:t>
            </a:r>
            <a:r>
              <a:rPr lang="de-DE" b="1" dirty="0">
                <a:solidFill>
                  <a:srgbClr val="C6C6C6"/>
                </a:solidFill>
              </a:rPr>
              <a:t>17 s</a:t>
            </a:r>
          </a:p>
        </p:txBody>
      </p:sp>
    </p:spTree>
    <p:extLst>
      <p:ext uri="{BB962C8B-B14F-4D97-AF65-F5344CB8AC3E}">
        <p14:creationId xmlns:p14="http://schemas.microsoft.com/office/powerpoint/2010/main" val="29545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3392EE-0939-6D32-FD78-883908A635E5}"/>
              </a:ext>
            </a:extLst>
          </p:cNvPr>
          <p:cNvSpPr/>
          <p:nvPr/>
        </p:nvSpPr>
        <p:spPr>
          <a:xfrm>
            <a:off x="4537934" y="46257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Pyduino Programm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66FE852-6B61-5E56-1DB6-9B32701D78C9}"/>
              </a:ext>
            </a:extLst>
          </p:cNvPr>
          <p:cNvSpPr/>
          <p:nvPr/>
        </p:nvSpPr>
        <p:spPr>
          <a:xfrm>
            <a:off x="4537934" y="1737359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C6C6C6"/>
                </a:solidFill>
              </a:rPr>
              <a:t>Tokenizer</a:t>
            </a:r>
            <a:endParaRPr lang="de-DE" sz="2400" dirty="0">
              <a:solidFill>
                <a:srgbClr val="C6C6C6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ED89D0E-7031-BE19-6379-9B9C5C0383EF}"/>
              </a:ext>
            </a:extLst>
          </p:cNvPr>
          <p:cNvSpPr/>
          <p:nvPr/>
        </p:nvSpPr>
        <p:spPr>
          <a:xfrm>
            <a:off x="4537934" y="3015725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Transpiler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7FA7F1-9460-B8AA-3C57-CA47E325A7A9}"/>
              </a:ext>
            </a:extLst>
          </p:cNvPr>
          <p:cNvSpPr/>
          <p:nvPr/>
        </p:nvSpPr>
        <p:spPr>
          <a:xfrm>
            <a:off x="270016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C++ Compiler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BF5E2C9-9076-DE10-0DCF-3D490FF04867}"/>
              </a:ext>
            </a:extLst>
          </p:cNvPr>
          <p:cNvSpPr/>
          <p:nvPr/>
        </p:nvSpPr>
        <p:spPr>
          <a:xfrm>
            <a:off x="6375699" y="429409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Arduino Compiler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AF663E-86D4-B359-A00F-70CB75D89A3B}"/>
              </a:ext>
            </a:extLst>
          </p:cNvPr>
          <p:cNvSpPr/>
          <p:nvPr/>
        </p:nvSpPr>
        <p:spPr>
          <a:xfrm>
            <a:off x="2700169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Ausführen auf PC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4A44BBA-CBE8-E6F2-DABE-A0B4A9F2FB9F}"/>
              </a:ext>
            </a:extLst>
          </p:cNvPr>
          <p:cNvSpPr/>
          <p:nvPr/>
        </p:nvSpPr>
        <p:spPr>
          <a:xfrm>
            <a:off x="6375698" y="5568871"/>
            <a:ext cx="3116131" cy="72076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C6C6C6"/>
                </a:solidFill>
              </a:rPr>
              <a:t>Hochladen auf Arduino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81C8FEE-4B88-8D80-2705-102F444008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83342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5F4079A-EEEB-54C9-7B75-AE6F3F40CE29}"/>
              </a:ext>
            </a:extLst>
          </p:cNvPr>
          <p:cNvCxnSpPr>
            <a:cxnSpLocks/>
          </p:cNvCxnSpPr>
          <p:nvPr/>
        </p:nvCxnSpPr>
        <p:spPr>
          <a:xfrm>
            <a:off x="6122894" y="246170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2B58D8-246D-7132-A09D-01356A2795E2}"/>
              </a:ext>
            </a:extLst>
          </p:cNvPr>
          <p:cNvCxnSpPr>
            <a:cxnSpLocks/>
          </p:cNvCxnSpPr>
          <p:nvPr/>
        </p:nvCxnSpPr>
        <p:spPr>
          <a:xfrm>
            <a:off x="7942729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83763F-02A6-39BB-A86D-EE8F55D9CF6F}"/>
              </a:ext>
            </a:extLst>
          </p:cNvPr>
          <p:cNvCxnSpPr>
            <a:cxnSpLocks/>
          </p:cNvCxnSpPr>
          <p:nvPr/>
        </p:nvCxnSpPr>
        <p:spPr>
          <a:xfrm>
            <a:off x="7083910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60EA965-C22A-ED7B-08DD-E925BE6F6393}"/>
              </a:ext>
            </a:extLst>
          </p:cNvPr>
          <p:cNvCxnSpPr>
            <a:cxnSpLocks/>
          </p:cNvCxnSpPr>
          <p:nvPr/>
        </p:nvCxnSpPr>
        <p:spPr>
          <a:xfrm>
            <a:off x="5106297" y="3736488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8F8EE6A0-5CE2-19E3-1A34-1E8FCB188921}"/>
              </a:ext>
            </a:extLst>
          </p:cNvPr>
          <p:cNvCxnSpPr>
            <a:cxnSpLocks/>
          </p:cNvCxnSpPr>
          <p:nvPr/>
        </p:nvCxnSpPr>
        <p:spPr>
          <a:xfrm>
            <a:off x="4262431" y="5014854"/>
            <a:ext cx="0" cy="554017"/>
          </a:xfrm>
          <a:prstGeom prst="straightConnector1">
            <a:avLst/>
          </a:prstGeom>
          <a:ln w="38100">
            <a:solidFill>
              <a:srgbClr val="C6C6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68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8911B11-9C8C-A63E-76AC-5313ECF70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230188"/>
            <a:ext cx="11943194" cy="11643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A9F303D-67F1-F996-EE7B-51624EF2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4897" y="954694"/>
            <a:ext cx="84486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rgbClr val="C6C6C6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rgbClr val="C6C6C6"/>
                </a:solidFill>
              </a:rPr>
              <a:t>Optimierung von </a:t>
            </a:r>
            <a:r>
              <a:rPr lang="de-DE" dirty="0" err="1">
                <a:solidFill>
                  <a:srgbClr val="C6C6C6"/>
                </a:solidFill>
              </a:rPr>
              <a:t>Compilieren</a:t>
            </a:r>
            <a:r>
              <a:rPr lang="de-DE" dirty="0">
                <a:solidFill>
                  <a:srgbClr val="C6C6C6"/>
                </a:solidFill>
              </a:rPr>
              <a:t> und hochladen</a:t>
            </a:r>
          </a:p>
          <a:p>
            <a:r>
              <a:rPr lang="de-DE" dirty="0">
                <a:solidFill>
                  <a:srgbClr val="C6C6C6"/>
                </a:solidFill>
              </a:rPr>
              <a:t>Eigene IDE</a:t>
            </a:r>
          </a:p>
          <a:p>
            <a:r>
              <a:rPr lang="de-DE" dirty="0">
                <a:solidFill>
                  <a:srgbClr val="C6C6C6"/>
                </a:solidFill>
              </a:rPr>
              <a:t>Linux support</a:t>
            </a:r>
          </a:p>
          <a:p>
            <a:r>
              <a:rPr lang="de-DE" dirty="0">
                <a:solidFill>
                  <a:srgbClr val="C6C6C6"/>
                </a:solidFill>
              </a:rPr>
              <a:t>Ausführliche Dokumentation</a:t>
            </a:r>
          </a:p>
          <a:p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lvl="1"/>
            <a:endParaRPr lang="de-DE" dirty="0">
              <a:solidFill>
                <a:srgbClr val="C6C6C6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rgbClr val="C6C6C6"/>
              </a:solidFill>
            </a:endParaRPr>
          </a:p>
          <a:p>
            <a:endParaRPr lang="de-DE" dirty="0">
              <a:solidFill>
                <a:srgbClr val="C6C6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20E3907-4053-C79A-CD9C-1D3A5FAB6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798"/>
          <a:stretch/>
        </p:blipFill>
        <p:spPr>
          <a:xfrm>
            <a:off x="2432736" y="1551221"/>
            <a:ext cx="7326527" cy="37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 err="1">
                <a:solidFill>
                  <a:srgbClr val="C6C6C6"/>
                </a:solidFill>
              </a:rPr>
              <a:t>Tokenizer</a:t>
            </a:r>
            <a:endParaRPr lang="de-DE" dirty="0">
              <a:solidFill>
                <a:srgbClr val="C6C6C6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A86BAE69-513E-2B1B-F39B-623499C5D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4"/>
          <a:stretch/>
        </p:blipFill>
        <p:spPr>
          <a:xfrm>
            <a:off x="1384753" y="365125"/>
            <a:ext cx="9422493" cy="6562842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C6C6C6"/>
                </a:solidFill>
              </a:rPr>
              <a:t>Transpiler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0430AFC-61EA-B229-C82E-2802BB16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084" y="0"/>
            <a:ext cx="9357832" cy="6977063"/>
          </a:xfrm>
        </p:spPr>
      </p:pic>
    </p:spTree>
    <p:extLst>
      <p:ext uri="{BB962C8B-B14F-4D97-AF65-F5344CB8AC3E}">
        <p14:creationId xmlns:p14="http://schemas.microsoft.com/office/powerpoint/2010/main" val="238294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706386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Datatype</a:t>
            </a:r>
            <a:r>
              <a:rPr lang="de-DE" sz="2000" dirty="0">
                <a:solidFill>
                  <a:srgbClr val="C6C6C6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706383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694662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706383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Brackets.ROUND</a:t>
            </a:r>
            <a:r>
              <a:rPr lang="de-DE" sz="2000" dirty="0">
                <a:solidFill>
                  <a:srgbClr val="C6C6C6"/>
                </a:solidFill>
              </a:rPr>
              <a:t>(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(42), </a:t>
            </a:r>
            <a:r>
              <a:rPr lang="de-DE" sz="2000" dirty="0" err="1">
                <a:solidFill>
                  <a:srgbClr val="C6C6C6"/>
                </a:solidFill>
              </a:rPr>
              <a:t>MathOperator.PLUS</a:t>
            </a:r>
            <a:r>
              <a:rPr lang="de-DE" sz="2000" dirty="0">
                <a:solidFill>
                  <a:srgbClr val="C6C6C6"/>
                </a:solidFill>
              </a:rPr>
              <a:t>, </a:t>
            </a:r>
            <a:r>
              <a:rPr lang="de-DE" sz="2000" dirty="0" err="1">
                <a:solidFill>
                  <a:srgbClr val="C6C6C6"/>
                </a:solidFill>
              </a:rPr>
              <a:t>Word.VALUE</a:t>
            </a:r>
            <a:r>
              <a:rPr lang="de-DE" sz="2000" dirty="0">
                <a:solidFill>
                  <a:srgbClr val="C6C6C6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706383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rgbClr val="C6C6C6"/>
                </a:solidFill>
              </a:rPr>
              <a:t>MathOperator</a:t>
            </a:r>
            <a:r>
              <a:rPr lang="de-DE" sz="2000" dirty="0">
                <a:solidFill>
                  <a:srgbClr val="C6C6C6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rgbClr val="C6C6C6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706383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rgbClr val="C6C6C6"/>
                </a:solidFill>
              </a:rPr>
              <a:t>Word. VALUE(3)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StartCharacter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Request 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 Size (in </a:t>
            </a:r>
            <a:r>
              <a:rPr lang="de-DE" dirty="0" err="1">
                <a:solidFill>
                  <a:srgbClr val="C6C6C6"/>
                </a:solidFill>
              </a:rPr>
              <a:t>bytes</a:t>
            </a:r>
            <a:r>
              <a:rPr lang="de-DE" dirty="0">
                <a:solidFill>
                  <a:srgbClr val="C6C6C6"/>
                </a:solidFill>
              </a:rPr>
              <a:t>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Instruction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Value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rgbClr val="C6C6C6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6C6C6"/>
                </a:solidFill>
              </a:rPr>
              <a:t>EndCharacter</a:t>
            </a:r>
            <a:endParaRPr lang="de-DE" dirty="0">
              <a:solidFill>
                <a:srgbClr val="C6C6C6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C6C6C6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Größe in Bytes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6C6C6"/>
                </a:solidFill>
              </a:rPr>
              <a:t>Anweisung</a:t>
            </a:r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117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PowerPoint-Präsentation</vt:lpstr>
      <vt:lpstr>Tokenizer</vt:lpstr>
      <vt:lpstr>Transpiler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26</cp:revision>
  <dcterms:created xsi:type="dcterms:W3CDTF">2023-02-25T08:29:29Z</dcterms:created>
  <dcterms:modified xsi:type="dcterms:W3CDTF">2023-03-25T07:49:09Z</dcterms:modified>
</cp:coreProperties>
</file>