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5199975" cy="427958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19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6BDCF-3E1A-B67C-0BE4-DD4BC8041C0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676436-7DEE-C93F-9505-383B3F970B3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3724A4-EFDA-48EC-BDF3-949E0955D1F2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720A1917-B01A-2E19-33D6-F674B36CDD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20945" y="1143000"/>
            <a:ext cx="1816098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7FD3F4A2-EACE-BAA0-1BFF-E472CE463DD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F85BBA-536A-E92B-D87F-A9D44147BDC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1D921-9071-0753-A851-EBDACC6A56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B4B418F-E9D8-404A-A1D1-FF120C2746E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1753590" marR="0" lvl="1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3507181" marR="0" lvl="2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5260771" marR="0" lvl="3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7014362" marR="0" lvl="4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EBD331-6C6C-D984-49D6-11A287FFD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20950" y="1143000"/>
            <a:ext cx="18161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8E8987-4962-D18F-59CC-764A43D56F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de-DE"/>
              <a:t>Linke 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6BBB0-F136-9E08-47D5-687A8B6664A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5BFB2D-A182-4C71-9962-A74C77AD7BFE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9768-035D-AD2E-D390-38336A5FC5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0000" y="7003855"/>
            <a:ext cx="21419975" cy="14899288"/>
          </a:xfrm>
        </p:spPr>
        <p:txBody>
          <a:bodyPr anchor="b" anchorCtr="1"/>
          <a:lstStyle>
            <a:lvl1pPr algn="ctr">
              <a:defRPr sz="16535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9CBD-2E66-AA2A-1914-EF5907AD24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49998" y="22477716"/>
            <a:ext cx="18899980" cy="10332418"/>
          </a:xfrm>
        </p:spPr>
        <p:txBody>
          <a:bodyPr anchorCtr="1"/>
          <a:lstStyle>
            <a:lvl1pPr marL="0" indent="0" algn="ctr">
              <a:buNone/>
              <a:defRPr sz="6614"/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8A1F-9D73-93C6-2194-5A4FB2AD78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8AE8BA-3C79-45FA-82A4-EA84639BFAD6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C4A6-8D8D-C1FD-6771-FE85DF036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F27F-DDB6-F20D-1D5F-ADD20B98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9C43A8-C40C-4F52-891F-6C20D90A55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0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DC10-E12B-2963-69E6-71BA2538DA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31BC5-A061-C5D6-C4C7-BBAF7002C38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2099-4460-668A-F880-15E298747E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2FD683-FCCC-4A68-9EB5-7794362933B7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164F-7028-FDF6-FD19-4D0C0B6496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6B50-B4AD-BB93-E1A3-0C6BCAB8A0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3EFD1-C021-45EA-AFBB-EEE606AE1AC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8CDAE-AE32-97B2-FA50-8A69851844E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8033732" y="2278483"/>
            <a:ext cx="5433748" cy="3626748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66C7A-92B7-7252-C2B0-985A81C35C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732504" y="2278483"/>
            <a:ext cx="15986235" cy="3626748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7CA8-2D2C-49DD-B9E9-5FA43B6AE1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9D8D36-D0E3-4EA7-9A1C-A96BEED9DE0F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AE55-53AE-F1CF-D369-BE42F1CEA1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3EAB-339A-EF8A-640D-B214DC394F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B77E7-30AD-41BF-970E-1042F69F60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01B0-EF47-7512-AB49-A0FDB1FE20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2B4-ECBA-864B-B535-3DDEC5D10EA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D91-2FFB-2E5C-9ECC-D0EEB5B638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5D1977-2D4B-4C02-A2DF-0B71165FEB9B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A6AB-789A-DED7-E0A3-EEAF056EAA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46DD-7E25-BF29-498A-25E852B9F0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99F894-BECF-4E6F-9CCA-836107E6EF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275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5F19-174F-21A0-7A48-9E7E073BEA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9373" y="10669246"/>
            <a:ext cx="21734977" cy="17801868"/>
          </a:xfrm>
        </p:spPr>
        <p:txBody>
          <a:bodyPr anchor="b"/>
          <a:lstStyle>
            <a:lvl1pPr>
              <a:defRPr sz="16535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B6AB-CC9D-DD2C-6FFC-F0D355C6F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9373" y="28639529"/>
            <a:ext cx="21734977" cy="9361581"/>
          </a:xfrm>
        </p:spPr>
        <p:txBody>
          <a:bodyPr/>
          <a:lstStyle>
            <a:lvl1pPr marL="0" indent="0">
              <a:buNone/>
              <a:defRPr sz="6614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25E8-1830-02D6-5F02-DC52CFCD6F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3A128C-3430-409F-8F08-C358E2ED629D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F5EC-0DA0-2044-76B6-01F31B4E6E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CEEF-BA48-0CC3-BF85-78F81595F1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2144F6-2D7E-4E28-BA5F-1C2C52F2831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E5-2B06-5E22-A866-84E431BDD7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7658-1644-FC43-76A0-A7451B52E1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32495" y="11392409"/>
            <a:ext cx="10709992" cy="271535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CBBA0-5A17-EE71-3C15-E164B0E18A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757489" y="11392409"/>
            <a:ext cx="10709992" cy="271535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57A9-0C2D-D902-CDB2-DE5BA5144A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BA64DF-1342-4462-BDCE-810F56D399B2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860A8-9091-B937-B9E1-B5329F3CC3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9B94-4F80-9595-37A1-53B0ADF57E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33A824-89D5-44B5-8073-22D41CD3E32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784-ED26-AA13-829D-85C0E06F1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278492"/>
            <a:ext cx="21734977" cy="827188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A6A5-3DB0-54E5-6DA6-97B75B859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5787" y="10490920"/>
            <a:ext cx="10660770" cy="5141442"/>
          </a:xfrm>
        </p:spPr>
        <p:txBody>
          <a:bodyPr anchor="b"/>
          <a:lstStyle>
            <a:lvl1pPr marL="0" indent="0">
              <a:buNone/>
              <a:defRPr sz="6614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32E8-ACA9-61C2-F0EB-2EF1650D2A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35787" y="15632362"/>
            <a:ext cx="10660770" cy="229928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9F54E-7E48-2F79-318A-4B930A588FC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2757489" y="10490920"/>
            <a:ext cx="10713274" cy="5141442"/>
          </a:xfrm>
        </p:spPr>
        <p:txBody>
          <a:bodyPr anchor="b"/>
          <a:lstStyle>
            <a:lvl1pPr marL="0" indent="0">
              <a:buNone/>
              <a:defRPr sz="6614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BB61E-0953-7875-40EB-CA5C91B5FB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2757489" y="15632362"/>
            <a:ext cx="10713274" cy="229928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4E82-C9BC-84A8-7063-86622DE0AA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1C5782-EE6E-4277-9EFB-9FACAFEF08DC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55412-06FB-0D25-F34A-51251FD327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0A9C-4352-617B-46F2-103F80252D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DFABCB-8741-4332-80B4-3083E2199C4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4CD6-EE4B-F91B-12FB-74B50ACD84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663D-9382-1BB5-F429-AE6F08764C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5D3BF-947D-4A52-9DD5-61967E9BFEAC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39235-20C2-7309-0ACF-08D64A14A8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0755-9BBF-1CAF-D6F9-6664EC6129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9BF424-6846-47B4-ABA0-C20641D848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F7C6F-3CF8-C476-04E4-20A07FEEFF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467411-B246-41EA-B91F-535A6F86689D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12716-11AF-1176-CFE9-27D3512FC6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FAD7-EA8D-F28C-17E0-96C02FA7A4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2F2822-1672-4E15-938A-2480AC36ABC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72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611-07D4-7ECA-CBFD-A4AD9DA8B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853056"/>
            <a:ext cx="8127644" cy="9985696"/>
          </a:xfrm>
        </p:spPr>
        <p:txBody>
          <a:bodyPr anchor="b"/>
          <a:lstStyle>
            <a:lvl1pPr>
              <a:defRPr sz="8819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C0FF-E9D2-C754-2CA6-CD7AAAB7D5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13274" y="6161812"/>
            <a:ext cx="12757489" cy="30412770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2BC78-F63F-7CD6-145F-BDF04AAAB6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35778" y="12838742"/>
            <a:ext cx="8127644" cy="23785363"/>
          </a:xfrm>
        </p:spPr>
        <p:txBody>
          <a:bodyPr/>
          <a:lstStyle>
            <a:lvl1pPr marL="0" indent="0">
              <a:buNone/>
              <a:defRPr sz="4409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133A-5D5D-ED27-7793-BCA849C8A8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A41573-1D12-4D96-AB5F-B2F76632E601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F345-222A-6E89-3C99-7B413785C9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0B2E-BF4D-969C-3AF1-FAE7DC63CF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181A98-DD44-49FB-BF80-A70FD8B0867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CB72-36E0-D7F6-ECB5-F7C1883E2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853056"/>
            <a:ext cx="8127644" cy="9985696"/>
          </a:xfrm>
        </p:spPr>
        <p:txBody>
          <a:bodyPr anchor="b"/>
          <a:lstStyle>
            <a:lvl1pPr>
              <a:defRPr sz="8819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A1AF1-3D74-3C47-9D1F-28F305323F2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0713274" y="6161812"/>
            <a:ext cx="12757489" cy="30412770"/>
          </a:xfrm>
        </p:spPr>
        <p:txBody>
          <a:bodyPr/>
          <a:lstStyle>
            <a:lvl1pPr marL="0" indent="0">
              <a:buNone/>
              <a:defRPr sz="8819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1597-D954-84EF-D343-6D0975BC71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35778" y="12838742"/>
            <a:ext cx="8127644" cy="23785363"/>
          </a:xfrm>
        </p:spPr>
        <p:txBody>
          <a:bodyPr/>
          <a:lstStyle>
            <a:lvl1pPr marL="0" indent="0">
              <a:buNone/>
              <a:defRPr sz="4409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2918-41EF-38BB-B42D-31645E0374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E99CC1-F47C-4B0B-A4D0-ECE6D96C323F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C9EE5-AFFC-DEDB-69BB-83D099AE91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13D-826A-286E-9796-0FA5EFB5B1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9338B-937C-48E1-9681-E4FC0726F13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4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D6029-A858-12C5-8639-5371D95CD0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495" y="2278492"/>
            <a:ext cx="21734977" cy="8271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DC4F-13DB-94A6-0B51-18946B7AB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2495" y="11392409"/>
            <a:ext cx="21734977" cy="2715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5979-2EA4-8DBE-3866-C1DCC54B54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32495" y="39665400"/>
            <a:ext cx="5669993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6359DA7-7DC4-41CE-AEF1-833CCEA04E9F}" type="datetime1">
              <a:rPr lang="de-DE"/>
              <a:pPr lvl="0"/>
              <a:t>23.02.2023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6AD-1B7A-FC57-9C6E-8FDFBEBB4B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47493" y="39665400"/>
            <a:ext cx="8504989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A125-C6F4-FE35-812B-5622DEE409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797479" y="39665400"/>
            <a:ext cx="5669993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6B8BC26-2CAB-4345-8469-661AB9F8363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251999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12126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630003" marR="0" lvl="0" indent="-630003" algn="l" defTabSz="2519994" rtl="0" fontAlgn="auto" hangingPunct="1">
        <a:lnSpc>
          <a:spcPct val="90000"/>
        </a:lnSpc>
        <a:spcBef>
          <a:spcPts val="2755"/>
        </a:spcBef>
        <a:spcAft>
          <a:spcPts val="0"/>
        </a:spcAft>
        <a:buSzPct val="100000"/>
        <a:buFont typeface="Arial" pitchFamily="34"/>
        <a:buChar char="•"/>
        <a:tabLst/>
        <a:defRPr lang="de-DE" sz="7717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1889991" marR="0" lvl="1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6614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3149998" marR="0" lvl="2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5512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4409986" marR="0" lvl="3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4961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5669993" marR="0" lvl="4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4961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32">
            <a:extLst>
              <a:ext uri="{FF2B5EF4-FFF2-40B4-BE49-F238E27FC236}">
                <a16:creationId xmlns:a16="http://schemas.microsoft.com/office/drawing/2014/main" id="{F0A5A125-4F61-6294-1DA7-56C96F4AB83C}"/>
              </a:ext>
            </a:extLst>
          </p:cNvPr>
          <p:cNvSpPr/>
          <p:nvPr/>
        </p:nvSpPr>
        <p:spPr>
          <a:xfrm>
            <a:off x="4758958" y="1119710"/>
            <a:ext cx="15794184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Ablauf – so arbeitet Pyduino </a:t>
            </a:r>
          </a:p>
        </p:txBody>
      </p:sp>
      <p:sp>
        <p:nvSpPr>
          <p:cNvPr id="6" name="Rechteck: abgerundete Ecken 33">
            <a:extLst>
              <a:ext uri="{FF2B5EF4-FFF2-40B4-BE49-F238E27FC236}">
                <a16:creationId xmlns:a16="http://schemas.microsoft.com/office/drawing/2014/main" id="{8390EB77-313C-14BC-72F4-EF763DF2B6FE}"/>
              </a:ext>
            </a:extLst>
          </p:cNvPr>
          <p:cNvSpPr/>
          <p:nvPr/>
        </p:nvSpPr>
        <p:spPr>
          <a:xfrm>
            <a:off x="1141842" y="3702384"/>
            <a:ext cx="2291628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der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transpile()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wird der Pyduino-Code zeilenweise in C++ übersetzt</a:t>
            </a:r>
            <a:endParaRPr lang="de-DE" sz="5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hteck: abgerundete Ecken 36">
            <a:extLst>
              <a:ext uri="{FF2B5EF4-FFF2-40B4-BE49-F238E27FC236}">
                <a16:creationId xmlns:a16="http://schemas.microsoft.com/office/drawing/2014/main" id="{3A81F5C8-2234-EFA8-981F-A46290916961}"/>
              </a:ext>
            </a:extLst>
          </p:cNvPr>
          <p:cNvSpPr/>
          <p:nvPr/>
        </p:nvSpPr>
        <p:spPr>
          <a:xfrm>
            <a:off x="11827114" y="5748878"/>
            <a:ext cx="12231014" cy="3702414"/>
          </a:xfrm>
          <a:custGeom>
            <a:avLst>
              <a:gd name="f0" fmla="val 342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Eine einzelne Zeile wird mit der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do_line()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übersetzt. Die Zeile wird dabei auf verschiedene Anweisungsarten überprüft.</a:t>
            </a:r>
          </a:p>
        </p:txBody>
      </p:sp>
      <p:sp>
        <p:nvSpPr>
          <p:cNvPr id="9" name="Rechteck: abgerundete Ecken 39">
            <a:extLst>
              <a:ext uri="{FF2B5EF4-FFF2-40B4-BE49-F238E27FC236}">
                <a16:creationId xmlns:a16="http://schemas.microsoft.com/office/drawing/2014/main" id="{32616963-9FEF-6BEE-8572-8492768566FD}"/>
              </a:ext>
            </a:extLst>
          </p:cNvPr>
          <p:cNvSpPr/>
          <p:nvPr/>
        </p:nvSpPr>
        <p:spPr>
          <a:xfrm>
            <a:off x="11827114" y="10007869"/>
            <a:ext cx="12235284" cy="8835572"/>
          </a:xfrm>
          <a:custGeom>
            <a:avLst>
              <a:gd name="f0" fmla="val 135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Die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do_line()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verwendet verschiedene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check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Funktionen, um die Zeile auf verschiedene Anweisungsarten zu überprüfen. Diese Funktionen geben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True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zurück, wenn die entsprechende Anweisung gefunden wurde, egal ob diese korrekt übersetzt werden konnte oder nicht. Ansonsten wird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False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zurückgegeben. Ein Beispiel dafür ist die Funktion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Variable.check_definition()</a:t>
            </a: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" name="Gerader Verbinder 41">
            <a:extLst>
              <a:ext uri="{FF2B5EF4-FFF2-40B4-BE49-F238E27FC236}">
                <a16:creationId xmlns:a16="http://schemas.microsoft.com/office/drawing/2014/main" id="{A57A18E0-0E28-7314-6099-C46629BFA68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2599983" y="2670706"/>
            <a:ext cx="0" cy="1031678"/>
          </a:xfrm>
          <a:prstGeom prst="straightConnector1">
            <a:avLst/>
          </a:prstGeom>
          <a:noFill/>
          <a:ln w="127001" cap="flat">
            <a:gradFill flip="none" rotWithShape="1"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  <a:tileRect/>
            </a:gradFill>
            <a:prstDash val="solid"/>
            <a:miter/>
          </a:ln>
        </p:spPr>
      </p:cxnSp>
      <p:sp>
        <p:nvSpPr>
          <p:cNvPr id="12" name="Rechteck: abgerundete Ecken 43">
            <a:extLst>
              <a:ext uri="{FF2B5EF4-FFF2-40B4-BE49-F238E27FC236}">
                <a16:creationId xmlns:a16="http://schemas.microsoft.com/office/drawing/2014/main" id="{21A764E4-AE3F-A991-6906-B009643518C3}"/>
              </a:ext>
            </a:extLst>
          </p:cNvPr>
          <p:cNvSpPr/>
          <p:nvPr/>
        </p:nvSpPr>
        <p:spPr>
          <a:xfrm>
            <a:off x="1150388" y="5748878"/>
            <a:ext cx="9472333" cy="11444794"/>
          </a:xfrm>
          <a:custGeom>
            <a:avLst>
              <a:gd name="f0" fmla="val 1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Gerader Verbinder 44">
            <a:extLst>
              <a:ext uri="{FF2B5EF4-FFF2-40B4-BE49-F238E27FC236}">
                <a16:creationId xmlns:a16="http://schemas.microsoft.com/office/drawing/2014/main" id="{0EB86A55-C54F-75F3-5B5F-A22EBEF50035}"/>
              </a:ext>
            </a:extLst>
          </p:cNvPr>
          <p:cNvCxnSpPr>
            <a:stCxn id="8" idx="3"/>
          </p:cNvCxnSpPr>
          <p:nvPr/>
        </p:nvCxnSpPr>
        <p:spPr>
          <a:xfrm flipH="1">
            <a:off x="10622721" y="7600090"/>
            <a:ext cx="1204393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Rechteck: abgerundete Ecken 45">
            <a:extLst>
              <a:ext uri="{FF2B5EF4-FFF2-40B4-BE49-F238E27FC236}">
                <a16:creationId xmlns:a16="http://schemas.microsoft.com/office/drawing/2014/main" id="{D0B5D044-9CE0-4F20-D3F4-78F90DE6E029}"/>
              </a:ext>
            </a:extLst>
          </p:cNvPr>
          <p:cNvSpPr/>
          <p:nvPr/>
        </p:nvSpPr>
        <p:spPr>
          <a:xfrm>
            <a:off x="1150388" y="17743986"/>
            <a:ext cx="9472333" cy="13389604"/>
          </a:xfrm>
          <a:custGeom>
            <a:avLst>
              <a:gd name="f0" fmla="val 1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Rechteck: abgerundete Ecken 47">
            <a:extLst>
              <a:ext uri="{FF2B5EF4-FFF2-40B4-BE49-F238E27FC236}">
                <a16:creationId xmlns:a16="http://schemas.microsoft.com/office/drawing/2014/main" id="{259573FD-2D71-1C57-B028-BA6649B5D35D}"/>
              </a:ext>
            </a:extLst>
          </p:cNvPr>
          <p:cNvSpPr/>
          <p:nvPr/>
        </p:nvSpPr>
        <p:spPr>
          <a:xfrm>
            <a:off x="11822844" y="19400028"/>
            <a:ext cx="12235284" cy="20962857"/>
          </a:xfrm>
          <a:custGeom>
            <a:avLst>
              <a:gd name="f0" fmla="val 98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6" name="Gerader Verbinder 67">
            <a:extLst>
              <a:ext uri="{FF2B5EF4-FFF2-40B4-BE49-F238E27FC236}">
                <a16:creationId xmlns:a16="http://schemas.microsoft.com/office/drawing/2014/main" id="{F42D9E64-1431-4B16-E773-C7651B830DF0}"/>
              </a:ext>
            </a:extLst>
          </p:cNvPr>
          <p:cNvCxnSpPr/>
          <p:nvPr/>
        </p:nvCxnSpPr>
        <p:spPr>
          <a:xfrm flipV="1">
            <a:off x="17940482" y="9451292"/>
            <a:ext cx="0" cy="55657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Gerader Verbinder 69">
            <a:extLst>
              <a:ext uri="{FF2B5EF4-FFF2-40B4-BE49-F238E27FC236}">
                <a16:creationId xmlns:a16="http://schemas.microsoft.com/office/drawing/2014/main" id="{D6D762DF-83CB-055A-3571-FB1DA8E51B16}"/>
              </a:ext>
            </a:extLst>
          </p:cNvPr>
          <p:cNvCxnSpPr/>
          <p:nvPr/>
        </p:nvCxnSpPr>
        <p:spPr>
          <a:xfrm flipV="1">
            <a:off x="17940482" y="18854534"/>
            <a:ext cx="0" cy="55657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8" name="Gerader Verbinder 71">
            <a:extLst>
              <a:ext uri="{FF2B5EF4-FFF2-40B4-BE49-F238E27FC236}">
                <a16:creationId xmlns:a16="http://schemas.microsoft.com/office/drawing/2014/main" id="{BEC360AA-CE99-8989-F2E3-B32298E115EC}"/>
              </a:ext>
            </a:extLst>
          </p:cNvPr>
          <p:cNvCxnSpPr/>
          <p:nvPr/>
        </p:nvCxnSpPr>
        <p:spPr>
          <a:xfrm flipV="1">
            <a:off x="5886559" y="17193673"/>
            <a:ext cx="0" cy="556586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19" name="Rechteck: abgerundete Ecken 72">
            <a:extLst>
              <a:ext uri="{FF2B5EF4-FFF2-40B4-BE49-F238E27FC236}">
                <a16:creationId xmlns:a16="http://schemas.microsoft.com/office/drawing/2014/main" id="{66AB6AB1-39FE-73CC-822C-71C25C219CE1}"/>
              </a:ext>
            </a:extLst>
          </p:cNvPr>
          <p:cNvSpPr/>
          <p:nvPr/>
        </p:nvSpPr>
        <p:spPr>
          <a:xfrm>
            <a:off x="1146117" y="31527313"/>
            <a:ext cx="9472333" cy="8835572"/>
          </a:xfrm>
          <a:custGeom>
            <a:avLst>
              <a:gd name="f0" fmla="val 153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 Ende der 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transpile() 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Funktion wird der Code für den PC in e</a:t>
            </a:r>
            <a:r>
              <a:rPr lang="de-DE" sz="5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de-DE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 C++ Datei geschrieben, der für den Arduino in eine .ino Datei. Diese werden dann vom jeweiligen Compiler kompiliert und auf den Arduino hochgeladen bzw. auf dem PC ausgeführt.</a:t>
            </a:r>
          </a:p>
        </p:txBody>
      </p:sp>
      <p:cxnSp>
        <p:nvCxnSpPr>
          <p:cNvPr id="20" name="Gerader Verbinder 73">
            <a:extLst>
              <a:ext uri="{FF2B5EF4-FFF2-40B4-BE49-F238E27FC236}">
                <a16:creationId xmlns:a16="http://schemas.microsoft.com/office/drawing/2014/main" id="{19BF3BD3-D265-1B96-FFF9-802C47D49266}"/>
              </a:ext>
            </a:extLst>
          </p:cNvPr>
          <p:cNvCxnSpPr/>
          <p:nvPr/>
        </p:nvCxnSpPr>
        <p:spPr>
          <a:xfrm flipH="1">
            <a:off x="10618451" y="35956649"/>
            <a:ext cx="1204393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Gerader Verbinder 67">
            <a:extLst>
              <a:ext uri="{FF2B5EF4-FFF2-40B4-BE49-F238E27FC236}">
                <a16:creationId xmlns:a16="http://schemas.microsoft.com/office/drawing/2014/main" id="{A9100D53-F68F-5D2A-817B-CA564E04ADBB}"/>
              </a:ext>
            </a:extLst>
          </p:cNvPr>
          <p:cNvCxnSpPr/>
          <p:nvPr/>
        </p:nvCxnSpPr>
        <p:spPr>
          <a:xfrm flipV="1">
            <a:off x="5882283" y="5253389"/>
            <a:ext cx="0" cy="55657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pic>
        <p:nvPicPr>
          <p:cNvPr id="250" name="Grafik 249">
            <a:extLst>
              <a:ext uri="{FF2B5EF4-FFF2-40B4-BE49-F238E27FC236}">
                <a16:creationId xmlns:a16="http://schemas.microsoft.com/office/drawing/2014/main" id="{14A1FCAD-FFEC-31FD-E76F-9BD659878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680" y="5495232"/>
            <a:ext cx="11271123" cy="12574143"/>
          </a:xfrm>
          <a:prstGeom prst="rect">
            <a:avLst/>
          </a:prstGeom>
        </p:spPr>
      </p:pic>
      <p:pic>
        <p:nvPicPr>
          <p:cNvPr id="252" name="Grafik 251">
            <a:extLst>
              <a:ext uri="{FF2B5EF4-FFF2-40B4-BE49-F238E27FC236}">
                <a16:creationId xmlns:a16="http://schemas.microsoft.com/office/drawing/2014/main" id="{F65C1FEE-8308-0235-FB31-69F7EFCCC4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43" t="4750" r="9786" b="3099"/>
          <a:stretch/>
        </p:blipFill>
        <p:spPr>
          <a:xfrm>
            <a:off x="1377156" y="17877132"/>
            <a:ext cx="9003005" cy="13283287"/>
          </a:xfrm>
          <a:prstGeom prst="rect">
            <a:avLst/>
          </a:prstGeom>
        </p:spPr>
      </p:pic>
      <p:pic>
        <p:nvPicPr>
          <p:cNvPr id="254" name="Grafik 253">
            <a:extLst>
              <a:ext uri="{FF2B5EF4-FFF2-40B4-BE49-F238E27FC236}">
                <a16:creationId xmlns:a16="http://schemas.microsoft.com/office/drawing/2014/main" id="{53A8810E-1B27-BECB-C681-6F00642F51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223" t="2597" r="7184" b="3420"/>
          <a:stretch/>
        </p:blipFill>
        <p:spPr>
          <a:xfrm>
            <a:off x="11834365" y="19422206"/>
            <a:ext cx="11988454" cy="209406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5">
            <a:extLst>
              <a:ext uri="{FF2B5EF4-FFF2-40B4-BE49-F238E27FC236}">
                <a16:creationId xmlns:a16="http://schemas.microsoft.com/office/drawing/2014/main" id="{2EC5C2C6-4871-0131-B318-C4CBDDB1C8AA}"/>
              </a:ext>
            </a:extLst>
          </p:cNvPr>
          <p:cNvSpPr/>
          <p:nvPr/>
        </p:nvSpPr>
        <p:spPr>
          <a:xfrm>
            <a:off x="4281019" y="24883141"/>
            <a:ext cx="16857439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Aufbau – zwei wichtige Module</a:t>
            </a:r>
          </a:p>
        </p:txBody>
      </p:sp>
      <p:sp>
        <p:nvSpPr>
          <p:cNvPr id="3" name="Rechteck: abgerundete Ecken 16">
            <a:extLst>
              <a:ext uri="{FF2B5EF4-FFF2-40B4-BE49-F238E27FC236}">
                <a16:creationId xmlns:a16="http://schemas.microsoft.com/office/drawing/2014/main" id="{B8394602-FF54-F7B2-F62E-F796278D8A9F}"/>
              </a:ext>
            </a:extLst>
          </p:cNvPr>
          <p:cNvSpPr/>
          <p:nvPr/>
        </p:nvSpPr>
        <p:spPr>
          <a:xfrm>
            <a:off x="934104" y="28505967"/>
            <a:ext cx="474044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Tokenizer</a:t>
            </a:r>
          </a:p>
        </p:txBody>
      </p:sp>
      <p:sp>
        <p:nvSpPr>
          <p:cNvPr id="4" name="Rechteck: abgerundete Ecken 18">
            <a:extLst>
              <a:ext uri="{FF2B5EF4-FFF2-40B4-BE49-F238E27FC236}">
                <a16:creationId xmlns:a16="http://schemas.microsoft.com/office/drawing/2014/main" id="{3C2FEAB2-C728-B06A-5FEA-2783F0612371}"/>
              </a:ext>
            </a:extLst>
          </p:cNvPr>
          <p:cNvSpPr/>
          <p:nvPr/>
        </p:nvSpPr>
        <p:spPr>
          <a:xfrm>
            <a:off x="6980456" y="27416377"/>
            <a:ext cx="17504926" cy="370241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Bevor der Code in C++ übersetzt wird, wird er vom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Tokenizer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einzelne logische Teile zerlegt. Diese Tokens bestehen zum Beispiel aus Schlüsselwörtern wie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und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aus Operatoren wie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+ 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und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aus Variablennamen oder aus Zahlenwerten.</a:t>
            </a:r>
          </a:p>
        </p:txBody>
      </p:sp>
      <p:cxnSp>
        <p:nvCxnSpPr>
          <p:cNvPr id="5" name="Gerader Verbinder 20">
            <a:extLst>
              <a:ext uri="{FF2B5EF4-FFF2-40B4-BE49-F238E27FC236}">
                <a16:creationId xmlns:a16="http://schemas.microsoft.com/office/drawing/2014/main" id="{EA30D694-32ED-1E2B-1CCA-6C183EB9435D}"/>
              </a:ext>
            </a:extLst>
          </p:cNvPr>
          <p:cNvCxnSpPr/>
          <p:nvPr/>
        </p:nvCxnSpPr>
        <p:spPr>
          <a:xfrm>
            <a:off x="12709738" y="26389844"/>
            <a:ext cx="0" cy="1026533"/>
          </a:xfrm>
          <a:prstGeom prst="straightConnector1">
            <a:avLst/>
          </a:prstGeom>
          <a:noFill/>
          <a:ln w="127001" cap="flat">
            <a:gradFill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miter/>
          </a:ln>
        </p:spPr>
      </p:cxnSp>
      <p:sp>
        <p:nvSpPr>
          <p:cNvPr id="7" name="Rechteck: abgerundete Ecken 41">
            <a:extLst>
              <a:ext uri="{FF2B5EF4-FFF2-40B4-BE49-F238E27FC236}">
                <a16:creationId xmlns:a16="http://schemas.microsoft.com/office/drawing/2014/main" id="{FE06ABBE-F87E-6351-B079-4428DAA3A4EC}"/>
              </a:ext>
            </a:extLst>
          </p:cNvPr>
          <p:cNvSpPr/>
          <p:nvPr/>
        </p:nvSpPr>
        <p:spPr>
          <a:xfrm>
            <a:off x="934104" y="32290915"/>
            <a:ext cx="474044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Transpiler</a:t>
            </a:r>
          </a:p>
        </p:txBody>
      </p:sp>
      <p:sp>
        <p:nvSpPr>
          <p:cNvPr id="8" name="Rechteck: abgerundete Ecken 43">
            <a:extLst>
              <a:ext uri="{FF2B5EF4-FFF2-40B4-BE49-F238E27FC236}">
                <a16:creationId xmlns:a16="http://schemas.microsoft.com/office/drawing/2014/main" id="{BA0B3DC8-4371-6C8D-4BF6-0D4BE43D2996}"/>
              </a:ext>
            </a:extLst>
          </p:cNvPr>
          <p:cNvSpPr/>
          <p:nvPr/>
        </p:nvSpPr>
        <p:spPr>
          <a:xfrm>
            <a:off x="6980456" y="31912546"/>
            <a:ext cx="17504926" cy="230774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Der Transpiler übersetzt den Code in C++ und überprüft ihn dabei auf Fehler.</a:t>
            </a:r>
          </a:p>
        </p:txBody>
      </p:sp>
      <p:cxnSp>
        <p:nvCxnSpPr>
          <p:cNvPr id="9" name="Gerader Verbinder 45">
            <a:extLst>
              <a:ext uri="{FF2B5EF4-FFF2-40B4-BE49-F238E27FC236}">
                <a16:creationId xmlns:a16="http://schemas.microsoft.com/office/drawing/2014/main" id="{FFEF162F-5BDB-4AB1-AD3D-C5A8D919015C}"/>
              </a:ext>
            </a:extLst>
          </p:cNvPr>
          <p:cNvCxnSpPr>
            <a:endCxn id="3" idx="1"/>
          </p:cNvCxnSpPr>
          <p:nvPr/>
        </p:nvCxnSpPr>
        <p:spPr>
          <a:xfrm flipH="1">
            <a:off x="5674537" y="29281469"/>
            <a:ext cx="1305919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Gerader Verbinder 49">
            <a:extLst>
              <a:ext uri="{FF2B5EF4-FFF2-40B4-BE49-F238E27FC236}">
                <a16:creationId xmlns:a16="http://schemas.microsoft.com/office/drawing/2014/main" id="{696D4F08-B14E-00CE-1C49-90DA09615F8E}"/>
              </a:ext>
            </a:extLst>
          </p:cNvPr>
          <p:cNvCxnSpPr/>
          <p:nvPr/>
        </p:nvCxnSpPr>
        <p:spPr>
          <a:xfrm flipH="1">
            <a:off x="5674537" y="33105426"/>
            <a:ext cx="1305919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1" name="Rechteck: abgerundete Ecken 50">
            <a:extLst>
              <a:ext uri="{FF2B5EF4-FFF2-40B4-BE49-F238E27FC236}">
                <a16:creationId xmlns:a16="http://schemas.microsoft.com/office/drawing/2014/main" id="{9C8610B4-FEA3-C0FB-05E0-80228328F8CE}"/>
              </a:ext>
            </a:extLst>
          </p:cNvPr>
          <p:cNvSpPr/>
          <p:nvPr/>
        </p:nvSpPr>
        <p:spPr>
          <a:xfrm>
            <a:off x="2471810" y="1186956"/>
            <a:ext cx="20517087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Anwendung – Pyduino programmieren </a:t>
            </a:r>
          </a:p>
        </p:txBody>
      </p:sp>
      <p:sp>
        <p:nvSpPr>
          <p:cNvPr id="62" name="Rechteck: abgerundete Ecken 52">
            <a:extLst>
              <a:ext uri="{FF2B5EF4-FFF2-40B4-BE49-F238E27FC236}">
                <a16:creationId xmlns:a16="http://schemas.microsoft.com/office/drawing/2014/main" id="{5DEEBAF1-E2F9-697F-DBC0-FC956B59AE45}"/>
              </a:ext>
            </a:extLst>
          </p:cNvPr>
          <p:cNvSpPr/>
          <p:nvPr/>
        </p:nvSpPr>
        <p:spPr>
          <a:xfrm>
            <a:off x="10086371" y="3656476"/>
            <a:ext cx="5175842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Installation</a:t>
            </a:r>
          </a:p>
        </p:txBody>
      </p:sp>
      <p:cxnSp>
        <p:nvCxnSpPr>
          <p:cNvPr id="63" name="Gerader Verbinder 53">
            <a:extLst>
              <a:ext uri="{FF2B5EF4-FFF2-40B4-BE49-F238E27FC236}">
                <a16:creationId xmlns:a16="http://schemas.microsoft.com/office/drawing/2014/main" id="{A05E65A9-8446-0E90-C51A-082044FCB4B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2674292" y="2737961"/>
            <a:ext cx="0" cy="918515"/>
          </a:xfrm>
          <a:prstGeom prst="straightConnector1">
            <a:avLst/>
          </a:prstGeom>
          <a:noFill/>
          <a:ln w="127001" cap="flat">
            <a:gradFill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miter/>
          </a:ln>
        </p:spPr>
      </p:cxnSp>
      <p:cxnSp>
        <p:nvCxnSpPr>
          <p:cNvPr id="64" name="Gerader Verbinder 57">
            <a:extLst>
              <a:ext uri="{FF2B5EF4-FFF2-40B4-BE49-F238E27FC236}">
                <a16:creationId xmlns:a16="http://schemas.microsoft.com/office/drawing/2014/main" id="{7681017C-CC8F-5A6A-1058-2D898EECA4A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flipH="1">
            <a:off x="12674288" y="5207481"/>
            <a:ext cx="4" cy="566594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5" name="Rechteck: abgerundete Ecken 59">
            <a:extLst>
              <a:ext uri="{FF2B5EF4-FFF2-40B4-BE49-F238E27FC236}">
                <a16:creationId xmlns:a16="http://schemas.microsoft.com/office/drawing/2014/main" id="{226CDA57-DA2A-D740-7447-BCA6619E9CCA}"/>
              </a:ext>
            </a:extLst>
          </p:cNvPr>
          <p:cNvSpPr/>
          <p:nvPr/>
        </p:nvSpPr>
        <p:spPr>
          <a:xfrm>
            <a:off x="3258158" y="10222168"/>
            <a:ext cx="4761866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Features</a:t>
            </a:r>
          </a:p>
        </p:txBody>
      </p:sp>
      <p:cxnSp>
        <p:nvCxnSpPr>
          <p:cNvPr id="66" name="Gerader Verbinder 60">
            <a:extLst>
              <a:ext uri="{FF2B5EF4-FFF2-40B4-BE49-F238E27FC236}">
                <a16:creationId xmlns:a16="http://schemas.microsoft.com/office/drawing/2014/main" id="{73991518-D392-F8F9-6F1B-43B8483B0AEF}"/>
              </a:ext>
            </a:extLst>
          </p:cNvPr>
          <p:cNvCxnSpPr>
            <a:cxnSpLocks/>
          </p:cNvCxnSpPr>
          <p:nvPr/>
        </p:nvCxnSpPr>
        <p:spPr>
          <a:xfrm>
            <a:off x="5639087" y="9441266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7" name="Rechteck: abgerundete Ecken 65">
            <a:extLst>
              <a:ext uri="{FF2B5EF4-FFF2-40B4-BE49-F238E27FC236}">
                <a16:creationId xmlns:a16="http://schemas.microsoft.com/office/drawing/2014/main" id="{40F140A2-443B-A56A-6D68-9F45AC487B16}"/>
              </a:ext>
            </a:extLst>
          </p:cNvPr>
          <p:cNvSpPr/>
          <p:nvPr/>
        </p:nvSpPr>
        <p:spPr>
          <a:xfrm>
            <a:off x="898645" y="5774075"/>
            <a:ext cx="23551286" cy="370241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Pyduino ist als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VSCode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Erweiterung verfügbar. Um Pyduino zu installieren, muss ein Python Interpreter auf dem System vorhanden sein. Dann kann die Pyduino Erweiterung in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VSCode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heruntergeladen werden. Sobald eine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.pino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Datei geöffnet wird, aktiviert sich die Erweiterung automatisch.</a:t>
            </a:r>
          </a:p>
        </p:txBody>
      </p:sp>
      <p:sp>
        <p:nvSpPr>
          <p:cNvPr id="68" name="Rechteck: abgerundete Ecken 69">
            <a:extLst>
              <a:ext uri="{FF2B5EF4-FFF2-40B4-BE49-F238E27FC236}">
                <a16:creationId xmlns:a16="http://schemas.microsoft.com/office/drawing/2014/main" id="{7A19E668-78CC-28BE-72A4-4D88279CDADD}"/>
              </a:ext>
            </a:extLst>
          </p:cNvPr>
          <p:cNvSpPr/>
          <p:nvPr/>
        </p:nvSpPr>
        <p:spPr>
          <a:xfrm>
            <a:off x="795282" y="15483185"/>
            <a:ext cx="9687601" cy="7848002"/>
          </a:xfrm>
          <a:custGeom>
            <a:avLst>
              <a:gd name="f0" fmla="val 13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Rechteck: abgerundete Ecken 65">
            <a:extLst>
              <a:ext uri="{FF2B5EF4-FFF2-40B4-BE49-F238E27FC236}">
                <a16:creationId xmlns:a16="http://schemas.microsoft.com/office/drawing/2014/main" id="{1EC2D4B6-D3A7-0267-C0CA-C5173A3A1414}"/>
              </a:ext>
            </a:extLst>
          </p:cNvPr>
          <p:cNvSpPr/>
          <p:nvPr/>
        </p:nvSpPr>
        <p:spPr>
          <a:xfrm>
            <a:off x="856261" y="12532799"/>
            <a:ext cx="9687601" cy="2190760"/>
          </a:xfrm>
          <a:custGeom>
            <a:avLst>
              <a:gd name="f0" fmla="val 336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Syntax Highlighting und Fehlererkennung</a:t>
            </a:r>
          </a:p>
        </p:txBody>
      </p:sp>
      <p:cxnSp>
        <p:nvCxnSpPr>
          <p:cNvPr id="70" name="Gerader Verbinder 60">
            <a:extLst>
              <a:ext uri="{FF2B5EF4-FFF2-40B4-BE49-F238E27FC236}">
                <a16:creationId xmlns:a16="http://schemas.microsoft.com/office/drawing/2014/main" id="{93D2650C-6400-2100-8451-46A510AD6022}"/>
              </a:ext>
            </a:extLst>
          </p:cNvPr>
          <p:cNvCxnSpPr>
            <a:cxnSpLocks/>
          </p:cNvCxnSpPr>
          <p:nvPr/>
        </p:nvCxnSpPr>
        <p:spPr>
          <a:xfrm>
            <a:off x="5669563" y="11799196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1" name="Gerader Verbinder 60">
            <a:extLst>
              <a:ext uri="{FF2B5EF4-FFF2-40B4-BE49-F238E27FC236}">
                <a16:creationId xmlns:a16="http://schemas.microsoft.com/office/drawing/2014/main" id="{22C9C671-F303-1CA1-1AB2-CB199484EF88}"/>
              </a:ext>
            </a:extLst>
          </p:cNvPr>
          <p:cNvCxnSpPr>
            <a:cxnSpLocks/>
          </p:cNvCxnSpPr>
          <p:nvPr/>
        </p:nvCxnSpPr>
        <p:spPr>
          <a:xfrm>
            <a:off x="5639078" y="14666631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72" name="Rechteck: abgerundete Ecken 59">
            <a:extLst>
              <a:ext uri="{FF2B5EF4-FFF2-40B4-BE49-F238E27FC236}">
                <a16:creationId xmlns:a16="http://schemas.microsoft.com/office/drawing/2014/main" id="{28DDE085-5487-24C7-3660-21ECDD721B73}"/>
              </a:ext>
            </a:extLst>
          </p:cNvPr>
          <p:cNvSpPr/>
          <p:nvPr/>
        </p:nvSpPr>
        <p:spPr>
          <a:xfrm>
            <a:off x="13743243" y="10186607"/>
            <a:ext cx="8559206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Programmstruktur</a:t>
            </a:r>
          </a:p>
        </p:txBody>
      </p:sp>
      <p:cxnSp>
        <p:nvCxnSpPr>
          <p:cNvPr id="73" name="Gerader Verbinder 60">
            <a:extLst>
              <a:ext uri="{FF2B5EF4-FFF2-40B4-BE49-F238E27FC236}">
                <a16:creationId xmlns:a16="http://schemas.microsoft.com/office/drawing/2014/main" id="{1BB1FDB5-BDAF-9483-8C6C-0F0CC1A2E2CA}"/>
              </a:ext>
            </a:extLst>
          </p:cNvPr>
          <p:cNvCxnSpPr>
            <a:cxnSpLocks/>
          </p:cNvCxnSpPr>
          <p:nvPr/>
        </p:nvCxnSpPr>
        <p:spPr>
          <a:xfrm flipH="1">
            <a:off x="17967967" y="9412110"/>
            <a:ext cx="54879" cy="743394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74" name="Rechteck: abgerundete Ecken 65">
            <a:extLst>
              <a:ext uri="{FF2B5EF4-FFF2-40B4-BE49-F238E27FC236}">
                <a16:creationId xmlns:a16="http://schemas.microsoft.com/office/drawing/2014/main" id="{4A4925EC-C5B7-FBB0-1D59-EECE942F75D5}"/>
              </a:ext>
            </a:extLst>
          </p:cNvPr>
          <p:cNvSpPr/>
          <p:nvPr/>
        </p:nvSpPr>
        <p:spPr>
          <a:xfrm>
            <a:off x="11595762" y="12543212"/>
            <a:ext cx="12854169" cy="10787975"/>
          </a:xfrm>
          <a:custGeom>
            <a:avLst>
              <a:gd name="f0" fmla="val 93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Definitionen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Im ersten Teil des Programms können Funktionen definiert werden, die vom Arduino und vom PC aus aufgerufen werden könne. Der Decorator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@main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 oder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@board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legt fest auf welcher Plattform die Funktion ausgeführt wird.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u="sng" dirty="0">
                <a:solidFill>
                  <a:srgbClr val="000000"/>
                </a:solidFill>
                <a:latin typeface="Calibri"/>
              </a:rPr>
              <a:t>Main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Der Programmteil hinter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#main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wird auf dem PC ausgeführt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u="sng" dirty="0">
                <a:solidFill>
                  <a:srgbClr val="000000"/>
                </a:solidFill>
                <a:latin typeface="Calibri"/>
              </a:rPr>
              <a:t>Board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Der Teil hinter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#board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 wird auf dem Arduino ausgeführt</a:t>
            </a:r>
            <a:endParaRPr lang="de-DE" sz="5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5" name="Gerader Verbinder 60">
            <a:extLst>
              <a:ext uri="{FF2B5EF4-FFF2-40B4-BE49-F238E27FC236}">
                <a16:creationId xmlns:a16="http://schemas.microsoft.com/office/drawing/2014/main" id="{10B5806B-3B6C-947A-59EC-5B46AFCAF918}"/>
              </a:ext>
            </a:extLst>
          </p:cNvPr>
          <p:cNvCxnSpPr>
            <a:cxnSpLocks/>
          </p:cNvCxnSpPr>
          <p:nvPr/>
        </p:nvCxnSpPr>
        <p:spPr>
          <a:xfrm>
            <a:off x="18022846" y="11737612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Office%20Theme%202013%20-%202022</Template>
  <TotalTime>0</TotalTime>
  <Words>334</Words>
  <Application>Microsoft Office PowerPoint</Application>
  <PresentationFormat>Breitbild</PresentationFormat>
  <Paragraphs>24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11</cp:revision>
  <dcterms:created xsi:type="dcterms:W3CDTF">2023-02-23T07:07:34Z</dcterms:created>
  <dcterms:modified xsi:type="dcterms:W3CDTF">2023-02-23T19:38:49Z</dcterms:modified>
</cp:coreProperties>
</file>