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0279975" cy="4280852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Gothic" charset="0"/>
        <a:cs typeface="MS 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351">
          <p15:clr>
            <a:srgbClr val="A4A3A4"/>
          </p15:clr>
        </p15:guide>
        <p15:guide id="2" pos="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ia Tietge" initials="" lastIdx="7" clrIdx="0"/>
  <p:cmAuthor id="1" name="Annika Eickers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13"/>
  </p:normalViewPr>
  <p:slideViewPr>
    <p:cSldViewPr>
      <p:cViewPr varScale="1">
        <p:scale>
          <a:sx n="19" d="100"/>
          <a:sy n="19" d="100"/>
        </p:scale>
        <p:origin x="3240" y="304"/>
      </p:cViewPr>
      <p:guideLst>
        <p:guide orient="horz" pos="18351"/>
        <p:guide pos="90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0613" y="812800"/>
            <a:ext cx="283527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3F86F3E9-8601-594D-B3BD-FCD8229591F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92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42B0F4-EC67-BF4B-91CF-74037084BDAB}" type="slidenum">
              <a:rPr lang="de-DE"/>
              <a:pPr/>
              <a:t>1</a:t>
            </a:fld>
            <a:endParaRPr lang="de-DE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0613" y="812800"/>
            <a:ext cx="2836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42B0F4-EC67-BF4B-91CF-74037084BDAB}" type="slidenum">
              <a:rPr lang="de-DE"/>
              <a:pPr/>
              <a:t>2</a:t>
            </a:fld>
            <a:endParaRPr lang="de-DE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0613" y="812800"/>
            <a:ext cx="2836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42B0F4-EC67-BF4B-91CF-74037084BDAB}" type="slidenum">
              <a:rPr lang="de-DE"/>
              <a:pPr/>
              <a:t>3</a:t>
            </a:fld>
            <a:endParaRPr lang="de-DE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0613" y="812800"/>
            <a:ext cx="2836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34C83D-EB87-A542-A990-1C8CCB7180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3441795-0877-664B-97C5-16E94762630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12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721763" y="2057400"/>
            <a:ext cx="6629400" cy="359092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830388" y="2057400"/>
            <a:ext cx="19738975" cy="359092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E761FA-8CED-CC41-9781-4CE57C43300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5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25075E-387B-1644-B092-7900A7E9CE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3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A82C75-D8DF-FD4F-B5CB-397C17DA11F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28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30388" y="10220325"/>
            <a:ext cx="13184187" cy="277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66975" y="10220325"/>
            <a:ext cx="13184188" cy="277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40683B-263D-7848-91E0-0BF566A4686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79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66621F9-968B-724B-8D36-1649C7B1DB9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45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E82E47-82D0-1245-AF49-BF2D788BC09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43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FEB1DB-048D-7146-977B-BC1DE78ACC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60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FA92C1-4E45-FD49-9817-924A1406366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4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24DB80-6079-D34E-A444-E6126F0E664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5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30388" y="2057400"/>
            <a:ext cx="26520775" cy="701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0388" y="10220325"/>
            <a:ext cx="26520775" cy="277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30388" y="38684200"/>
            <a:ext cx="6864350" cy="28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0434638" y="38684200"/>
            <a:ext cx="9339262" cy="28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1486813" y="38684200"/>
            <a:ext cx="6864350" cy="28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D735C56D-6CC1-5F42-BB8F-DDCA24966034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1514475" y="1714501"/>
            <a:ext cx="27251025" cy="3631978"/>
          </a:xfrm>
          <a:ln>
            <a:noFill/>
          </a:ln>
        </p:spPr>
        <p:txBody>
          <a:bodyPr/>
          <a:lstStyle/>
          <a:p>
            <a:r>
              <a:rPr lang="de-DE" sz="9600" dirty="0">
                <a:latin typeface="Arial"/>
                <a:cs typeface="Arial"/>
              </a:rPr>
              <a:t>Material H: Jugend forscht</a:t>
            </a:r>
            <a:br>
              <a:rPr lang="de-DE" sz="9600" dirty="0">
                <a:latin typeface="Arial"/>
                <a:cs typeface="Arial"/>
              </a:rPr>
            </a:br>
            <a:r>
              <a:rPr lang="de-DE" sz="9600" dirty="0">
                <a:latin typeface="Arial"/>
                <a:cs typeface="Arial"/>
              </a:rPr>
              <a:t> </a:t>
            </a:r>
            <a:r>
              <a:rPr lang="de-DE" sz="9600" b="1" dirty="0">
                <a:latin typeface="Arial"/>
                <a:cs typeface="Arial"/>
              </a:rPr>
              <a:t>Wie gestalte ich ein Plakat? </a:t>
            </a:r>
            <a:br>
              <a:rPr lang="de-DE" sz="9600" b="1" dirty="0">
                <a:latin typeface="Arial"/>
                <a:cs typeface="Arial"/>
              </a:rPr>
            </a:br>
            <a:endParaRPr lang="de-DE" sz="9600" b="1" dirty="0">
              <a:latin typeface="Arial"/>
              <a:cs typeface="Arial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386459" y="17206888"/>
            <a:ext cx="13377863" cy="1965126"/>
          </a:xfrm>
        </p:spPr>
        <p:txBody>
          <a:bodyPr/>
          <a:lstStyle/>
          <a:p>
            <a:endParaRPr lang="de-DE" sz="8000" dirty="0"/>
          </a:p>
          <a:p>
            <a:endParaRPr lang="de-DE" sz="8000" dirty="0"/>
          </a:p>
          <a:p>
            <a:r>
              <a:rPr lang="de-DE" sz="8000" dirty="0"/>
              <a:t>Fachliches 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>
          <a:xfrm>
            <a:off x="1428750" y="17757966"/>
            <a:ext cx="13377863" cy="12529392"/>
          </a:xfrm>
        </p:spPr>
        <p:txBody>
          <a:bodyPr/>
          <a:lstStyle/>
          <a:p>
            <a:endParaRPr lang="de-DE" sz="6000" dirty="0">
              <a:latin typeface="Arial"/>
              <a:cs typeface="Arial"/>
            </a:endParaRPr>
          </a:p>
          <a:p>
            <a:endParaRPr lang="de-DE" sz="6000" dirty="0">
              <a:latin typeface="Arial"/>
              <a:cs typeface="Arial"/>
            </a:endParaRPr>
          </a:p>
          <a:p>
            <a:r>
              <a:rPr lang="de-DE" sz="6000" b="1" dirty="0">
                <a:latin typeface="Arial"/>
                <a:cs typeface="Arial"/>
              </a:rPr>
              <a:t>Umfang</a:t>
            </a:r>
          </a:p>
          <a:p>
            <a:r>
              <a:rPr lang="de-DE" sz="6000" dirty="0">
                <a:latin typeface="Arial"/>
                <a:cs typeface="Arial"/>
              </a:rPr>
              <a:t>So viel wie nötig, </a:t>
            </a:r>
          </a:p>
          <a:p>
            <a:r>
              <a:rPr lang="de-DE" sz="6000" dirty="0">
                <a:latin typeface="Arial"/>
                <a:cs typeface="Arial"/>
              </a:rPr>
              <a:t>so wenig wie möglich!</a:t>
            </a:r>
          </a:p>
          <a:p>
            <a:endParaRPr lang="de-DE" sz="6000" b="1" dirty="0">
              <a:latin typeface="Arial"/>
              <a:cs typeface="Arial"/>
            </a:endParaRPr>
          </a:p>
          <a:p>
            <a:r>
              <a:rPr lang="de-DE" sz="6000" b="1" dirty="0">
                <a:latin typeface="Arial"/>
                <a:cs typeface="Arial"/>
              </a:rPr>
              <a:t>Inhalte </a:t>
            </a:r>
          </a:p>
          <a:p>
            <a:r>
              <a:rPr lang="de-DE" sz="6000" dirty="0">
                <a:latin typeface="Arial"/>
                <a:cs typeface="Arial"/>
              </a:rPr>
              <a:t>Mit Gliederung Überblick verschaffen</a:t>
            </a:r>
          </a:p>
          <a:p>
            <a:r>
              <a:rPr lang="de-DE" sz="6000" dirty="0">
                <a:latin typeface="Arial"/>
                <a:cs typeface="Arial"/>
              </a:rPr>
              <a:t>Mit Frage oder ausdrucksstarkem Foto</a:t>
            </a:r>
            <a:endParaRPr lang="de-DE" sz="60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de-DE" sz="6000" dirty="0">
                <a:latin typeface="Arial"/>
                <a:cs typeface="Arial"/>
              </a:rPr>
              <a:t>Interesse für das Thema wecken</a:t>
            </a:r>
          </a:p>
          <a:p>
            <a:endParaRPr lang="de-DE" sz="6000" dirty="0"/>
          </a:p>
          <a:p>
            <a:endParaRPr lang="de-DE" sz="6000" dirty="0"/>
          </a:p>
          <a:p>
            <a:r>
              <a:rPr lang="de-DE" sz="6000" dirty="0"/>
              <a:t> </a:t>
            </a:r>
          </a:p>
          <a:p>
            <a:endParaRPr lang="de-DE" sz="6000" dirty="0"/>
          </a:p>
          <a:p>
            <a:endParaRPr lang="de-DE" sz="6000" dirty="0"/>
          </a:p>
          <a:p>
            <a:endParaRPr lang="de-DE" sz="6000" dirty="0"/>
          </a:p>
          <a:p>
            <a:endParaRPr lang="de-DE" sz="600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15356011" y="6354590"/>
            <a:ext cx="13384212" cy="1008112"/>
          </a:xfrm>
        </p:spPr>
        <p:txBody>
          <a:bodyPr/>
          <a:lstStyle/>
          <a:p>
            <a:r>
              <a:rPr lang="de-DE" sz="8000" dirty="0">
                <a:latin typeface="Arial"/>
                <a:cs typeface="Arial"/>
              </a:rPr>
              <a:t>Optik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4"/>
          </p:nvPr>
        </p:nvSpPr>
        <p:spPr>
          <a:xfrm>
            <a:off x="15381288" y="7650734"/>
            <a:ext cx="13384212" cy="18362040"/>
          </a:xfrm>
        </p:spPr>
        <p:txBody>
          <a:bodyPr/>
          <a:lstStyle/>
          <a:p>
            <a:endParaRPr lang="de-DE" sz="6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de-DE" sz="6000" b="1" dirty="0">
                <a:solidFill>
                  <a:schemeClr val="tx1"/>
                </a:solidFill>
                <a:latin typeface="Arial"/>
                <a:cs typeface="Arial"/>
              </a:rPr>
              <a:t>Bild-Text-Kombination </a:t>
            </a:r>
          </a:p>
          <a:p>
            <a:r>
              <a:rPr lang="de-DE" sz="6000" dirty="0">
                <a:solidFill>
                  <a:schemeClr val="tx1"/>
                </a:solidFill>
                <a:latin typeface="Arial"/>
                <a:cs typeface="Arial"/>
              </a:rPr>
              <a:t>Mit Symbolen</a:t>
            </a:r>
            <a:r>
              <a:rPr lang="de-DE" sz="6000" dirty="0">
                <a:latin typeface="Arial"/>
                <a:cs typeface="Arial"/>
              </a:rPr>
              <a:t>, Bildern und Grafiken</a:t>
            </a:r>
          </a:p>
          <a:p>
            <a:r>
              <a:rPr lang="de-DE" sz="6000" dirty="0">
                <a:latin typeface="Arial"/>
                <a:cs typeface="Arial"/>
              </a:rPr>
              <a:t>Text auflockern und Inhalte</a:t>
            </a:r>
          </a:p>
          <a:p>
            <a:r>
              <a:rPr lang="de-DE" sz="6000" dirty="0">
                <a:latin typeface="Arial"/>
                <a:cs typeface="Arial"/>
              </a:rPr>
              <a:t>veranschaulichen</a:t>
            </a:r>
          </a:p>
          <a:p>
            <a:endParaRPr lang="de-DE" sz="6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de-DE" sz="6000" b="1" dirty="0">
                <a:latin typeface="Arial"/>
                <a:cs typeface="Arial"/>
              </a:rPr>
              <a:t>Auf Sorgfalt achten </a:t>
            </a:r>
          </a:p>
          <a:p>
            <a:r>
              <a:rPr lang="de-DE" sz="6000" dirty="0">
                <a:latin typeface="Arial"/>
                <a:cs typeface="Arial"/>
              </a:rPr>
              <a:t>Schief </a:t>
            </a:r>
            <a:r>
              <a:rPr lang="de-DE" sz="6000" dirty="0">
                <a:solidFill>
                  <a:schemeClr val="tx1"/>
                </a:solidFill>
                <a:latin typeface="Arial"/>
                <a:cs typeface="Arial"/>
              </a:rPr>
              <a:t>geklebte Blätter, verschiedene</a:t>
            </a:r>
          </a:p>
          <a:p>
            <a:r>
              <a:rPr lang="de-DE" sz="6000" dirty="0">
                <a:solidFill>
                  <a:schemeClr val="tx1"/>
                </a:solidFill>
                <a:latin typeface="Arial"/>
                <a:cs typeface="Arial"/>
              </a:rPr>
              <a:t>Schriftgrößen oder eine schräg</a:t>
            </a:r>
          </a:p>
          <a:p>
            <a:r>
              <a:rPr lang="de-DE" sz="6000" dirty="0">
                <a:solidFill>
                  <a:schemeClr val="tx1"/>
                </a:solidFill>
                <a:latin typeface="Arial"/>
                <a:cs typeface="Arial"/>
              </a:rPr>
              <a:t>verlaufende Schrift machen einen</a:t>
            </a:r>
          </a:p>
          <a:p>
            <a:r>
              <a:rPr lang="de-DE" sz="6000" dirty="0">
                <a:solidFill>
                  <a:schemeClr val="tx1"/>
                </a:solidFill>
                <a:latin typeface="Arial"/>
                <a:cs typeface="Arial"/>
              </a:rPr>
              <a:t>schlechten Eindruck</a:t>
            </a:r>
          </a:p>
          <a:p>
            <a:endParaRPr lang="de-DE" sz="6000" b="1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de-DE" sz="6000" b="1" dirty="0">
                <a:solidFill>
                  <a:schemeClr val="tx1"/>
                </a:solidFill>
                <a:latin typeface="Arial"/>
                <a:cs typeface="Arial"/>
              </a:rPr>
              <a:t>Schriftart </a:t>
            </a:r>
          </a:p>
          <a:p>
            <a:r>
              <a:rPr lang="de-DE" sz="6000" dirty="0">
                <a:solidFill>
                  <a:schemeClr val="tx1"/>
                </a:solidFill>
                <a:latin typeface="Arial"/>
                <a:cs typeface="Arial"/>
              </a:rPr>
              <a:t>Verspielt, sachlich, nobel, keine</a:t>
            </a:r>
          </a:p>
          <a:p>
            <a:r>
              <a:rPr lang="de-DE" sz="6000" dirty="0">
                <a:solidFill>
                  <a:schemeClr val="tx1"/>
                </a:solidFill>
                <a:latin typeface="Arial"/>
                <a:cs typeface="Arial"/>
              </a:rPr>
              <a:t>Schriftarten mischen</a:t>
            </a:r>
          </a:p>
          <a:p>
            <a:endParaRPr lang="de-DE" sz="6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de-DE" sz="6000" b="1" dirty="0">
                <a:solidFill>
                  <a:schemeClr val="tx1"/>
                </a:solidFill>
                <a:latin typeface="Arial"/>
                <a:cs typeface="Arial"/>
              </a:rPr>
              <a:t>Farbe</a:t>
            </a:r>
          </a:p>
          <a:p>
            <a:r>
              <a:rPr lang="de-DE" sz="6000" dirty="0">
                <a:solidFill>
                  <a:schemeClr val="tx1"/>
                </a:solidFill>
                <a:latin typeface="Arial"/>
                <a:cs typeface="Arial"/>
              </a:rPr>
              <a:t>Akzentuieren, Bezüge herstellen</a:t>
            </a:r>
          </a:p>
          <a:p>
            <a:endParaRPr lang="de-DE" sz="6000" dirty="0">
              <a:latin typeface="Arial"/>
              <a:cs typeface="Arial"/>
            </a:endParaRP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8750" y="28893094"/>
            <a:ext cx="28328861" cy="1212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6000" dirty="0">
              <a:latin typeface="Arial"/>
              <a:cs typeface="Arial"/>
            </a:endParaRPr>
          </a:p>
          <a:p>
            <a:pPr algn="ctr"/>
            <a:r>
              <a:rPr lang="de-DE" sz="6000" dirty="0">
                <a:latin typeface="Arial"/>
                <a:cs typeface="Arial"/>
              </a:rPr>
              <a:t>P  L  A  T  Z      A  U  S  N  U  T  Z  E  N  !  !</a:t>
            </a:r>
          </a:p>
          <a:p>
            <a:pPr algn="ctr"/>
            <a:endParaRPr lang="de-DE" sz="6000" dirty="0">
              <a:latin typeface="Arial"/>
              <a:cs typeface="Arial"/>
            </a:endParaRP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Folienlayout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Textfelder und Schrift (Art, Größe, Farbe, Ausrichtung ...)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Spalten, Rahmen ...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Bilder, Formen ...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Hintergrundbild oder -farbe</a:t>
            </a:r>
          </a:p>
          <a:p>
            <a:pPr marL="1143000" indent="-1143000">
              <a:buFont typeface="Arial"/>
              <a:buChar char="•"/>
            </a:pPr>
            <a:endParaRPr lang="de-DE" sz="6000" dirty="0">
              <a:latin typeface="Arial"/>
              <a:cs typeface="Arial"/>
            </a:endParaRPr>
          </a:p>
          <a:p>
            <a:r>
              <a:rPr lang="de-DE" sz="6000" dirty="0">
                <a:latin typeface="Arial"/>
                <a:cs typeface="Arial"/>
              </a:rPr>
              <a:t>Vorgehen: </a:t>
            </a:r>
          </a:p>
          <a:p>
            <a:pPr marL="1143000" indent="-1143000">
              <a:buFont typeface="+mj-lt"/>
              <a:buAutoNum type="arabicPeriod"/>
            </a:pPr>
            <a:r>
              <a:rPr lang="de-DE" sz="6000" dirty="0">
                <a:latin typeface="Arial"/>
                <a:cs typeface="Arial"/>
              </a:rPr>
              <a:t>Langfassung durchgehen und wichtige Inhalte markieren</a:t>
            </a:r>
          </a:p>
          <a:p>
            <a:pPr marL="1143000" indent="-1143000">
              <a:buFont typeface="+mj-lt"/>
              <a:buAutoNum type="arabicPeriod"/>
            </a:pPr>
            <a:r>
              <a:rPr lang="de-DE" sz="6000" dirty="0">
                <a:latin typeface="Arial"/>
                <a:cs typeface="Arial"/>
              </a:rPr>
              <a:t>Anhand dessen auf Din</a:t>
            </a:r>
            <a:r>
              <a:rPr lang="de-DE" sz="6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de-DE" sz="6000" dirty="0">
                <a:latin typeface="Arial"/>
                <a:cs typeface="Arial"/>
              </a:rPr>
              <a:t>A4-Blatt erstes Layout erstellen</a:t>
            </a:r>
          </a:p>
          <a:p>
            <a:pPr marL="1143000" indent="-1143000">
              <a:buFont typeface="+mj-lt"/>
              <a:buAutoNum type="arabicPeriod"/>
            </a:pPr>
            <a:r>
              <a:rPr lang="de-DE" sz="6000" dirty="0">
                <a:latin typeface="Arial"/>
                <a:cs typeface="Arial"/>
              </a:rPr>
              <a:t>Diese Vorlage gestalten</a:t>
            </a:r>
          </a:p>
          <a:p>
            <a:endParaRPr lang="de-DE" sz="6000" dirty="0">
              <a:latin typeface="Arial"/>
              <a:cs typeface="Arial"/>
            </a:endParaRPr>
          </a:p>
        </p:txBody>
      </p:sp>
      <p:cxnSp>
        <p:nvCxnSpPr>
          <p:cNvPr id="4" name="Gerade Verbindung 3"/>
          <p:cNvCxnSpPr/>
          <p:nvPr/>
        </p:nvCxnSpPr>
        <p:spPr bwMode="auto">
          <a:xfrm>
            <a:off x="0" y="4338366"/>
            <a:ext cx="3027997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96A2C70-CC30-DD41-B583-064F1848CFD8}"/>
              </a:ext>
            </a:extLst>
          </p:cNvPr>
          <p:cNvSpPr txBox="1"/>
          <p:nvPr/>
        </p:nvSpPr>
        <p:spPr>
          <a:xfrm>
            <a:off x="2796988" y="6400800"/>
            <a:ext cx="1847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EB1F40-CB00-9C40-A9E8-34729C9AA74B}"/>
              </a:ext>
            </a:extLst>
          </p:cNvPr>
          <p:cNvSpPr txBox="1"/>
          <p:nvPr/>
        </p:nvSpPr>
        <p:spPr>
          <a:xfrm>
            <a:off x="1514475" y="6085999"/>
            <a:ext cx="12401376" cy="982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b="1" dirty="0">
                <a:solidFill>
                  <a:srgbClr val="FF0000"/>
                </a:solidFill>
              </a:rPr>
              <a:t>Grundsätzliches </a:t>
            </a:r>
          </a:p>
          <a:p>
            <a:endParaRPr lang="de-DE" sz="6000" b="1" dirty="0">
              <a:solidFill>
                <a:srgbClr val="FF0000"/>
              </a:solidFill>
            </a:endParaRPr>
          </a:p>
          <a:p>
            <a:r>
              <a:rPr lang="de-DE" sz="6000" dirty="0">
                <a:solidFill>
                  <a:srgbClr val="FF0000"/>
                </a:solidFill>
              </a:rPr>
              <a:t>Selbstverständlich dürft ihr euer Poster auch selbst basteln und bekleben. Gedruckte Poster sind freiwillig!</a:t>
            </a:r>
          </a:p>
          <a:p>
            <a:endParaRPr lang="de-DE" sz="6000" dirty="0">
              <a:solidFill>
                <a:srgbClr val="FF0000"/>
              </a:solidFill>
            </a:endParaRPr>
          </a:p>
          <a:p>
            <a:r>
              <a:rPr lang="de-DE" sz="6000" dirty="0">
                <a:solidFill>
                  <a:srgbClr val="FF0000"/>
                </a:solidFill>
              </a:rPr>
              <a:t>Genaue Informationen zu den Anforderungen für die Plakate erhaltet ihr von euren Wettbewerbsleitungen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1514475" y="1714501"/>
            <a:ext cx="27251025" cy="3631978"/>
          </a:xfrm>
          <a:ln>
            <a:noFill/>
          </a:ln>
        </p:spPr>
        <p:txBody>
          <a:bodyPr/>
          <a:lstStyle/>
          <a:p>
            <a:r>
              <a:rPr lang="de-DE" sz="9600" dirty="0"/>
              <a:t>Jugend forscht</a:t>
            </a:r>
            <a:br>
              <a:rPr lang="de-DE" sz="9600" dirty="0"/>
            </a:br>
            <a:r>
              <a:rPr lang="de-DE" sz="9600" b="1" dirty="0"/>
              <a:t>Wie gestalte ich ein Plakat? (Schriftgröße 96)</a:t>
            </a:r>
            <a:br>
              <a:rPr lang="de-DE" sz="9600" b="1" dirty="0"/>
            </a:br>
            <a:endParaRPr lang="de-DE" sz="9600" b="1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514475" y="5418486"/>
            <a:ext cx="13377863" cy="1965126"/>
          </a:xfrm>
        </p:spPr>
        <p:txBody>
          <a:bodyPr/>
          <a:lstStyle/>
          <a:p>
            <a:r>
              <a:rPr lang="de-DE" sz="8000" dirty="0"/>
              <a:t>Fachliches (80 Pkt.)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>
          <a:xfrm>
            <a:off x="1514475" y="7650734"/>
            <a:ext cx="13377863" cy="12529392"/>
          </a:xfrm>
        </p:spPr>
        <p:txBody>
          <a:bodyPr/>
          <a:lstStyle/>
          <a:p>
            <a:endParaRPr lang="de-DE" sz="6000" dirty="0">
              <a:latin typeface="Arial (Textkörper)"/>
              <a:cs typeface="Arial (Textkörper)"/>
            </a:endParaRPr>
          </a:p>
          <a:p>
            <a:endParaRPr lang="de-DE" sz="6000" dirty="0">
              <a:cs typeface="Arial"/>
            </a:endParaRPr>
          </a:p>
          <a:p>
            <a:r>
              <a:rPr lang="de-DE" sz="6000" b="1" dirty="0">
                <a:cs typeface="Arial"/>
              </a:rPr>
              <a:t>Umfang (60 Pkt.)</a:t>
            </a:r>
          </a:p>
          <a:p>
            <a:r>
              <a:rPr lang="de-DE" sz="6000" dirty="0">
                <a:cs typeface="Arial"/>
              </a:rPr>
              <a:t>So viel wie nötig, </a:t>
            </a:r>
          </a:p>
          <a:p>
            <a:r>
              <a:rPr lang="de-DE" sz="6000" dirty="0">
                <a:cs typeface="Arial"/>
              </a:rPr>
              <a:t>so wenig wie möglich!</a:t>
            </a:r>
          </a:p>
          <a:p>
            <a:endParaRPr lang="de-DE" sz="6000" b="1" dirty="0">
              <a:cs typeface="Arial"/>
            </a:endParaRPr>
          </a:p>
          <a:p>
            <a:r>
              <a:rPr lang="de-DE" sz="6000" b="1" dirty="0">
                <a:cs typeface="Arial"/>
              </a:rPr>
              <a:t>Inhalte </a:t>
            </a:r>
          </a:p>
          <a:p>
            <a:r>
              <a:rPr lang="de-DE" sz="6000" dirty="0">
                <a:cs typeface="Arial"/>
              </a:rPr>
              <a:t>Mit Gliederung Überblick verschaffen</a:t>
            </a:r>
          </a:p>
          <a:p>
            <a:r>
              <a:rPr lang="de-DE" sz="6000" dirty="0">
                <a:cs typeface="Arial"/>
              </a:rPr>
              <a:t>Mit Frage oder ausdrucksstarkem Foto</a:t>
            </a:r>
            <a:endParaRPr lang="de-DE" sz="6000" dirty="0">
              <a:solidFill>
                <a:srgbClr val="FF0000"/>
              </a:solidFill>
              <a:cs typeface="Arial"/>
            </a:endParaRPr>
          </a:p>
          <a:p>
            <a:r>
              <a:rPr lang="de-DE" sz="6000" dirty="0">
                <a:cs typeface="Arial"/>
              </a:rPr>
              <a:t>Interesse für das Thema wecken</a:t>
            </a:r>
          </a:p>
          <a:p>
            <a:endParaRPr lang="de-DE" sz="6000" dirty="0"/>
          </a:p>
          <a:p>
            <a:endParaRPr lang="de-DE" sz="6000" dirty="0"/>
          </a:p>
          <a:p>
            <a:endParaRPr lang="de-DE" sz="600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15356011" y="6354590"/>
            <a:ext cx="13384212" cy="1008112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b" anchorCtr="0" compatLnSpc="1">
            <a:prstTxWarp prst="textNoShape">
              <a:avLst/>
            </a:prstTxWarp>
          </a:bodyPr>
          <a:lstStyle/>
          <a:p>
            <a:r>
              <a:rPr lang="de-DE" sz="8000" dirty="0"/>
              <a:t>Optik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4"/>
          </p:nvPr>
        </p:nvSpPr>
        <p:spPr>
          <a:xfrm>
            <a:off x="15381288" y="7650734"/>
            <a:ext cx="13384212" cy="20378264"/>
          </a:xfrm>
        </p:spPr>
        <p:txBody>
          <a:bodyPr/>
          <a:lstStyle/>
          <a:p>
            <a:r>
              <a:rPr lang="de-DE" sz="6000" b="1" dirty="0">
                <a:solidFill>
                  <a:schemeClr val="tx1"/>
                </a:solidFill>
                <a:cs typeface="Arial"/>
              </a:rPr>
              <a:t>Bild-Text-Kombination 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Mit Symbolen</a:t>
            </a:r>
            <a:r>
              <a:rPr lang="de-DE" sz="6000" dirty="0">
                <a:cs typeface="Arial"/>
              </a:rPr>
              <a:t>, Bildern und Grafiken</a:t>
            </a:r>
          </a:p>
          <a:p>
            <a:r>
              <a:rPr lang="de-DE" sz="6000" dirty="0">
                <a:cs typeface="Arial"/>
              </a:rPr>
              <a:t>Text auflockern und Inhalte</a:t>
            </a:r>
          </a:p>
          <a:p>
            <a:r>
              <a:rPr lang="de-DE" sz="6000" dirty="0">
                <a:cs typeface="Arial"/>
              </a:rPr>
              <a:t>veranschaulichen</a:t>
            </a:r>
          </a:p>
          <a:p>
            <a:endParaRPr lang="de-DE" sz="6000" dirty="0">
              <a:solidFill>
                <a:schemeClr val="tx1"/>
              </a:solidFill>
              <a:cs typeface="Arial"/>
            </a:endParaRPr>
          </a:p>
          <a:p>
            <a:r>
              <a:rPr lang="de-DE" sz="6000" b="1" dirty="0">
                <a:cs typeface="Arial"/>
              </a:rPr>
              <a:t>Auf Sorgfalt achten </a:t>
            </a:r>
          </a:p>
          <a:p>
            <a:r>
              <a:rPr lang="de-DE" sz="6000" dirty="0">
                <a:cs typeface="Arial"/>
              </a:rPr>
              <a:t>Schief </a:t>
            </a:r>
            <a:r>
              <a:rPr lang="de-DE" sz="6000" dirty="0">
                <a:solidFill>
                  <a:schemeClr val="tx1"/>
                </a:solidFill>
                <a:cs typeface="Arial"/>
              </a:rPr>
              <a:t>geklebte Blätter, verschiedene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Schriftgrößen oder eine schräg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verlaufende Schrift machen einen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schlechten Eindruck</a:t>
            </a:r>
          </a:p>
          <a:p>
            <a:endParaRPr lang="de-DE" sz="6000" b="1" dirty="0">
              <a:solidFill>
                <a:schemeClr val="tx1"/>
              </a:solidFill>
              <a:cs typeface="Arial"/>
            </a:endParaRPr>
          </a:p>
          <a:p>
            <a:r>
              <a:rPr lang="de-DE" sz="6000" b="1" dirty="0">
                <a:solidFill>
                  <a:schemeClr val="tx1"/>
                </a:solidFill>
                <a:cs typeface="Arial"/>
              </a:rPr>
              <a:t>Schriftart 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Verspielt, sachlich, nobel, keine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Schriftarten mischen</a:t>
            </a:r>
          </a:p>
          <a:p>
            <a:endParaRPr lang="de-DE" sz="6000" dirty="0">
              <a:solidFill>
                <a:schemeClr val="tx1"/>
              </a:solidFill>
              <a:cs typeface="Arial"/>
            </a:endParaRPr>
          </a:p>
          <a:p>
            <a:r>
              <a:rPr lang="de-DE" sz="6000" b="1" dirty="0">
                <a:solidFill>
                  <a:schemeClr val="tx1"/>
                </a:solidFill>
                <a:cs typeface="Arial"/>
              </a:rPr>
              <a:t>Farbe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Akzentuieren, Bezüge herstellen</a:t>
            </a: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8750" y="28605062"/>
            <a:ext cx="28843617" cy="1212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6000" dirty="0">
              <a:latin typeface="Arial"/>
              <a:cs typeface="Arial"/>
            </a:endParaRPr>
          </a:p>
          <a:p>
            <a:pPr algn="ctr"/>
            <a:r>
              <a:rPr lang="de-DE" sz="6000" dirty="0">
                <a:latin typeface="Arial"/>
                <a:cs typeface="Arial"/>
              </a:rPr>
              <a:t>P  L  A  T  Z      A  U  S  N  U  T  Z  E  N  !  !</a:t>
            </a:r>
          </a:p>
          <a:p>
            <a:pPr algn="ctr"/>
            <a:endParaRPr lang="de-DE" sz="6000" dirty="0">
              <a:latin typeface="Arial"/>
              <a:cs typeface="Arial"/>
            </a:endParaRP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Folienlayout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Textfelder und Schrift (Art, Größe, Farbe, Ausrichtung ...)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Spalten, Rahmen ...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Bilder, Formen ...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latin typeface="Arial"/>
                <a:cs typeface="Arial"/>
              </a:rPr>
              <a:t>Hintergrundbild oder -farbe</a:t>
            </a:r>
          </a:p>
          <a:p>
            <a:pPr marL="1143000" indent="-1143000">
              <a:buFont typeface="Arial"/>
              <a:buChar char="•"/>
            </a:pPr>
            <a:endParaRPr lang="de-DE" sz="6000" dirty="0">
              <a:latin typeface="Arial"/>
              <a:cs typeface="Arial"/>
            </a:endParaRPr>
          </a:p>
          <a:p>
            <a:r>
              <a:rPr lang="de-DE" sz="6000" dirty="0">
                <a:latin typeface="Arial"/>
                <a:cs typeface="Arial"/>
              </a:rPr>
              <a:t>Vorgehen: </a:t>
            </a:r>
          </a:p>
          <a:p>
            <a:pPr marL="1143000" indent="-1143000">
              <a:buFont typeface="+mj-lt"/>
              <a:buAutoNum type="arabicPeriod"/>
            </a:pPr>
            <a:r>
              <a:rPr lang="de-DE" sz="6000" dirty="0">
                <a:latin typeface="Arial"/>
                <a:cs typeface="Arial"/>
              </a:rPr>
              <a:t>Langfassung durchgehen und wichtige Inhalte markieren</a:t>
            </a:r>
          </a:p>
          <a:p>
            <a:pPr marL="1143000" indent="-1143000">
              <a:buFont typeface="+mj-lt"/>
              <a:buAutoNum type="arabicPeriod"/>
            </a:pPr>
            <a:r>
              <a:rPr lang="de-DE" sz="6000" dirty="0">
                <a:latin typeface="Arial"/>
                <a:cs typeface="Arial"/>
              </a:rPr>
              <a:t>Anhand dessen auf Din</a:t>
            </a:r>
            <a:r>
              <a:rPr lang="de-DE" sz="6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de-DE" sz="6000" dirty="0">
                <a:latin typeface="Arial"/>
                <a:cs typeface="Arial"/>
              </a:rPr>
              <a:t>A4-Blatt erstes Layout erstellen</a:t>
            </a:r>
          </a:p>
          <a:p>
            <a:pPr marL="1143000" indent="-1143000">
              <a:buFont typeface="+mj-lt"/>
              <a:buAutoNum type="arabicPeriod"/>
            </a:pPr>
            <a:r>
              <a:rPr lang="de-DE" sz="6000" dirty="0">
                <a:latin typeface="Arial"/>
                <a:cs typeface="Arial"/>
              </a:rPr>
              <a:t>Diese Vorlage gestalten</a:t>
            </a:r>
          </a:p>
          <a:p>
            <a:endParaRPr lang="de-DE" sz="6000" dirty="0"/>
          </a:p>
        </p:txBody>
      </p:sp>
      <p:cxnSp>
        <p:nvCxnSpPr>
          <p:cNvPr id="4" name="Gerade Verbindung 3"/>
          <p:cNvCxnSpPr/>
          <p:nvPr/>
        </p:nvCxnSpPr>
        <p:spPr bwMode="auto">
          <a:xfrm>
            <a:off x="0" y="4338366"/>
            <a:ext cx="3027997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4699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  <a:alpha val="36000"/>
              </a:schemeClr>
            </a:gs>
            <a:gs pos="100000">
              <a:srgbClr val="000000"/>
            </a:gs>
            <a:gs pos="49000">
              <a:schemeClr val="accent2">
                <a:lumMod val="75000"/>
                <a:alpha val="36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1514475" y="1714501"/>
            <a:ext cx="27251025" cy="3631978"/>
          </a:xfrm>
          <a:ln>
            <a:noFill/>
          </a:ln>
        </p:spPr>
        <p:txBody>
          <a:bodyPr/>
          <a:lstStyle/>
          <a:p>
            <a:r>
              <a:rPr lang="de-DE" sz="9600" dirty="0"/>
              <a:t>Jugend forscht</a:t>
            </a:r>
            <a:br>
              <a:rPr lang="de-DE" sz="9600" dirty="0"/>
            </a:br>
            <a:r>
              <a:rPr lang="de-DE" sz="9600" b="1" dirty="0"/>
              <a:t>Wie gestalte ich ein Plakat? (Schriftgröße 96)</a:t>
            </a:r>
            <a:br>
              <a:rPr lang="de-DE" sz="9600" b="1" dirty="0"/>
            </a:br>
            <a:endParaRPr lang="de-DE" sz="9600" b="1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514475" y="5418486"/>
            <a:ext cx="13377863" cy="1965126"/>
          </a:xfrm>
        </p:spPr>
        <p:txBody>
          <a:bodyPr/>
          <a:lstStyle/>
          <a:p>
            <a:r>
              <a:rPr lang="de-DE" sz="8000" dirty="0"/>
              <a:t>Fachliches (80 Pkt.)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>
          <a:xfrm>
            <a:off x="1514475" y="7650734"/>
            <a:ext cx="13377863" cy="12529392"/>
          </a:xfrm>
        </p:spPr>
        <p:txBody>
          <a:bodyPr/>
          <a:lstStyle/>
          <a:p>
            <a:r>
              <a:rPr lang="de-DE" sz="6000" b="1" dirty="0">
                <a:cs typeface="Arial"/>
              </a:rPr>
              <a:t>Umfang (60 Pkt.)</a:t>
            </a:r>
          </a:p>
          <a:p>
            <a:r>
              <a:rPr lang="de-DE" sz="6000" dirty="0">
                <a:cs typeface="Arial"/>
              </a:rPr>
              <a:t>So viel wie nötig, </a:t>
            </a:r>
          </a:p>
          <a:p>
            <a:r>
              <a:rPr lang="de-DE" sz="6000" dirty="0">
                <a:cs typeface="Arial"/>
              </a:rPr>
              <a:t>so wenig wie möglich!</a:t>
            </a:r>
          </a:p>
          <a:p>
            <a:endParaRPr lang="de-DE" sz="6000" b="1" dirty="0">
              <a:cs typeface="Arial"/>
            </a:endParaRPr>
          </a:p>
          <a:p>
            <a:r>
              <a:rPr lang="de-DE" sz="6000" b="1" dirty="0">
                <a:cs typeface="Arial"/>
              </a:rPr>
              <a:t>Inhalte </a:t>
            </a:r>
          </a:p>
          <a:p>
            <a:r>
              <a:rPr lang="de-DE" sz="6000" dirty="0">
                <a:cs typeface="Arial"/>
              </a:rPr>
              <a:t>Mit Gliederung Überblick verschaffen</a:t>
            </a:r>
          </a:p>
          <a:p>
            <a:r>
              <a:rPr lang="de-DE" sz="6000" dirty="0">
                <a:cs typeface="Arial"/>
              </a:rPr>
              <a:t>Mit Frage oder ausdrucksstarkem Foto</a:t>
            </a:r>
            <a:endParaRPr lang="de-DE" sz="6000" dirty="0">
              <a:solidFill>
                <a:srgbClr val="FF0000"/>
              </a:solidFill>
              <a:cs typeface="Arial"/>
            </a:endParaRPr>
          </a:p>
          <a:p>
            <a:r>
              <a:rPr lang="de-DE" sz="6000" dirty="0">
                <a:cs typeface="Arial"/>
              </a:rPr>
              <a:t>Interesse für das Thema wecken</a:t>
            </a:r>
          </a:p>
          <a:p>
            <a:endParaRPr lang="de-DE" sz="6000" dirty="0"/>
          </a:p>
          <a:p>
            <a:endParaRPr lang="de-DE" sz="6000" dirty="0"/>
          </a:p>
          <a:p>
            <a:endParaRPr lang="de-DE" sz="600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15356011" y="6354590"/>
            <a:ext cx="13384212" cy="1008112"/>
          </a:xfrm>
        </p:spPr>
        <p:txBody>
          <a:bodyPr/>
          <a:lstStyle/>
          <a:p>
            <a:r>
              <a:rPr lang="de-DE" sz="8000" dirty="0"/>
              <a:t>Optik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4"/>
          </p:nvPr>
        </p:nvSpPr>
        <p:spPr>
          <a:xfrm>
            <a:off x="15381288" y="7650734"/>
            <a:ext cx="13384212" cy="16705856"/>
          </a:xfrm>
        </p:spPr>
        <p:txBody>
          <a:bodyPr/>
          <a:lstStyle/>
          <a:p>
            <a:r>
              <a:rPr lang="de-DE" sz="6000" b="1" dirty="0">
                <a:solidFill>
                  <a:schemeClr val="tx1"/>
                </a:solidFill>
                <a:cs typeface="Arial"/>
              </a:rPr>
              <a:t>Bild-Text-Kombination 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Mit Symbolen</a:t>
            </a:r>
            <a:r>
              <a:rPr lang="de-DE" sz="6000" dirty="0">
                <a:cs typeface="Arial"/>
              </a:rPr>
              <a:t>, Bildern und Grafiken</a:t>
            </a:r>
          </a:p>
          <a:p>
            <a:r>
              <a:rPr lang="de-DE" sz="6000" dirty="0">
                <a:cs typeface="Arial"/>
              </a:rPr>
              <a:t>Text auflockern und Inhalte</a:t>
            </a:r>
          </a:p>
          <a:p>
            <a:r>
              <a:rPr lang="de-DE" sz="6000" dirty="0">
                <a:cs typeface="Arial"/>
              </a:rPr>
              <a:t>veranschaulichen</a:t>
            </a:r>
          </a:p>
          <a:p>
            <a:endParaRPr lang="de-DE" sz="6000" dirty="0">
              <a:solidFill>
                <a:schemeClr val="tx1"/>
              </a:solidFill>
              <a:cs typeface="Arial"/>
            </a:endParaRPr>
          </a:p>
          <a:p>
            <a:r>
              <a:rPr lang="de-DE" sz="6000" b="1" dirty="0">
                <a:cs typeface="Arial"/>
              </a:rPr>
              <a:t>Auf Sorgfalt achten </a:t>
            </a:r>
          </a:p>
          <a:p>
            <a:r>
              <a:rPr lang="de-DE" sz="6000" dirty="0">
                <a:cs typeface="Arial"/>
              </a:rPr>
              <a:t>Schief </a:t>
            </a:r>
            <a:r>
              <a:rPr lang="de-DE" sz="6000" dirty="0">
                <a:solidFill>
                  <a:schemeClr val="tx1"/>
                </a:solidFill>
                <a:cs typeface="Arial"/>
              </a:rPr>
              <a:t>geklebte Blätter, verschiedene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Schriftgrößen oder eine schräg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verlaufende Schrift machen einen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schlechten Eindruck</a:t>
            </a:r>
          </a:p>
          <a:p>
            <a:endParaRPr lang="de-DE" sz="6000" b="1" dirty="0">
              <a:solidFill>
                <a:schemeClr val="tx1"/>
              </a:solidFill>
              <a:cs typeface="Arial"/>
            </a:endParaRPr>
          </a:p>
          <a:p>
            <a:r>
              <a:rPr lang="de-DE" sz="6000" b="1" dirty="0">
                <a:solidFill>
                  <a:schemeClr val="tx1"/>
                </a:solidFill>
                <a:cs typeface="Arial"/>
              </a:rPr>
              <a:t>Schriftart 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Verspielt, sachlich, nobel, keine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Schriftarten mischen</a:t>
            </a:r>
          </a:p>
          <a:p>
            <a:endParaRPr lang="de-DE" sz="6000" dirty="0">
              <a:solidFill>
                <a:schemeClr val="tx1"/>
              </a:solidFill>
              <a:cs typeface="Arial"/>
            </a:endParaRPr>
          </a:p>
          <a:p>
            <a:r>
              <a:rPr lang="de-DE" sz="6000" b="1" dirty="0">
                <a:solidFill>
                  <a:schemeClr val="tx1"/>
                </a:solidFill>
                <a:cs typeface="Arial"/>
              </a:rPr>
              <a:t>Farbe</a:t>
            </a:r>
          </a:p>
          <a:p>
            <a:r>
              <a:rPr lang="de-DE" sz="6000" dirty="0">
                <a:solidFill>
                  <a:schemeClr val="tx1"/>
                </a:solidFill>
                <a:cs typeface="Arial"/>
              </a:rPr>
              <a:t>Akzentuieren, Bezüge herstellen</a:t>
            </a: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  <a:p>
            <a:endParaRPr lang="de-DE" sz="6000" dirty="0">
              <a:latin typeface="Times New Roman"/>
              <a:cs typeface="Times New Roman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8750" y="28533054"/>
            <a:ext cx="28851225" cy="12983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60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de-DE" sz="6000" dirty="0">
                <a:solidFill>
                  <a:srgbClr val="000000"/>
                </a:solidFill>
                <a:latin typeface="Arial"/>
                <a:cs typeface="Arial"/>
              </a:rPr>
              <a:t>P  L  A  T  Z      A  U  S  N  U  T  Z  E  N  !  !</a:t>
            </a:r>
          </a:p>
          <a:p>
            <a:pPr algn="ctr"/>
            <a:endParaRPr lang="de-DE" sz="6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solidFill>
                  <a:srgbClr val="000000"/>
                </a:solidFill>
                <a:latin typeface="Arial"/>
                <a:cs typeface="Arial"/>
              </a:rPr>
              <a:t>Folienlayout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solidFill>
                  <a:srgbClr val="000000"/>
                </a:solidFill>
                <a:latin typeface="Arial"/>
                <a:cs typeface="Arial"/>
              </a:rPr>
              <a:t>Textfelder und Schrift (Art, Größe, Farbe, Ausrichtung, ...)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solidFill>
                  <a:srgbClr val="000000"/>
                </a:solidFill>
                <a:latin typeface="Arial"/>
                <a:cs typeface="Arial"/>
              </a:rPr>
              <a:t>Spalten, Rahmen, ...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solidFill>
                  <a:srgbClr val="000000"/>
                </a:solidFill>
                <a:latin typeface="Arial"/>
                <a:cs typeface="Arial"/>
              </a:rPr>
              <a:t>Bilder, Formen, ...</a:t>
            </a:r>
          </a:p>
          <a:p>
            <a:pPr marL="1143000" indent="-1143000">
              <a:buFont typeface="Arial"/>
              <a:buChar char="•"/>
            </a:pPr>
            <a:r>
              <a:rPr lang="de-DE" sz="6000" dirty="0">
                <a:solidFill>
                  <a:srgbClr val="000000"/>
                </a:solidFill>
                <a:latin typeface="Arial"/>
                <a:cs typeface="Arial"/>
              </a:rPr>
              <a:t>Hintergrundbild oder -farbe</a:t>
            </a:r>
          </a:p>
          <a:p>
            <a:endParaRPr lang="de-DE" sz="60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3000" indent="-1143000">
              <a:buFont typeface="Arial"/>
              <a:buChar char="•"/>
            </a:pPr>
            <a:endParaRPr lang="de-DE" sz="6000" dirty="0">
              <a:latin typeface="Arial"/>
              <a:cs typeface="Arial"/>
            </a:endParaRPr>
          </a:p>
          <a:p>
            <a:r>
              <a:rPr lang="de-DE" sz="6000" dirty="0">
                <a:latin typeface="Arial"/>
                <a:cs typeface="Arial"/>
              </a:rPr>
              <a:t>Vorgehen: </a:t>
            </a:r>
          </a:p>
          <a:p>
            <a:pPr marL="1143000" indent="-1143000">
              <a:buFont typeface="+mj-lt"/>
              <a:buAutoNum type="arabicPeriod"/>
            </a:pPr>
            <a:r>
              <a:rPr lang="de-DE" sz="6000" dirty="0">
                <a:latin typeface="Arial"/>
                <a:cs typeface="Arial"/>
              </a:rPr>
              <a:t>Langfassung durchgehen und wichtige Inhalte markieren</a:t>
            </a:r>
          </a:p>
          <a:p>
            <a:pPr marL="1143000" indent="-1143000">
              <a:buFont typeface="+mj-lt"/>
              <a:buAutoNum type="arabicPeriod"/>
            </a:pPr>
            <a:r>
              <a:rPr lang="de-DE" sz="6000" dirty="0">
                <a:latin typeface="Arial"/>
                <a:cs typeface="Arial"/>
              </a:rPr>
              <a:t>Anhand dessen auf Din</a:t>
            </a:r>
            <a:r>
              <a:rPr lang="de-DE" sz="6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de-DE" sz="6000" dirty="0">
                <a:latin typeface="Arial"/>
                <a:cs typeface="Arial"/>
              </a:rPr>
              <a:t>A4-Blatt erstes Layout erstellen</a:t>
            </a:r>
          </a:p>
          <a:p>
            <a:pPr marL="1143000" indent="-1143000">
              <a:buFont typeface="+mj-lt"/>
              <a:buAutoNum type="arabicPeriod"/>
            </a:pPr>
            <a:r>
              <a:rPr lang="de-DE" sz="6000" dirty="0">
                <a:latin typeface="Arial"/>
                <a:cs typeface="Arial"/>
              </a:rPr>
              <a:t>Diese Vorlage gestalten</a:t>
            </a:r>
          </a:p>
          <a:p>
            <a:pPr algn="ctr"/>
            <a:endParaRPr lang="de-DE" sz="6000" dirty="0"/>
          </a:p>
        </p:txBody>
      </p:sp>
      <p:cxnSp>
        <p:nvCxnSpPr>
          <p:cNvPr id="4" name="Gerade Verbindung 3"/>
          <p:cNvCxnSpPr/>
          <p:nvPr/>
        </p:nvCxnSpPr>
        <p:spPr bwMode="auto">
          <a:xfrm>
            <a:off x="0" y="4338366"/>
            <a:ext cx="3027997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86378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S Gothic" charset="0"/>
            <a:cs typeface="MS 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S Gothic" charset="0"/>
            <a:cs typeface="MS Gothic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Benutzerdefiniert</PresentationFormat>
  <Paragraphs>155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MS Gothic</vt:lpstr>
      <vt:lpstr>ＭＳ Ｐゴシック</vt:lpstr>
      <vt:lpstr>Arial</vt:lpstr>
      <vt:lpstr>Arial (Textkörper)</vt:lpstr>
      <vt:lpstr>Times New Roman</vt:lpstr>
      <vt:lpstr>Standarddesign</vt:lpstr>
      <vt:lpstr>Material H: Jugend forscht  Wie gestalte ich ein Plakat?  </vt:lpstr>
      <vt:lpstr>Jugend forscht Wie gestalte ich ein Plakat? (Schriftgröße 96) </vt:lpstr>
      <vt:lpstr>Jugend forscht Wie gestalte ich ein Plakat? (Schriftgröße 96)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Clemens Otto</dc:creator>
  <cp:lastModifiedBy>Annika Eickers</cp:lastModifiedBy>
  <cp:revision>23</cp:revision>
  <cp:lastPrinted>1601-01-01T00:00:00Z</cp:lastPrinted>
  <dcterms:created xsi:type="dcterms:W3CDTF">2010-03-06T09:46:22Z</dcterms:created>
  <dcterms:modified xsi:type="dcterms:W3CDTF">2018-08-21T11:16:12Z</dcterms:modified>
</cp:coreProperties>
</file>