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19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006B-4C39-48CA-A59F-6EBA40A718C0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367E-2D4C-47C4-A8EE-EB5B70700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39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EBD331-6C6C-D984-49D6-11A287FFD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8E8987-4962-D18F-59CC-764A43D56F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/>
              <a:t>Linke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6BBB0-F136-9E08-47D5-687A8B6664A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5BFB2D-A182-4C71-9962-A74C77AD7BFE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61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2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7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9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8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2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08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5902-1676-43C7-942D-862CECA69F85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141-0A9D-44E0-9EB3-0CA9D4EA55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rafik 249">
            <a:extLst>
              <a:ext uri="{FF2B5EF4-FFF2-40B4-BE49-F238E27FC236}">
                <a16:creationId xmlns:a16="http://schemas.microsoft.com/office/drawing/2014/main" id="{14A1FCAD-FFEC-31FD-E76F-9BD659878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90" t="3512" r="11984" b="8981"/>
          <a:stretch/>
        </p:blipFill>
        <p:spPr>
          <a:xfrm>
            <a:off x="4370164" y="5958065"/>
            <a:ext cx="8818569" cy="11005230"/>
          </a:xfrm>
          <a:prstGeom prst="rect">
            <a:avLst/>
          </a:prstGeom>
        </p:spPr>
      </p:pic>
      <p:sp>
        <p:nvSpPr>
          <p:cNvPr id="5" name="Rechteck: abgerundete Ecken 32">
            <a:extLst>
              <a:ext uri="{FF2B5EF4-FFF2-40B4-BE49-F238E27FC236}">
                <a16:creationId xmlns:a16="http://schemas.microsoft.com/office/drawing/2014/main" id="{F0A5A125-4F61-6294-1DA7-56C96F4AB83C}"/>
              </a:ext>
            </a:extLst>
          </p:cNvPr>
          <p:cNvSpPr/>
          <p:nvPr/>
        </p:nvSpPr>
        <p:spPr>
          <a:xfrm>
            <a:off x="7398434" y="1080000"/>
            <a:ext cx="15797113" cy="1551293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57" tIns="45728" rIns="91457" bIns="45728" anchor="ctr" anchorCtr="1" compatLnSpc="1">
            <a:noAutofit/>
          </a:bodyPr>
          <a:lstStyle/>
          <a:p>
            <a:pPr algn="ctr"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2" dirty="0">
                <a:solidFill>
                  <a:srgbClr val="000000"/>
                </a:solidFill>
                <a:latin typeface="Calibri"/>
              </a:rPr>
              <a:t>Ablauf – so arbeitet Pyduino </a:t>
            </a:r>
          </a:p>
        </p:txBody>
      </p:sp>
      <p:sp>
        <p:nvSpPr>
          <p:cNvPr id="6" name="Rechteck: abgerundete Ecken 33">
            <a:extLst>
              <a:ext uri="{FF2B5EF4-FFF2-40B4-BE49-F238E27FC236}">
                <a16:creationId xmlns:a16="http://schemas.microsoft.com/office/drawing/2014/main" id="{8390EB77-313C-14BC-72F4-EF763DF2B6FE}"/>
              </a:ext>
            </a:extLst>
          </p:cNvPr>
          <p:cNvSpPr/>
          <p:nvPr/>
        </p:nvSpPr>
        <p:spPr>
          <a:xfrm>
            <a:off x="4070873" y="3703071"/>
            <a:ext cx="22452236" cy="155129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1" compatLnSpc="1">
            <a:noAutofit/>
          </a:bodyPr>
          <a:lstStyle/>
          <a:p>
            <a:pPr algn="ctr"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1" dirty="0">
                <a:solidFill>
                  <a:srgbClr val="000000"/>
                </a:solidFill>
                <a:latin typeface="Calibri"/>
              </a:rPr>
              <a:t>In der </a:t>
            </a:r>
            <a:r>
              <a:rPr lang="de-DE" sz="5401" b="1" dirty="0">
                <a:solidFill>
                  <a:srgbClr val="000000"/>
                </a:solidFill>
                <a:latin typeface="Calibri"/>
              </a:rPr>
              <a:t>transpile() </a:t>
            </a:r>
            <a:r>
              <a:rPr lang="de-DE" sz="5401" dirty="0">
                <a:solidFill>
                  <a:srgbClr val="000000"/>
                </a:solidFill>
                <a:latin typeface="Calibri"/>
              </a:rPr>
              <a:t>Funktion wird der Pyduino-Code zeilenweise in C++ übersetzt</a:t>
            </a:r>
            <a:endParaRPr lang="de-DE" sz="5401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hteck: abgerundete Ecken 36">
            <a:extLst>
              <a:ext uri="{FF2B5EF4-FFF2-40B4-BE49-F238E27FC236}">
                <a16:creationId xmlns:a16="http://schemas.microsoft.com/office/drawing/2014/main" id="{3A81F5C8-2234-EFA8-981F-A46290916961}"/>
              </a:ext>
            </a:extLst>
          </p:cNvPr>
          <p:cNvSpPr/>
          <p:nvPr/>
        </p:nvSpPr>
        <p:spPr>
          <a:xfrm>
            <a:off x="15899299" y="5804780"/>
            <a:ext cx="13716000" cy="3703101"/>
          </a:xfrm>
          <a:custGeom>
            <a:avLst>
              <a:gd name="f0" fmla="val 34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1" dirty="0">
                <a:solidFill>
                  <a:srgbClr val="000000"/>
                </a:solidFill>
                <a:latin typeface="Calibri"/>
              </a:rPr>
              <a:t>Eine einzelne Zeile wird mit der </a:t>
            </a:r>
            <a:r>
              <a:rPr lang="de-DE" sz="5401" b="1" dirty="0">
                <a:solidFill>
                  <a:srgbClr val="000000"/>
                </a:solidFill>
                <a:latin typeface="Calibri"/>
              </a:rPr>
              <a:t>do_line() </a:t>
            </a:r>
            <a:r>
              <a:rPr lang="de-DE" sz="5401" dirty="0">
                <a:solidFill>
                  <a:srgbClr val="000000"/>
                </a:solidFill>
                <a:latin typeface="Calibri"/>
              </a:rPr>
              <a:t>Funktion übersetzt. Die Zeile wird dabei auf verschiedene Anweisungsarten überprüft.</a:t>
            </a:r>
          </a:p>
        </p:txBody>
      </p:sp>
      <p:sp>
        <p:nvSpPr>
          <p:cNvPr id="9" name="Rechteck: abgerundete Ecken 39">
            <a:extLst>
              <a:ext uri="{FF2B5EF4-FFF2-40B4-BE49-F238E27FC236}">
                <a16:creationId xmlns:a16="http://schemas.microsoft.com/office/drawing/2014/main" id="{32616963-9FEF-6BEE-8572-8492768566FD}"/>
              </a:ext>
            </a:extLst>
          </p:cNvPr>
          <p:cNvSpPr/>
          <p:nvPr/>
        </p:nvSpPr>
        <p:spPr>
          <a:xfrm>
            <a:off x="15899299" y="10076857"/>
            <a:ext cx="13716000" cy="8837211"/>
          </a:xfrm>
          <a:custGeom>
            <a:avLst>
              <a:gd name="f0" fmla="val 135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1">
                <a:solidFill>
                  <a:srgbClr val="000000"/>
                </a:solidFill>
                <a:latin typeface="Calibri"/>
              </a:rPr>
              <a:t>Die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do_line() 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Funktion verwendet verschiedene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check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 Funktionen, um die Zeile auf verschiedene Anweisungsarten zu überprüfen. Diese Funktionen geben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True 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zurück, wenn die entsprechende Anweisung gefunden wurde, egal ob diese korrekt übersetzt werden konnte oder nicht. Ansonsten wird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False 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 zurückgegeben. Ein Beispiel dafür ist die Funktion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Variable.check_definition()</a:t>
            </a:r>
            <a:endParaRPr lang="de-DE" sz="540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0" name="Gerader Verbinder 41">
            <a:extLst>
              <a:ext uri="{FF2B5EF4-FFF2-40B4-BE49-F238E27FC236}">
                <a16:creationId xmlns:a16="http://schemas.microsoft.com/office/drawing/2014/main" id="{A57A18E0-0E28-7314-6099-C46629BFA68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296991" y="2631293"/>
            <a:ext cx="0" cy="1071778"/>
          </a:xfrm>
          <a:prstGeom prst="straightConnector1">
            <a:avLst/>
          </a:prstGeom>
          <a:noFill/>
          <a:ln w="127001" cap="flat">
            <a:gradFill flip="none" rotWithShape="1"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  <a:tileRect/>
            </a:gradFill>
            <a:prstDash val="solid"/>
            <a:miter/>
          </a:ln>
        </p:spPr>
      </p:cxnSp>
      <p:sp>
        <p:nvSpPr>
          <p:cNvPr id="12" name="Rechteck: abgerundete Ecken 43">
            <a:extLst>
              <a:ext uri="{FF2B5EF4-FFF2-40B4-BE49-F238E27FC236}">
                <a16:creationId xmlns:a16="http://schemas.microsoft.com/office/drawing/2014/main" id="{21A764E4-AE3F-A991-6906-B009643518C3}"/>
              </a:ext>
            </a:extLst>
          </p:cNvPr>
          <p:cNvSpPr/>
          <p:nvPr/>
        </p:nvSpPr>
        <p:spPr>
          <a:xfrm>
            <a:off x="813637" y="5833226"/>
            <a:ext cx="13716000" cy="11446917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" name="Gerader Verbinder 44">
            <a:extLst>
              <a:ext uri="{FF2B5EF4-FFF2-40B4-BE49-F238E27FC236}">
                <a16:creationId xmlns:a16="http://schemas.microsoft.com/office/drawing/2014/main" id="{0EB86A55-C54F-75F3-5B5F-A22EBEF50035}"/>
              </a:ext>
            </a:extLst>
          </p:cNvPr>
          <p:cNvCxnSpPr>
            <a:cxnSpLocks/>
          </p:cNvCxnSpPr>
          <p:nvPr/>
        </p:nvCxnSpPr>
        <p:spPr>
          <a:xfrm flipH="1">
            <a:off x="14524706" y="7656330"/>
            <a:ext cx="1374593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Rechteck: abgerundete Ecken 45">
            <a:extLst>
              <a:ext uri="{FF2B5EF4-FFF2-40B4-BE49-F238E27FC236}">
                <a16:creationId xmlns:a16="http://schemas.microsoft.com/office/drawing/2014/main" id="{D0B5D044-9CE0-4F20-D3F4-78F90DE6E029}"/>
              </a:ext>
            </a:extLst>
          </p:cNvPr>
          <p:cNvSpPr/>
          <p:nvPr/>
        </p:nvSpPr>
        <p:spPr>
          <a:xfrm>
            <a:off x="813637" y="17827279"/>
            <a:ext cx="13716000" cy="13392087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Rechteck: abgerundete Ecken 47">
            <a:extLst>
              <a:ext uri="{FF2B5EF4-FFF2-40B4-BE49-F238E27FC236}">
                <a16:creationId xmlns:a16="http://schemas.microsoft.com/office/drawing/2014/main" id="{259573FD-2D71-1C57-B028-BA6649B5D35D}"/>
              </a:ext>
            </a:extLst>
          </p:cNvPr>
          <p:cNvSpPr/>
          <p:nvPr/>
        </p:nvSpPr>
        <p:spPr>
          <a:xfrm>
            <a:off x="15899299" y="19483044"/>
            <a:ext cx="13716000" cy="21187106"/>
          </a:xfrm>
          <a:custGeom>
            <a:avLst>
              <a:gd name="f0" fmla="val 9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" name="Gerader Verbinder 67">
            <a:extLst>
              <a:ext uri="{FF2B5EF4-FFF2-40B4-BE49-F238E27FC236}">
                <a16:creationId xmlns:a16="http://schemas.microsoft.com/office/drawing/2014/main" id="{F42D9E64-1431-4B16-E773-C7651B830DF0}"/>
              </a:ext>
            </a:extLst>
          </p:cNvPr>
          <p:cNvCxnSpPr/>
          <p:nvPr/>
        </p:nvCxnSpPr>
        <p:spPr>
          <a:xfrm flipV="1">
            <a:off x="20479092" y="9453046"/>
            <a:ext cx="0" cy="55668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Gerader Verbinder 69">
            <a:extLst>
              <a:ext uri="{FF2B5EF4-FFF2-40B4-BE49-F238E27FC236}">
                <a16:creationId xmlns:a16="http://schemas.microsoft.com/office/drawing/2014/main" id="{D6D762DF-83CB-055A-3571-FB1DA8E51B16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22757299" y="18914068"/>
            <a:ext cx="0" cy="568976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Gerader Verbinder 71">
            <a:extLst>
              <a:ext uri="{FF2B5EF4-FFF2-40B4-BE49-F238E27FC236}">
                <a16:creationId xmlns:a16="http://schemas.microsoft.com/office/drawing/2014/main" id="{BEC360AA-CE99-8989-F2E3-B32298E115E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671636" y="17280143"/>
            <a:ext cx="1" cy="600303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Rechteck: abgerundete Ecken 72">
            <a:extLst>
              <a:ext uri="{FF2B5EF4-FFF2-40B4-BE49-F238E27FC236}">
                <a16:creationId xmlns:a16="http://schemas.microsoft.com/office/drawing/2014/main" id="{66AB6AB1-39FE-73CC-822C-71C25C219CE1}"/>
              </a:ext>
            </a:extLst>
          </p:cNvPr>
          <p:cNvSpPr/>
          <p:nvPr/>
        </p:nvSpPr>
        <p:spPr>
          <a:xfrm>
            <a:off x="808706" y="31832954"/>
            <a:ext cx="13716000" cy="8837211"/>
          </a:xfrm>
          <a:custGeom>
            <a:avLst>
              <a:gd name="f0" fmla="val 153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57" tIns="45728" rIns="91457" bIns="45728" anchor="ctr" anchorCtr="0" compatLnSpc="1">
            <a:noAutofit/>
          </a:bodyPr>
          <a:lstStyle/>
          <a:p>
            <a:pPr defTabSz="45729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1">
                <a:solidFill>
                  <a:srgbClr val="000000"/>
                </a:solidFill>
                <a:latin typeface="Calibri"/>
              </a:rPr>
              <a:t>Am Ende der 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transpile() 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Funktion wird der Code für den PC in e</a:t>
            </a:r>
            <a:r>
              <a:rPr lang="de-DE" sz="5401" b="1">
                <a:solidFill>
                  <a:srgbClr val="000000"/>
                </a:solidFill>
                <a:latin typeface="Calibri"/>
              </a:rPr>
              <a:t>i</a:t>
            </a:r>
            <a:r>
              <a:rPr lang="de-DE" sz="5401">
                <a:solidFill>
                  <a:srgbClr val="000000"/>
                </a:solidFill>
                <a:latin typeface="Calibri"/>
              </a:rPr>
              <a:t>ne C++ Datei geschrieben, der für den Arduino in eine .ino Datei. Diese werden dann vom jeweiligen Compiler kompiliert und auf den Arduino hochgeladen bzw. auf dem PC ausgeführt.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19BF3BD3-D265-1B96-FFF9-802C47D49266}"/>
              </a:ext>
            </a:extLst>
          </p:cNvPr>
          <p:cNvCxnSpPr>
            <a:cxnSpLocks/>
          </p:cNvCxnSpPr>
          <p:nvPr/>
        </p:nvCxnSpPr>
        <p:spPr>
          <a:xfrm flipH="1">
            <a:off x="14529637" y="36251560"/>
            <a:ext cx="1285155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Gerader Verbinder 67">
            <a:extLst>
              <a:ext uri="{FF2B5EF4-FFF2-40B4-BE49-F238E27FC236}">
                <a16:creationId xmlns:a16="http://schemas.microsoft.com/office/drawing/2014/main" id="{A9100D53-F68F-5D2A-817B-CA564E04ADBB}"/>
              </a:ext>
            </a:extLst>
          </p:cNvPr>
          <p:cNvCxnSpPr/>
          <p:nvPr/>
        </p:nvCxnSpPr>
        <p:spPr>
          <a:xfrm flipV="1">
            <a:off x="8418656" y="5254364"/>
            <a:ext cx="0" cy="55668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pic>
        <p:nvPicPr>
          <p:cNvPr id="252" name="Grafik 251">
            <a:extLst>
              <a:ext uri="{FF2B5EF4-FFF2-40B4-BE49-F238E27FC236}">
                <a16:creationId xmlns:a16="http://schemas.microsoft.com/office/drawing/2014/main" id="{F65C1FEE-8308-0235-FB31-69F7EFCCC4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43" t="4750" r="9786" b="3099"/>
          <a:stretch/>
        </p:blipFill>
        <p:spPr>
          <a:xfrm>
            <a:off x="3169299" y="17880446"/>
            <a:ext cx="9004675" cy="13285751"/>
          </a:xfrm>
          <a:prstGeom prst="rect">
            <a:avLst/>
          </a:prstGeom>
        </p:spPr>
      </p:pic>
      <p:pic>
        <p:nvPicPr>
          <p:cNvPr id="254" name="Grafik 253">
            <a:extLst>
              <a:ext uri="{FF2B5EF4-FFF2-40B4-BE49-F238E27FC236}">
                <a16:creationId xmlns:a16="http://schemas.microsoft.com/office/drawing/2014/main" id="{53A8810E-1B27-BECB-C681-6F00642F51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223" t="2597" r="7184" b="3420"/>
          <a:stretch/>
        </p:blipFill>
        <p:spPr>
          <a:xfrm>
            <a:off x="16677453" y="19635875"/>
            <a:ext cx="11990678" cy="209445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151</Words>
  <Application>Microsoft Office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4</cp:revision>
  <dcterms:created xsi:type="dcterms:W3CDTF">2023-03-20T15:44:34Z</dcterms:created>
  <dcterms:modified xsi:type="dcterms:W3CDTF">2023-03-20T16:13:27Z</dcterms:modified>
</cp:coreProperties>
</file>