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30270450" cy="427958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FFFFFF"/>
    <a:srgbClr val="29BAC1"/>
    <a:srgbClr val="295C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06DF4-7D9D-400B-8ADC-C56E4CD6420A}" v="82" dt="2023-02-20T10:37:08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6000" autoAdjust="0"/>
  </p:normalViewPr>
  <p:slideViewPr>
    <p:cSldViewPr snapToGrid="0">
      <p:cViewPr>
        <p:scale>
          <a:sx n="33" d="100"/>
          <a:sy n="33" d="100"/>
        </p:scale>
        <p:origin x="1075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CACAF-696C-450B-9E94-CF3D7B847BCD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D6D07-3B57-40D0-B89D-72118D1A6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49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mitte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D6D07-3B57-40D0-B89D-72118D1A6B3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253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Linke </a:t>
            </a:r>
            <a:r>
              <a:rPr lang="de-DE" dirty="0" err="1"/>
              <a:t>seite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D6D07-3B57-40D0-B89D-72118D1A6B3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592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Rechte </a:t>
            </a:r>
            <a:r>
              <a:rPr lang="de-DE" dirty="0" err="1"/>
              <a:t>seite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D6D07-3B57-40D0-B89D-72118D1A6B3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810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284" y="7003857"/>
            <a:ext cx="25729883" cy="14899287"/>
          </a:xfrm>
        </p:spPr>
        <p:txBody>
          <a:bodyPr anchor="b"/>
          <a:lstStyle>
            <a:lvl1pPr algn="ctr">
              <a:defRPr sz="424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806" y="22477718"/>
            <a:ext cx="22702838" cy="10332415"/>
          </a:xfrm>
        </p:spPr>
        <p:txBody>
          <a:bodyPr/>
          <a:lstStyle>
            <a:lvl1pPr marL="0" indent="0" algn="ctr">
              <a:buNone/>
              <a:defRPr sz="1698"/>
            </a:lvl1pPr>
            <a:lvl2pPr marL="323378" indent="0" algn="ctr">
              <a:buNone/>
              <a:defRPr sz="1415"/>
            </a:lvl2pPr>
            <a:lvl3pPr marL="646755" indent="0" algn="ctr">
              <a:buNone/>
              <a:defRPr sz="1273"/>
            </a:lvl3pPr>
            <a:lvl4pPr marL="970133" indent="0" algn="ctr">
              <a:buNone/>
              <a:defRPr sz="1132"/>
            </a:lvl4pPr>
            <a:lvl5pPr marL="1293510" indent="0" algn="ctr">
              <a:buNone/>
              <a:defRPr sz="1132"/>
            </a:lvl5pPr>
            <a:lvl6pPr marL="1616888" indent="0" algn="ctr">
              <a:buNone/>
              <a:defRPr sz="1132"/>
            </a:lvl6pPr>
            <a:lvl7pPr marL="1940265" indent="0" algn="ctr">
              <a:buNone/>
              <a:defRPr sz="1132"/>
            </a:lvl7pPr>
            <a:lvl8pPr marL="2263643" indent="0" algn="ctr">
              <a:buNone/>
              <a:defRPr sz="1132"/>
            </a:lvl8pPr>
            <a:lvl9pPr marL="2587020" indent="0" algn="ctr">
              <a:buNone/>
              <a:defRPr sz="1132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1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2292" y="2278481"/>
            <a:ext cx="6527066" cy="3626748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095" y="2278481"/>
            <a:ext cx="19202817" cy="3626748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4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2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329" y="10669250"/>
            <a:ext cx="26108263" cy="17801871"/>
          </a:xfrm>
        </p:spPr>
        <p:txBody>
          <a:bodyPr anchor="b"/>
          <a:lstStyle>
            <a:lvl1pPr>
              <a:defRPr sz="424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329" y="28639533"/>
            <a:ext cx="26108263" cy="9361584"/>
          </a:xfrm>
        </p:spPr>
        <p:txBody>
          <a:bodyPr/>
          <a:lstStyle>
            <a:lvl1pPr marL="0" indent="0">
              <a:buNone/>
              <a:defRPr sz="1698">
                <a:solidFill>
                  <a:schemeClr val="tx1"/>
                </a:solidFill>
              </a:defRPr>
            </a:lvl1pPr>
            <a:lvl2pPr marL="323378" indent="0">
              <a:buNone/>
              <a:defRPr sz="1415">
                <a:solidFill>
                  <a:schemeClr val="tx1">
                    <a:tint val="75000"/>
                  </a:schemeClr>
                </a:solidFill>
              </a:defRPr>
            </a:lvl2pPr>
            <a:lvl3pPr marL="646755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3pPr>
            <a:lvl4pPr marL="970133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4pPr>
            <a:lvl5pPr marL="1293510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5pPr>
            <a:lvl6pPr marL="1616888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6pPr>
            <a:lvl7pPr marL="1940265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7pPr>
            <a:lvl8pPr marL="2263643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8pPr>
            <a:lvl9pPr marL="2587020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4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094" y="11392407"/>
            <a:ext cx="12864941" cy="2715355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4415" y="11392407"/>
            <a:ext cx="12864941" cy="2715355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34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036" y="2278491"/>
            <a:ext cx="26108263" cy="827188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040" y="10490924"/>
            <a:ext cx="12805817" cy="5141440"/>
          </a:xfrm>
        </p:spPr>
        <p:txBody>
          <a:bodyPr anchor="b"/>
          <a:lstStyle>
            <a:lvl1pPr marL="0" indent="0">
              <a:buNone/>
              <a:defRPr sz="1698" b="1"/>
            </a:lvl1pPr>
            <a:lvl2pPr marL="323378" indent="0">
              <a:buNone/>
              <a:defRPr sz="1415" b="1"/>
            </a:lvl2pPr>
            <a:lvl3pPr marL="646755" indent="0">
              <a:buNone/>
              <a:defRPr sz="1273" b="1"/>
            </a:lvl3pPr>
            <a:lvl4pPr marL="970133" indent="0">
              <a:buNone/>
              <a:defRPr sz="1132" b="1"/>
            </a:lvl4pPr>
            <a:lvl5pPr marL="1293510" indent="0">
              <a:buNone/>
              <a:defRPr sz="1132" b="1"/>
            </a:lvl5pPr>
            <a:lvl6pPr marL="1616888" indent="0">
              <a:buNone/>
              <a:defRPr sz="1132" b="1"/>
            </a:lvl6pPr>
            <a:lvl7pPr marL="1940265" indent="0">
              <a:buNone/>
              <a:defRPr sz="1132" b="1"/>
            </a:lvl7pPr>
            <a:lvl8pPr marL="2263643" indent="0">
              <a:buNone/>
              <a:defRPr sz="1132" b="1"/>
            </a:lvl8pPr>
            <a:lvl9pPr marL="2587020" indent="0">
              <a:buNone/>
              <a:defRPr sz="1132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040" y="15632364"/>
            <a:ext cx="12805817" cy="229928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4417" y="10490924"/>
            <a:ext cx="12868884" cy="5141440"/>
          </a:xfrm>
        </p:spPr>
        <p:txBody>
          <a:bodyPr anchor="b"/>
          <a:lstStyle>
            <a:lvl1pPr marL="0" indent="0">
              <a:buNone/>
              <a:defRPr sz="1698" b="1"/>
            </a:lvl1pPr>
            <a:lvl2pPr marL="323378" indent="0">
              <a:buNone/>
              <a:defRPr sz="1415" b="1"/>
            </a:lvl2pPr>
            <a:lvl3pPr marL="646755" indent="0">
              <a:buNone/>
              <a:defRPr sz="1273" b="1"/>
            </a:lvl3pPr>
            <a:lvl4pPr marL="970133" indent="0">
              <a:buNone/>
              <a:defRPr sz="1132" b="1"/>
            </a:lvl4pPr>
            <a:lvl5pPr marL="1293510" indent="0">
              <a:buNone/>
              <a:defRPr sz="1132" b="1"/>
            </a:lvl5pPr>
            <a:lvl6pPr marL="1616888" indent="0">
              <a:buNone/>
              <a:defRPr sz="1132" b="1"/>
            </a:lvl6pPr>
            <a:lvl7pPr marL="1940265" indent="0">
              <a:buNone/>
              <a:defRPr sz="1132" b="1"/>
            </a:lvl7pPr>
            <a:lvl8pPr marL="2263643" indent="0">
              <a:buNone/>
              <a:defRPr sz="1132" b="1"/>
            </a:lvl8pPr>
            <a:lvl9pPr marL="2587020" indent="0">
              <a:buNone/>
              <a:defRPr sz="1132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4417" y="15632364"/>
            <a:ext cx="12868884" cy="229928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4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7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9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036" y="2853055"/>
            <a:ext cx="9763008" cy="9985693"/>
          </a:xfrm>
        </p:spPr>
        <p:txBody>
          <a:bodyPr anchor="b"/>
          <a:lstStyle>
            <a:lvl1pPr>
              <a:defRPr sz="226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8884" y="6161816"/>
            <a:ext cx="15324415" cy="30412774"/>
          </a:xfrm>
        </p:spPr>
        <p:txBody>
          <a:bodyPr/>
          <a:lstStyle>
            <a:lvl1pPr>
              <a:defRPr sz="2263"/>
            </a:lvl1pPr>
            <a:lvl2pPr>
              <a:defRPr sz="1980"/>
            </a:lvl2pPr>
            <a:lvl3pPr>
              <a:defRPr sz="1698"/>
            </a:lvl3pPr>
            <a:lvl4pPr>
              <a:defRPr sz="1415"/>
            </a:lvl4pPr>
            <a:lvl5pPr>
              <a:defRPr sz="1415"/>
            </a:lvl5pPr>
            <a:lvl6pPr>
              <a:defRPr sz="1415"/>
            </a:lvl6pPr>
            <a:lvl7pPr>
              <a:defRPr sz="1415"/>
            </a:lvl7pPr>
            <a:lvl8pPr>
              <a:defRPr sz="1415"/>
            </a:lvl8pPr>
            <a:lvl9pPr>
              <a:defRPr sz="141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036" y="12838747"/>
            <a:ext cx="9763008" cy="23785368"/>
          </a:xfrm>
        </p:spPr>
        <p:txBody>
          <a:bodyPr/>
          <a:lstStyle>
            <a:lvl1pPr marL="0" indent="0">
              <a:buNone/>
              <a:defRPr sz="1132"/>
            </a:lvl1pPr>
            <a:lvl2pPr marL="323378" indent="0">
              <a:buNone/>
              <a:defRPr sz="990"/>
            </a:lvl2pPr>
            <a:lvl3pPr marL="646755" indent="0">
              <a:buNone/>
              <a:defRPr sz="849"/>
            </a:lvl3pPr>
            <a:lvl4pPr marL="970133" indent="0">
              <a:buNone/>
              <a:defRPr sz="707"/>
            </a:lvl4pPr>
            <a:lvl5pPr marL="1293510" indent="0">
              <a:buNone/>
              <a:defRPr sz="707"/>
            </a:lvl5pPr>
            <a:lvl6pPr marL="1616888" indent="0">
              <a:buNone/>
              <a:defRPr sz="707"/>
            </a:lvl6pPr>
            <a:lvl7pPr marL="1940265" indent="0">
              <a:buNone/>
              <a:defRPr sz="707"/>
            </a:lvl7pPr>
            <a:lvl8pPr marL="2263643" indent="0">
              <a:buNone/>
              <a:defRPr sz="707"/>
            </a:lvl8pPr>
            <a:lvl9pPr marL="2587020" indent="0">
              <a:buNone/>
              <a:defRPr sz="70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2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036" y="2853055"/>
            <a:ext cx="9763008" cy="9985693"/>
          </a:xfrm>
        </p:spPr>
        <p:txBody>
          <a:bodyPr anchor="b"/>
          <a:lstStyle>
            <a:lvl1pPr>
              <a:defRPr sz="226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8884" y="6161816"/>
            <a:ext cx="15324415" cy="30412774"/>
          </a:xfrm>
        </p:spPr>
        <p:txBody>
          <a:bodyPr anchor="t"/>
          <a:lstStyle>
            <a:lvl1pPr marL="0" indent="0">
              <a:buNone/>
              <a:defRPr sz="2263"/>
            </a:lvl1pPr>
            <a:lvl2pPr marL="323378" indent="0">
              <a:buNone/>
              <a:defRPr sz="1980"/>
            </a:lvl2pPr>
            <a:lvl3pPr marL="646755" indent="0">
              <a:buNone/>
              <a:defRPr sz="1698"/>
            </a:lvl3pPr>
            <a:lvl4pPr marL="970133" indent="0">
              <a:buNone/>
              <a:defRPr sz="1415"/>
            </a:lvl4pPr>
            <a:lvl5pPr marL="1293510" indent="0">
              <a:buNone/>
              <a:defRPr sz="1415"/>
            </a:lvl5pPr>
            <a:lvl6pPr marL="1616888" indent="0">
              <a:buNone/>
              <a:defRPr sz="1415"/>
            </a:lvl6pPr>
            <a:lvl7pPr marL="1940265" indent="0">
              <a:buNone/>
              <a:defRPr sz="1415"/>
            </a:lvl7pPr>
            <a:lvl8pPr marL="2263643" indent="0">
              <a:buNone/>
              <a:defRPr sz="1415"/>
            </a:lvl8pPr>
            <a:lvl9pPr marL="2587020" indent="0">
              <a:buNone/>
              <a:defRPr sz="1415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036" y="12838747"/>
            <a:ext cx="9763008" cy="23785368"/>
          </a:xfrm>
        </p:spPr>
        <p:txBody>
          <a:bodyPr/>
          <a:lstStyle>
            <a:lvl1pPr marL="0" indent="0">
              <a:buNone/>
              <a:defRPr sz="1132"/>
            </a:lvl1pPr>
            <a:lvl2pPr marL="323378" indent="0">
              <a:buNone/>
              <a:defRPr sz="990"/>
            </a:lvl2pPr>
            <a:lvl3pPr marL="646755" indent="0">
              <a:buNone/>
              <a:defRPr sz="849"/>
            </a:lvl3pPr>
            <a:lvl4pPr marL="970133" indent="0">
              <a:buNone/>
              <a:defRPr sz="707"/>
            </a:lvl4pPr>
            <a:lvl5pPr marL="1293510" indent="0">
              <a:buNone/>
              <a:defRPr sz="707"/>
            </a:lvl5pPr>
            <a:lvl6pPr marL="1616888" indent="0">
              <a:buNone/>
              <a:defRPr sz="707"/>
            </a:lvl6pPr>
            <a:lvl7pPr marL="1940265" indent="0">
              <a:buNone/>
              <a:defRPr sz="707"/>
            </a:lvl7pPr>
            <a:lvl8pPr marL="2263643" indent="0">
              <a:buNone/>
              <a:defRPr sz="707"/>
            </a:lvl8pPr>
            <a:lvl9pPr marL="2587020" indent="0">
              <a:buNone/>
              <a:defRPr sz="70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2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094" y="2278491"/>
            <a:ext cx="26108263" cy="8271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094" y="11392407"/>
            <a:ext cx="26108263" cy="27153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094" y="39665399"/>
            <a:ext cx="6810851" cy="2278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7087" y="39665399"/>
            <a:ext cx="10216277" cy="2278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8505" y="39665399"/>
            <a:ext cx="6810851" cy="2278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88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A9AC4A2F-23A2-2FA9-1E3E-8F060F596856}"/>
              </a:ext>
            </a:extLst>
          </p:cNvPr>
          <p:cNvSpPr/>
          <p:nvPr/>
        </p:nvSpPr>
        <p:spPr>
          <a:xfrm>
            <a:off x="10260465" y="973605"/>
            <a:ext cx="9749518" cy="3396343"/>
          </a:xfrm>
          <a:prstGeom prst="roundRect">
            <a:avLst/>
          </a:prstGeom>
          <a:noFill/>
          <a:ln w="254000">
            <a:solidFill>
              <a:srgbClr val="29B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0" b="1" dirty="0">
                <a:solidFill>
                  <a:schemeClr val="tx1"/>
                </a:solidFill>
                <a:latin typeface="+mj-lt"/>
              </a:rPr>
              <a:t>Pyduino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3AA4BF52-A301-11B9-65D9-3E049F8E8897}"/>
              </a:ext>
            </a:extLst>
          </p:cNvPr>
          <p:cNvSpPr/>
          <p:nvPr/>
        </p:nvSpPr>
        <p:spPr>
          <a:xfrm>
            <a:off x="6621509" y="5444334"/>
            <a:ext cx="16929735" cy="3396343"/>
          </a:xfrm>
          <a:prstGeom prst="roundRect">
            <a:avLst/>
          </a:prstGeom>
          <a:noFill/>
          <a:ln w="254000">
            <a:solidFill>
              <a:srgbClr val="29B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0" b="1" dirty="0">
                <a:solidFill>
                  <a:schemeClr val="tx1"/>
                </a:solidFill>
                <a:latin typeface="+mj-lt"/>
              </a:rPr>
              <a:t>Es gibt verschiedene Wege, um ins Programmieren einzusteigen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0B0DCB48-5BA7-A62F-4CED-D27454F84264}"/>
              </a:ext>
            </a:extLst>
          </p:cNvPr>
          <p:cNvGrpSpPr/>
          <p:nvPr/>
        </p:nvGrpSpPr>
        <p:grpSpPr>
          <a:xfrm>
            <a:off x="852147" y="9981412"/>
            <a:ext cx="13799163" cy="12755877"/>
            <a:chOff x="939823" y="11826349"/>
            <a:chExt cx="13799163" cy="10752298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83CDCC58-654C-20EF-0519-222655DA6693}"/>
                </a:ext>
              </a:extLst>
            </p:cNvPr>
            <p:cNvGrpSpPr/>
            <p:nvPr/>
          </p:nvGrpSpPr>
          <p:grpSpPr>
            <a:xfrm>
              <a:off x="939823" y="11826349"/>
              <a:ext cx="13799163" cy="10752298"/>
              <a:chOff x="939823" y="11820617"/>
              <a:chExt cx="13799163" cy="13288821"/>
            </a:xfrm>
          </p:grpSpPr>
          <p:grpSp>
            <p:nvGrpSpPr>
              <p:cNvPr id="11" name="Gruppieren 10">
                <a:extLst>
                  <a:ext uri="{FF2B5EF4-FFF2-40B4-BE49-F238E27FC236}">
                    <a16:creationId xmlns:a16="http://schemas.microsoft.com/office/drawing/2014/main" id="{8F2E891D-1A1E-1B77-FDF3-09AF087BB7AE}"/>
                  </a:ext>
                </a:extLst>
              </p:cNvPr>
              <p:cNvGrpSpPr/>
              <p:nvPr/>
            </p:nvGrpSpPr>
            <p:grpSpPr>
              <a:xfrm>
                <a:off x="1005840" y="11820617"/>
                <a:ext cx="13733146" cy="13288821"/>
                <a:chOff x="2243797" y="6718734"/>
                <a:chExt cx="22381029" cy="13288821"/>
              </a:xfrm>
            </p:grpSpPr>
            <p:grpSp>
              <p:nvGrpSpPr>
                <p:cNvPr id="8" name="Gruppieren 7">
                  <a:extLst>
                    <a:ext uri="{FF2B5EF4-FFF2-40B4-BE49-F238E27FC236}">
                      <a16:creationId xmlns:a16="http://schemas.microsoft.com/office/drawing/2014/main" id="{D7C52B4C-3F98-C33D-19A6-3C7C3284BD3E}"/>
                    </a:ext>
                  </a:extLst>
                </p:cNvPr>
                <p:cNvGrpSpPr/>
                <p:nvPr/>
              </p:nvGrpSpPr>
              <p:grpSpPr>
                <a:xfrm>
                  <a:off x="2243797" y="6718734"/>
                  <a:ext cx="22381029" cy="13288821"/>
                  <a:chOff x="1798320" y="7164211"/>
                  <a:chExt cx="22381029" cy="13288821"/>
                </a:xfrm>
              </p:grpSpPr>
              <p:sp>
                <p:nvSpPr>
                  <p:cNvPr id="6" name="Rechteck: abgerundete Ecken 5">
                    <a:extLst>
                      <a:ext uri="{FF2B5EF4-FFF2-40B4-BE49-F238E27FC236}">
                        <a16:creationId xmlns:a16="http://schemas.microsoft.com/office/drawing/2014/main" id="{A0024F5C-08CE-07F1-E61D-0A1E932D5D12}"/>
                      </a:ext>
                    </a:extLst>
                  </p:cNvPr>
                  <p:cNvSpPr/>
                  <p:nvPr/>
                </p:nvSpPr>
                <p:spPr>
                  <a:xfrm>
                    <a:off x="1798320" y="7197634"/>
                    <a:ext cx="22381029" cy="13255398"/>
                  </a:xfrm>
                  <a:prstGeom prst="roundRect">
                    <a:avLst>
                      <a:gd name="adj" fmla="val 7469"/>
                    </a:avLst>
                  </a:prstGeom>
                  <a:noFill/>
                  <a:ln w="1270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0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" name="Textfeld 6">
                    <a:extLst>
                      <a:ext uri="{FF2B5EF4-FFF2-40B4-BE49-F238E27FC236}">
                        <a16:creationId xmlns:a16="http://schemas.microsoft.com/office/drawing/2014/main" id="{011D81F7-07F1-1405-AAB9-5196583CA229}"/>
                      </a:ext>
                    </a:extLst>
                  </p:cNvPr>
                  <p:cNvSpPr txBox="1"/>
                  <p:nvPr/>
                </p:nvSpPr>
                <p:spPr>
                  <a:xfrm>
                    <a:off x="8797831" y="7164211"/>
                    <a:ext cx="8382000" cy="163121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10000" b="1" dirty="0">
                        <a:latin typeface="+mj-lt"/>
                      </a:rPr>
                      <a:t>Python</a:t>
                    </a:r>
                  </a:p>
                </p:txBody>
              </p:sp>
            </p:grpSp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6AA2BDD3-D519-52A1-C630-CFBF4C68074A}"/>
                    </a:ext>
                  </a:extLst>
                </p:cNvPr>
                <p:cNvSpPr txBox="1"/>
                <p:nvPr/>
              </p:nvSpPr>
              <p:spPr>
                <a:xfrm>
                  <a:off x="2740532" y="8297508"/>
                  <a:ext cx="21172385" cy="48095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7000" u="sng" dirty="0"/>
                    <a:t>Vorteile</a:t>
                  </a:r>
                </a:p>
                <a:p>
                  <a:pPr marL="685800" indent="-685800">
                    <a:buFont typeface="Arial" panose="020B0604020202020204" pitchFamily="34" charset="0"/>
                    <a:buChar char="•"/>
                  </a:pPr>
                  <a:r>
                    <a:rPr lang="de-DE" sz="5600" dirty="0"/>
                    <a:t>Syntax einfach zu lernen</a:t>
                  </a:r>
                </a:p>
                <a:p>
                  <a:pPr marL="685800" indent="-685800">
                    <a:buFont typeface="Arial" panose="020B0604020202020204" pitchFamily="34" charset="0"/>
                    <a:buChar char="•"/>
                  </a:pPr>
                  <a:r>
                    <a:rPr lang="de-DE" sz="5600" dirty="0"/>
                    <a:t>Grundlegende Konzepte intuitiv verständlich</a:t>
                  </a:r>
                </a:p>
                <a:p>
                  <a:pPr marL="685800" indent="-685800">
                    <a:buFont typeface="Arial" panose="020B0604020202020204" pitchFamily="34" charset="0"/>
                    <a:buChar char="•"/>
                  </a:pPr>
                  <a:r>
                    <a:rPr lang="de-DE" sz="5600" dirty="0"/>
                    <a:t>Keine Zeitverzögerung beim Ausführen</a:t>
                  </a:r>
                </a:p>
              </p:txBody>
            </p:sp>
          </p:grp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6E35B610-6ED9-D4A9-F0C9-01F6B96FD003}"/>
                  </a:ext>
                </a:extLst>
              </p:cNvPr>
              <p:cNvCxnSpPr/>
              <p:nvPr/>
            </p:nvCxnSpPr>
            <p:spPr>
              <a:xfrm>
                <a:off x="1005838" y="13399391"/>
                <a:ext cx="13733148" cy="0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864F6CC7-B6B3-E2E6-E39D-EC0F07BBAB8F}"/>
                  </a:ext>
                </a:extLst>
              </p:cNvPr>
              <p:cNvCxnSpPr/>
              <p:nvPr/>
            </p:nvCxnSpPr>
            <p:spPr>
              <a:xfrm>
                <a:off x="939823" y="19089052"/>
                <a:ext cx="13733148" cy="0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005D6E50-6A12-295E-50E3-5B5FD927554F}"/>
                </a:ext>
              </a:extLst>
            </p:cNvPr>
            <p:cNvSpPr txBox="1"/>
            <p:nvPr/>
          </p:nvSpPr>
          <p:spPr>
            <a:xfrm>
              <a:off x="1310640" y="17821620"/>
              <a:ext cx="12481720" cy="38915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7000" u="sng" dirty="0"/>
                <a:t>Nachteile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de-DE" sz="5600" dirty="0"/>
                <a:t>Anfangs sehr theoretisch, keine Praktische Anwendung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de-DE" sz="5600" dirty="0"/>
                <a:t>Sehr Ressourcenintensiv -&gt; läuft nicht auf dem Arduino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F1FAC752-4078-56F9-0D87-86DF3C1E5E30}"/>
              </a:ext>
            </a:extLst>
          </p:cNvPr>
          <p:cNvGrpSpPr/>
          <p:nvPr/>
        </p:nvGrpSpPr>
        <p:grpSpPr>
          <a:xfrm>
            <a:off x="15669089" y="9932657"/>
            <a:ext cx="13749260" cy="12853388"/>
            <a:chOff x="15515352" y="11772059"/>
            <a:chExt cx="13749260" cy="10806586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1E435528-F714-B72A-9DB4-290B59BB8BC1}"/>
                </a:ext>
              </a:extLst>
            </p:cNvPr>
            <p:cNvGrpSpPr/>
            <p:nvPr/>
          </p:nvGrpSpPr>
          <p:grpSpPr>
            <a:xfrm>
              <a:off x="15515352" y="11772059"/>
              <a:ext cx="13749260" cy="10806586"/>
              <a:chOff x="15515352" y="11752714"/>
              <a:chExt cx="13749260" cy="13356723"/>
            </a:xfrm>
          </p:grpSpPr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73B27626-972A-F565-0762-FA728A30D69F}"/>
                  </a:ext>
                </a:extLst>
              </p:cNvPr>
              <p:cNvGrpSpPr/>
              <p:nvPr/>
            </p:nvGrpSpPr>
            <p:grpSpPr>
              <a:xfrm>
                <a:off x="15531466" y="11752714"/>
                <a:ext cx="13733146" cy="13356723"/>
                <a:chOff x="2243797" y="6650831"/>
                <a:chExt cx="22381029" cy="13356723"/>
              </a:xfrm>
            </p:grpSpPr>
            <p:grpSp>
              <p:nvGrpSpPr>
                <p:cNvPr id="14" name="Gruppieren 13">
                  <a:extLst>
                    <a:ext uri="{FF2B5EF4-FFF2-40B4-BE49-F238E27FC236}">
                      <a16:creationId xmlns:a16="http://schemas.microsoft.com/office/drawing/2014/main" id="{C8F390BB-D9A8-4DD2-3A46-C5D075C3C3AA}"/>
                    </a:ext>
                  </a:extLst>
                </p:cNvPr>
                <p:cNvGrpSpPr/>
                <p:nvPr/>
              </p:nvGrpSpPr>
              <p:grpSpPr>
                <a:xfrm>
                  <a:off x="2243797" y="6650831"/>
                  <a:ext cx="22381029" cy="13356723"/>
                  <a:chOff x="1798320" y="7096308"/>
                  <a:chExt cx="22381029" cy="13356723"/>
                </a:xfrm>
              </p:grpSpPr>
              <p:sp>
                <p:nvSpPr>
                  <p:cNvPr id="16" name="Rechteck: abgerundete Ecken 15">
                    <a:extLst>
                      <a:ext uri="{FF2B5EF4-FFF2-40B4-BE49-F238E27FC236}">
                        <a16:creationId xmlns:a16="http://schemas.microsoft.com/office/drawing/2014/main" id="{BB95E37C-825B-53C2-6D3E-6FF201F845AE}"/>
                      </a:ext>
                    </a:extLst>
                  </p:cNvPr>
                  <p:cNvSpPr/>
                  <p:nvPr/>
                </p:nvSpPr>
                <p:spPr>
                  <a:xfrm>
                    <a:off x="1798320" y="7197633"/>
                    <a:ext cx="22381029" cy="13255398"/>
                  </a:xfrm>
                  <a:prstGeom prst="roundRect">
                    <a:avLst>
                      <a:gd name="adj" fmla="val 7469"/>
                    </a:avLst>
                  </a:prstGeom>
                  <a:noFill/>
                  <a:ln w="1270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0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" name="Textfeld 16">
                    <a:extLst>
                      <a:ext uri="{FF2B5EF4-FFF2-40B4-BE49-F238E27FC236}">
                        <a16:creationId xmlns:a16="http://schemas.microsoft.com/office/drawing/2014/main" id="{AADDBE96-B7EA-9329-5EAE-68E4E8C4804E}"/>
                      </a:ext>
                    </a:extLst>
                  </p:cNvPr>
                  <p:cNvSpPr txBox="1"/>
                  <p:nvPr/>
                </p:nvSpPr>
                <p:spPr>
                  <a:xfrm>
                    <a:off x="8797835" y="7096308"/>
                    <a:ext cx="8382000" cy="16312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10000" b="1" dirty="0">
                        <a:latin typeface="+mj-lt"/>
                      </a:rPr>
                      <a:t>Arduino</a:t>
                    </a:r>
                  </a:p>
                </p:txBody>
              </p:sp>
            </p:grpSp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D68DAF60-ACC7-FCFE-9EC9-C327ACE62D0F}"/>
                    </a:ext>
                  </a:extLst>
                </p:cNvPr>
                <p:cNvSpPr txBox="1"/>
                <p:nvPr/>
              </p:nvSpPr>
              <p:spPr>
                <a:xfrm>
                  <a:off x="3237267" y="8779411"/>
                  <a:ext cx="20341569" cy="9233297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857250" indent="-857250">
                    <a:buFont typeface="Arial" panose="020B0604020202020204" pitchFamily="34" charset="0"/>
                    <a:buChar char="•"/>
                  </a:pPr>
                  <a:endParaRPr lang="de-DE" sz="5400" dirty="0"/>
                </a:p>
                <a:p>
                  <a:endParaRPr lang="de-DE" sz="6000" dirty="0"/>
                </a:p>
                <a:p>
                  <a:endParaRPr lang="de-DE" sz="6000" dirty="0"/>
                </a:p>
                <a:p>
                  <a:endParaRPr lang="de-DE" sz="6000" dirty="0"/>
                </a:p>
                <a:p>
                  <a:endParaRPr lang="de-DE" sz="6000" dirty="0"/>
                </a:p>
                <a:p>
                  <a:endParaRPr lang="de-DE" sz="6000" dirty="0"/>
                </a:p>
                <a:p>
                  <a:endParaRPr lang="de-DE" sz="6000" dirty="0"/>
                </a:p>
                <a:p>
                  <a:endParaRPr lang="de-DE" sz="6000" dirty="0"/>
                </a:p>
                <a:p>
                  <a:endParaRPr lang="de-DE" sz="6000" dirty="0"/>
                </a:p>
                <a:p>
                  <a:endParaRPr lang="de-DE" sz="6000" dirty="0"/>
                </a:p>
              </p:txBody>
            </p:sp>
          </p:grp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1CE3AA0B-C33E-6C2D-69C0-B619A3746E57}"/>
                  </a:ext>
                </a:extLst>
              </p:cNvPr>
              <p:cNvCxnSpPr/>
              <p:nvPr/>
            </p:nvCxnSpPr>
            <p:spPr>
              <a:xfrm>
                <a:off x="15515352" y="19059280"/>
                <a:ext cx="13733148" cy="0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7AA1AA1B-A222-6371-F06A-4E774C211444}"/>
                  </a:ext>
                </a:extLst>
              </p:cNvPr>
              <p:cNvCxnSpPr/>
              <p:nvPr/>
            </p:nvCxnSpPr>
            <p:spPr>
              <a:xfrm>
                <a:off x="15531464" y="13383931"/>
                <a:ext cx="13733148" cy="0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6A08D06-EFD9-A2AD-EEE3-7D81A1CE4EB5}"/>
                </a:ext>
              </a:extLst>
            </p:cNvPr>
            <p:cNvSpPr txBox="1"/>
            <p:nvPr/>
          </p:nvSpPr>
          <p:spPr>
            <a:xfrm>
              <a:off x="15820153" y="13268541"/>
              <a:ext cx="13123545" cy="38814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7000" u="sng" dirty="0"/>
                <a:t>Vorteile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de-DE" sz="5600" dirty="0"/>
                <a:t>Praktische Anwendung 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de-DE" sz="5600" dirty="0"/>
                <a:t>Programmieren mit Elektronik kombiniert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de-DE" sz="5600" dirty="0"/>
                <a:t>C++ braucht wenig Leistung -&gt; läuft auch auf dem Arduino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1BB9DA80-92F7-952C-6563-B2972E7EEDEB}"/>
                </a:ext>
              </a:extLst>
            </p:cNvPr>
            <p:cNvSpPr txBox="1"/>
            <p:nvPr/>
          </p:nvSpPr>
          <p:spPr>
            <a:xfrm>
              <a:off x="15820153" y="17909664"/>
              <a:ext cx="13123544" cy="45283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6400" u="sng" dirty="0"/>
                <a:t>Nachteile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de-DE" sz="5600" dirty="0"/>
                <a:t>Wird in C++ programmiert, einer vor allem für Anfänger schwierigen Programmiersprache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de-DE" sz="5600" dirty="0"/>
                <a:t>Große Zeitverzögerung beim Ausführen durch </a:t>
              </a:r>
              <a:r>
                <a:rPr lang="de-DE" sz="5600" dirty="0" err="1"/>
                <a:t>Compilieren</a:t>
              </a:r>
              <a:r>
                <a:rPr lang="de-DE" sz="5600" dirty="0"/>
                <a:t> und Hochladen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0CAAEC03-7B55-DBC7-211B-678135C9C0A3}"/>
              </a:ext>
            </a:extLst>
          </p:cNvPr>
          <p:cNvGrpSpPr/>
          <p:nvPr/>
        </p:nvGrpSpPr>
        <p:grpSpPr>
          <a:xfrm>
            <a:off x="4971927" y="25399015"/>
            <a:ext cx="20326593" cy="10617538"/>
            <a:chOff x="1004021" y="11820617"/>
            <a:chExt cx="13734965" cy="14351051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D84FB5BC-9A28-72A5-43AE-3867700B35E7}"/>
                </a:ext>
              </a:extLst>
            </p:cNvPr>
            <p:cNvGrpSpPr/>
            <p:nvPr/>
          </p:nvGrpSpPr>
          <p:grpSpPr>
            <a:xfrm>
              <a:off x="1005840" y="11820617"/>
              <a:ext cx="13733146" cy="14351051"/>
              <a:chOff x="2243797" y="6718734"/>
              <a:chExt cx="22381029" cy="14351051"/>
            </a:xfrm>
          </p:grpSpPr>
          <p:grpSp>
            <p:nvGrpSpPr>
              <p:cNvPr id="38" name="Gruppieren 37">
                <a:extLst>
                  <a:ext uri="{FF2B5EF4-FFF2-40B4-BE49-F238E27FC236}">
                    <a16:creationId xmlns:a16="http://schemas.microsoft.com/office/drawing/2014/main" id="{A5D7C195-F06D-0B1C-117A-C3FA1EF1ACB6}"/>
                  </a:ext>
                </a:extLst>
              </p:cNvPr>
              <p:cNvGrpSpPr/>
              <p:nvPr/>
            </p:nvGrpSpPr>
            <p:grpSpPr>
              <a:xfrm>
                <a:off x="2243797" y="6718734"/>
                <a:ext cx="22381029" cy="13288821"/>
                <a:chOff x="1798320" y="7164211"/>
                <a:chExt cx="22381029" cy="13288821"/>
              </a:xfrm>
            </p:grpSpPr>
            <p:sp>
              <p:nvSpPr>
                <p:cNvPr id="40" name="Rechteck: abgerundete Ecken 39">
                  <a:extLst>
                    <a:ext uri="{FF2B5EF4-FFF2-40B4-BE49-F238E27FC236}">
                      <a16:creationId xmlns:a16="http://schemas.microsoft.com/office/drawing/2014/main" id="{7336ABB6-E2BA-534E-7563-F1B83F629FF8}"/>
                    </a:ext>
                  </a:extLst>
                </p:cNvPr>
                <p:cNvSpPr/>
                <p:nvPr/>
              </p:nvSpPr>
              <p:spPr>
                <a:xfrm>
                  <a:off x="1798320" y="7197634"/>
                  <a:ext cx="22381029" cy="13255398"/>
                </a:xfrm>
                <a:prstGeom prst="roundRect">
                  <a:avLst>
                    <a:gd name="adj" fmla="val 7469"/>
                  </a:avLst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0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D19A85B8-88B8-BEB7-2C08-190953DB46F2}"/>
                    </a:ext>
                  </a:extLst>
                </p:cNvPr>
                <p:cNvSpPr txBox="1"/>
                <p:nvPr/>
              </p:nvSpPr>
              <p:spPr>
                <a:xfrm>
                  <a:off x="8797831" y="7164211"/>
                  <a:ext cx="8382000" cy="20160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0000" b="1" dirty="0">
                      <a:latin typeface="+mj-lt"/>
                    </a:rPr>
                    <a:t>Pyduino</a:t>
                  </a:r>
                </a:p>
              </p:txBody>
            </p:sp>
          </p:grp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2438E6C-9AE0-E37F-B822-43B865774C58}"/>
                  </a:ext>
                </a:extLst>
              </p:cNvPr>
              <p:cNvSpPr txBox="1"/>
              <p:nvPr/>
            </p:nvSpPr>
            <p:spPr>
              <a:xfrm>
                <a:off x="2845157" y="9296928"/>
                <a:ext cx="21172385" cy="11772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de-DE" sz="5600" dirty="0"/>
                  <a:t>Syntax an Python inspiriert -&gt; intuitiv und einfach zu lernen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de-DE" sz="5600" dirty="0"/>
                  <a:t>Wird in C++ übersetzt -&gt; braucht wenig Leistung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de-DE" sz="5600" dirty="0"/>
                  <a:t>Läuft auf dem Arduino -&gt;  Praktische Anwendung mit Elektronik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de-DE" sz="5600" dirty="0"/>
                  <a:t>Läuft auch auf dem PC -&gt; Geringere Zeitverzögerung beim Ausführen, da das Hochladen entfällt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de-DE" sz="5600" dirty="0"/>
                  <a:t>Programme können auf dem Arduino und auf dem PC parallel mit einer Verbindung über den Seriellen Port ausgeführt werden -&gt; Der Arduino kann die Rechenleistung des PCs nutzen und der PC kann die Sensoren und Aktoren am Arduino steuern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endParaRPr lang="de-DE" sz="5600" dirty="0"/>
              </a:p>
            </p:txBody>
          </p:sp>
        </p:grp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DD32414-90BD-CDDC-A34A-C61797FBBBA3}"/>
                </a:ext>
              </a:extLst>
            </p:cNvPr>
            <p:cNvCxnSpPr/>
            <p:nvPr/>
          </p:nvCxnSpPr>
          <p:spPr>
            <a:xfrm>
              <a:off x="1004021" y="14137081"/>
              <a:ext cx="13733148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B56D13B2-82EC-9FDB-4835-7A045AAAA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54" y="622933"/>
            <a:ext cx="5173025" cy="377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04794BCD-1C8B-4DB6-903A-D182C2A7C415}"/>
              </a:ext>
            </a:extLst>
          </p:cNvPr>
          <p:cNvSpPr/>
          <p:nvPr/>
        </p:nvSpPr>
        <p:spPr>
          <a:xfrm>
            <a:off x="845562" y="708072"/>
            <a:ext cx="28579321" cy="18067607"/>
          </a:xfrm>
          <a:prstGeom prst="roundRect">
            <a:avLst>
              <a:gd name="adj" fmla="val 2991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56CF80E6-905F-CED3-BB46-32559EC9C9F7}"/>
              </a:ext>
            </a:extLst>
          </p:cNvPr>
          <p:cNvSpPr/>
          <p:nvPr/>
        </p:nvSpPr>
        <p:spPr>
          <a:xfrm>
            <a:off x="12370565" y="1282372"/>
            <a:ext cx="5529317" cy="1742700"/>
          </a:xfrm>
          <a:prstGeom prst="roundRect">
            <a:avLst>
              <a:gd name="adj" fmla="val 24740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0" dirty="0" err="1">
                <a:solidFill>
                  <a:schemeClr val="tx1"/>
                </a:solidFill>
              </a:rPr>
              <a:t>Tokenizer</a:t>
            </a:r>
            <a:endParaRPr lang="de-DE" sz="10000" dirty="0">
              <a:solidFill>
                <a:schemeClr val="tx1"/>
              </a:solidFill>
            </a:endParaRP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327F4B77-6928-E7C2-0571-C20244397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132782"/>
            <a:ext cx="30270450" cy="457200"/>
          </a:xfrm>
          <a:prstGeom prst="rect">
            <a:avLst/>
          </a:prstGeom>
          <a:solidFill>
            <a:srgbClr val="28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from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pyduino_utils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import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*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class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def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__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init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__(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self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code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name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self.code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code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    self.name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name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class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def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__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init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__(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self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TokenType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location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Range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value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None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self.type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type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self.value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value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self.location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location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@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staticmethod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def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tokenize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(string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str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start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Position) -&gt; list[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'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Token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'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]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bracket_levels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[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0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0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0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]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last_space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start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last_bracket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start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enumerator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enumerate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(string)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[]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for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i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char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in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enumerator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if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char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in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"([{"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if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bracket_levels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==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[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0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0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0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]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        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last_bracket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Position(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start.line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start.col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+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i)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bracket_levels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[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"([{"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index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(char)]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+=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1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elif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char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in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")]}"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bracket_levels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[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")]}"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index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(char)]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-=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1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if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bracket_levels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==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[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0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0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0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]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            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if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last_space.col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!=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last_bracket.col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            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tokens.append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Token.get_token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(string[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last_space.col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-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start.col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last_bracket.col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-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start.col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]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                                      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Range.fromPositions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last_space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last_bracket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)))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    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tokens.append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Token.get_token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(string[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last_bracket.col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-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start.col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i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+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1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]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                                  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Range.fromPositions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last_bracket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Position(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start.line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start.col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+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i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+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1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))))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    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last_space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Position(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start.line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start.col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+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i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+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1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    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continue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            if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char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==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97E85A"/>
                </a:solidFill>
                <a:effectLst/>
                <a:latin typeface="JetBrains Mono"/>
              </a:rPr>
              <a:t>\"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for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j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char2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in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enumerator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            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if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char2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==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97E85A"/>
                </a:solidFill>
                <a:effectLst/>
                <a:latin typeface="JetBrains Mono"/>
              </a:rPr>
              <a:t>\"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                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break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                else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            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break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            if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bracket_levels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!=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[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0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0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0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]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continue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            if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any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(string[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i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i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+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2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]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==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for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in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NO_SPACE_TOKENS_LEN2)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tokens.append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    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Token.get_token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(string[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last_space.col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-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start.col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i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]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                    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Range.fromPositions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last_space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Position(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start.line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start.col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+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i))))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last_space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Position(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start.line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start.col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+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i)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tokens.append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Token.get_token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(string[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i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i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+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2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]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Range.fromPositions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last_space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last_space.add_col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2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))))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next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enumerator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last_space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last_space.add_col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2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elif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char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==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 "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or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any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(char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==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for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in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NO_SPACE_TOKENS_LEN1)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tokens.append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Token.get_token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(string[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last_space.col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-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start.col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i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]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                              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Range.fromPositions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last_space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Position(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start.line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start.col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+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i))))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last_space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Position(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start.line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start.col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+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i)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if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char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==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 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        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continue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tokens.append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Token.get_token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(char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Range.fromPositions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last_space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last_space.add_col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1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))))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last_space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last_space.add_col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1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tokens.append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Token.get_token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(string[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last_space.col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-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start.col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]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                      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Range.fromPositions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last_space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Position(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start.line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start.col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+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len(string)))))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return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[t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for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in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if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is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 not None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]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@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staticmethod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def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is_token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(value)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return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isinstance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(value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@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staticmethod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def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get_token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(string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str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range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Range) -&gt;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'Token'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range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Range.fromPositions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range.start.add_col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(len(string)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-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len(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string.lstrip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()))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                    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range.end.add_col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-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len(string)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+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len(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string.rstrip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())))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    string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string.strip()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if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string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==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return None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        if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string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in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TOKENS.keys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return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Token(TOKENS[string]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range)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if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string[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0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]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in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"(["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type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Brackets.ROUND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if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string[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0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]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==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"("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else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Brackets.SQUARE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return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Brackets(type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range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Token.tokenize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(string[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1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:-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1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]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range.start.add_col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1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))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string[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-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1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]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==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string[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0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])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if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StringUtils.is_identifier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(string)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return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Word(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Word.IDENTIFIER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range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string)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return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Word(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Word.VALUE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range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string)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def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__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repr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__(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self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if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self.type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is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Brackets.ROUND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or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self.type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is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Brackets.SQUARE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return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f"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97E85A"/>
                </a:solidFill>
                <a:effectLst/>
                <a:latin typeface="JetBrains Mono"/>
              </a:rPr>
              <a:t>{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self.type.name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97E85A"/>
                </a:solidFill>
                <a:effectLst/>
                <a:latin typeface="JetBrains Mono"/>
              </a:rPr>
              <a:t>} {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[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str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(s)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for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in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self.inside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]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97E85A"/>
                </a:solidFill>
                <a:effectLst/>
                <a:latin typeface="JetBrains Mono"/>
              </a:rPr>
              <a:t>}  {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self.location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97E85A"/>
                </a:solidFill>
                <a:effectLst/>
                <a:latin typeface="JetBrains Mono"/>
              </a:rPr>
              <a:t>}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return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f"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97E85A"/>
                </a:solidFill>
                <a:effectLst/>
                <a:latin typeface="JetBrains Mono"/>
              </a:rPr>
              <a:t>{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self.type.name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97E85A"/>
                </a:solidFill>
                <a:effectLst/>
                <a:latin typeface="JetBrains Mono"/>
              </a:rPr>
              <a:t>}{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f'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97E85A"/>
                </a:solidFill>
                <a:effectLst/>
                <a:latin typeface="JetBrains Mono"/>
              </a:rPr>
              <a:t>{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self.value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97E85A"/>
                </a:solidFill>
                <a:effectLst/>
                <a:latin typeface="JetBrains Mono"/>
              </a:rPr>
              <a:t>}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'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if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self.value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is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 not None else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''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97E85A"/>
                </a:solidFill>
                <a:effectLst/>
                <a:latin typeface="JetBrains Mono"/>
              </a:rPr>
              <a:t>}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 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97E85A"/>
                </a:solidFill>
                <a:effectLst/>
                <a:latin typeface="JetBrains Mono"/>
              </a:rPr>
              <a:t>{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self.location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97E85A"/>
                </a:solidFill>
                <a:effectLst/>
                <a:latin typeface="JetBrains Mono"/>
              </a:rPr>
              <a:t>}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)"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</a:b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</a:b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class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Operator(Token)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def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__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init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__(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self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TokenType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location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Range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_)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super().__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init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__(type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location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None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class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Math_Operator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(Operator)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PLUS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"+"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"MATH_OPERATOR.PLUS"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MINUS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"-"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"MATH_OPERATOR.MINUS"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MULTIPLY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"*"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"MATH_OPERATOR.MULTIPLY"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DIVIDE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"/"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"MATH_OPERATOR.DIVIDE"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MODULO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"%"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"MATH_OPERATOR.MODULO"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FLOOR_DIVIDE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"//"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"MATH_OPERATOR.FLOOR_DIVIDE"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class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Compare_Operator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(Operator)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EQUAL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"=="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Compare_Operator.EQUAL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NOT_EQUAL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"!="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Compare_Operator.NOT_EQUAL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GREATER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"&gt;"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Compare_Operator.GREATER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GREATER_EQUAL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"&gt;="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Compare_Operator.GREATER_EQUAL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LESS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"&lt;"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Compare_Operator.LESS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LESS_EQUAL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"&lt;="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Compare_Operator.LESS_EQUAL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class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Bool_Operator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(Operator)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AND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"and"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Bool_Operator.AND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OR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or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Bool_Operator.OR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NOT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"not"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Bool_Operator.NOT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class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Word(Token)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IDENTIFIER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identifier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Word.IDENTIFIER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VALUE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"value"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Word.VALUE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def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__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init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__(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self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type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range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value)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super().__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init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__(type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range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value)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class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Brackets(Token)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ROUND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"()"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Brackets.ROUND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SQUARE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"[]"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Brackets.SQUARE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def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__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init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__(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self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type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location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Range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inside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list[Token]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closed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bool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super().__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init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__(type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location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None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self.closed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closed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self.inside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inside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class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Separator(Token)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COMMA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","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Separator.COMMA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COLON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":"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Separator.COLON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SEMICOLON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";"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Separator.SEMICOLON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HASHTAG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"#"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Separator.HASHTAG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ASSIGN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"="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Separator.ASSIGN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class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Keyword(Token)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IF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"if"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Keyword.IF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ELSE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"else"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Keyword.ELSE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ELIF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"elif"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Keyword.ELIF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WHILE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"while"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Keyword.WHILE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FOR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"for"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Keyword.FOR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IN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"in"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"Keyword.IN"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RETURN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"return"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Keyword.RETURN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BREAK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"break"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Keyword.BREAK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CONTINUE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continue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Keyword.CONTINUE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class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Datatype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(Token)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INT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"int"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"Datatype.INT"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FLOAT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"float"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Datatype.FLOAT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STRING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str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Datatype.STRING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BOOL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bool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Datatype.BOOL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VOID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TokenType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void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Datatype.VOID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NO_SPACE_TOKENS_LEN1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[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"+"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"-"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"*"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"/"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"%"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","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":"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"&lt;"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"&gt;"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"="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":"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]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NO_SPACE_TOKENS_LEN2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[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"=="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"&gt;="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"&lt;="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"!="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"//"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]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TOKENS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"+"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Math_Operator.PLUS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"-"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Math_Operator.MINUS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"*"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Math_Operator.MULTIPLY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"/"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Math_Operator.DIVIDE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"%"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Math_Operator.MODULO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"//"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Math_Operator.FLOOR_DIVIDE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"=="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Compare_Operator.EQUAL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"!="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Compare_Operator.NOT_EQUAL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"&gt;"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Compare_Operator.GREATER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"&gt;="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Compare_Operator.GREATER_EQUAL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"&lt;"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Compare_Operator.LESS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"&lt;="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Compare_Operator.LESS_EQUAL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"and"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Bool_Operator.AND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or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Bool_Operator.OR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"not"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Bool_Operator.NOT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","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Separator.COMMA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":"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Separator.COLON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"#"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Separator.HASHTAG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"="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Separator.ASSIGN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"if"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Keyword.IF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"else"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Keyword.ELSE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"elif"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Keyword.ELIF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"while"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Keyword.WHILE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"for"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Keyword.FOR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"in"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Keyword.IN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"return"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Keyword.RETURN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"break"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Keyword.BREAK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continue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Keyword.CONTINUE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"int"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Datatype.INT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"float"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Datatype.FLOAT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str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Datatype.STRING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bool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Datatype.BOOL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void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Datatype.VOID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}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if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__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name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__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==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'__main__'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print(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Token.tokenize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"int x = 0"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Position(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0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0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)))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int x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0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[Datatype.INT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Word.IDENTIFIER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Separator.ASSIGN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Word.VALUE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]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if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func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12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1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==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21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[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Keyword.IF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Word.IDENTIFIER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Brackets.ROUND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&lt;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Word.VALUE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Separator.COMMA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Word.VALUE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&gt;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Compare_Operator.EQUAL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Word.VALUE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Separator.COLON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]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float[][] y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[[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1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2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]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[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3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4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]]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[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Datatype.FLOAT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Brackets.SQUARE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&lt;&gt;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Brackets.SQUARE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&lt;&gt;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Word.IDENTIFIER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Separator.ASSIGN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Brackets.SQUARE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&lt;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Brackets.SQUARE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&lt;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Word.VALUE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Separator.COMMA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Word.VALUE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&gt;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Brackets.SQUARE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&lt;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Word.VALUE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Separator.COMMA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Word.VALUE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&gt; &gt;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Separator.COLON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]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21DD7A8-03DE-B82C-86C3-188607066E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30" r="314"/>
          <a:stretch/>
        </p:blipFill>
        <p:spPr>
          <a:xfrm>
            <a:off x="4237661" y="3672851"/>
            <a:ext cx="21795130" cy="14820900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332F45D-DC56-72EE-0DDC-A3ECA7FDCB59}"/>
              </a:ext>
            </a:extLst>
          </p:cNvPr>
          <p:cNvSpPr/>
          <p:nvPr/>
        </p:nvSpPr>
        <p:spPr>
          <a:xfrm>
            <a:off x="2086708" y="3696298"/>
            <a:ext cx="11019691" cy="5705611"/>
          </a:xfrm>
          <a:prstGeom prst="roundRect">
            <a:avLst>
              <a:gd name="adj" fmla="val 4946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5400" dirty="0">
                <a:solidFill>
                  <a:schemeClr val="tx1"/>
                </a:solidFill>
              </a:rPr>
              <a:t>Der </a:t>
            </a:r>
            <a:r>
              <a:rPr lang="de-DE" sz="5400" dirty="0" err="1">
                <a:solidFill>
                  <a:schemeClr val="tx1"/>
                </a:solidFill>
              </a:rPr>
              <a:t>Tokenizer</a:t>
            </a:r>
            <a:r>
              <a:rPr lang="de-DE" sz="5400" dirty="0">
                <a:solidFill>
                  <a:schemeClr val="tx1"/>
                </a:solidFill>
              </a:rPr>
              <a:t> teilt den Code vor dem Transpilieren in einzelne Tokens (Instanzen der Token-Klasse) auf. In den Tokens ist die Position des ursprünglichen Wertes gespeichert, was genaue Fehlermeldungen erlaubt.</a:t>
            </a: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DAD254E3-146C-C8A3-214D-544EC4FB44AF}"/>
              </a:ext>
            </a:extLst>
          </p:cNvPr>
          <p:cNvGrpSpPr/>
          <p:nvPr/>
        </p:nvGrpSpPr>
        <p:grpSpPr>
          <a:xfrm>
            <a:off x="17164053" y="3696298"/>
            <a:ext cx="11019689" cy="5705611"/>
            <a:chOff x="17328175" y="3696299"/>
            <a:chExt cx="11019689" cy="5705611"/>
          </a:xfrm>
        </p:grpSpPr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4EF35A13-884D-C00E-6B09-0F6D4E8F076A}"/>
                </a:ext>
              </a:extLst>
            </p:cNvPr>
            <p:cNvSpPr/>
            <p:nvPr/>
          </p:nvSpPr>
          <p:spPr>
            <a:xfrm>
              <a:off x="17328175" y="3696299"/>
              <a:ext cx="11019689" cy="5705611"/>
            </a:xfrm>
            <a:prstGeom prst="roundRect">
              <a:avLst>
                <a:gd name="adj" fmla="val 4946"/>
              </a:avLst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5400" dirty="0">
                <a:solidFill>
                  <a:schemeClr val="tx1"/>
                </a:solidFill>
              </a:endParaRPr>
            </a:p>
          </p:txBody>
        </p:sp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23A4BFE8-7D62-5BEC-07FB-5BF8A7824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793417" y="4112948"/>
              <a:ext cx="10089206" cy="1760337"/>
            </a:xfrm>
            <a:prstGeom prst="rect">
              <a:avLst/>
            </a:prstGeom>
          </p:spPr>
        </p:pic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DA607686-5067-1141-66CE-EECC5F27F9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50" r="9802"/>
            <a:stretch/>
          </p:blipFill>
          <p:spPr>
            <a:xfrm>
              <a:off x="17793417" y="6197175"/>
              <a:ext cx="10089206" cy="2874132"/>
            </a:xfrm>
            <a:prstGeom prst="rect">
              <a:avLst/>
            </a:prstGeom>
          </p:spPr>
        </p:pic>
      </p:grp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5CBE046A-3D77-87FF-BBEB-32A9C3359D30}"/>
              </a:ext>
            </a:extLst>
          </p:cNvPr>
          <p:cNvSpPr/>
          <p:nvPr/>
        </p:nvSpPr>
        <p:spPr>
          <a:xfrm>
            <a:off x="845561" y="19362500"/>
            <a:ext cx="28579322" cy="21386915"/>
          </a:xfrm>
          <a:prstGeom prst="roundRect">
            <a:avLst>
              <a:gd name="adj" fmla="val 2947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89AD808-8BCC-A2C5-5A41-0FE12074595D}"/>
              </a:ext>
            </a:extLst>
          </p:cNvPr>
          <p:cNvSpPr txBox="1"/>
          <p:nvPr/>
        </p:nvSpPr>
        <p:spPr>
          <a:xfrm>
            <a:off x="0" y="44570922"/>
            <a:ext cx="16215360" cy="22252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"-"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Math_Operator.MINUS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"*"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Math_Operator.MULTIPLY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"/"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Math_Operator.DIVIDE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"%"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Math_Operator.MODULO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</a:p>
          <a:p>
            <a:endParaRPr lang="de-DE" altLang="de-DE" b="1" dirty="0">
              <a:solidFill>
                <a:srgbClr val="FF3C00"/>
              </a:solidFill>
              <a:latin typeface="JetBrains Mono"/>
            </a:endParaRPr>
          </a:p>
          <a:p>
            <a:endParaRPr kumimoji="0" lang="de-DE" altLang="de-DE" sz="1800" b="1" i="0" u="none" strike="noStrike" cap="none" normalizeH="0" baseline="0" dirty="0">
              <a:ln>
                <a:noFill/>
              </a:ln>
              <a:solidFill>
                <a:srgbClr val="FF3C00"/>
              </a:solidFill>
              <a:effectLst/>
              <a:latin typeface="JetBrains Mono"/>
            </a:endParaRPr>
          </a:p>
          <a:p>
            <a:endParaRPr lang="de-DE" altLang="de-DE" b="1" dirty="0">
              <a:solidFill>
                <a:srgbClr val="FF3C00"/>
              </a:solidFill>
              <a:latin typeface="JetBrains Mono"/>
            </a:endParaRPr>
          </a:p>
          <a:p>
            <a:endParaRPr kumimoji="0" lang="de-DE" altLang="de-DE" sz="1800" b="1" i="0" u="none" strike="noStrike" cap="none" normalizeH="0" baseline="0" dirty="0">
              <a:ln>
                <a:noFill/>
              </a:ln>
              <a:solidFill>
                <a:srgbClr val="FF3C00"/>
              </a:solidFill>
              <a:effectLst/>
              <a:latin typeface="JetBrains Mono"/>
            </a:endParaRPr>
          </a:p>
          <a:p>
            <a:endParaRPr lang="de-DE" altLang="de-DE" b="1" dirty="0">
              <a:solidFill>
                <a:srgbClr val="FF3C00"/>
              </a:solidFill>
              <a:latin typeface="JetBrains Mono"/>
            </a:endParaRPr>
          </a:p>
          <a:p>
            <a:endParaRPr kumimoji="0" lang="de-DE" altLang="de-DE" sz="1800" b="1" i="0" u="none" strike="noStrike" cap="none" normalizeH="0" baseline="0" dirty="0">
              <a:ln>
                <a:noFill/>
              </a:ln>
              <a:solidFill>
                <a:srgbClr val="FF3C00"/>
              </a:solidFill>
              <a:effectLst/>
              <a:latin typeface="JetBrains Mono"/>
            </a:endParaRPr>
          </a:p>
          <a:p>
            <a:endParaRPr lang="de-DE" altLang="de-DE" b="1" dirty="0">
              <a:solidFill>
                <a:srgbClr val="FF3C00"/>
              </a:solidFill>
              <a:latin typeface="JetBrains Mono"/>
            </a:endParaRPr>
          </a:p>
          <a:p>
            <a:endParaRPr kumimoji="0" lang="de-DE" altLang="de-DE" sz="1800" b="1" i="0" u="none" strike="noStrike" cap="none" normalizeH="0" baseline="0" dirty="0">
              <a:ln>
                <a:noFill/>
              </a:ln>
              <a:solidFill>
                <a:srgbClr val="FF3C00"/>
              </a:solidFill>
              <a:effectLst/>
              <a:latin typeface="JetBrains Mono"/>
            </a:endParaRPr>
          </a:p>
          <a:p>
            <a:endParaRPr lang="de-DE" altLang="de-DE" b="1" dirty="0">
              <a:solidFill>
                <a:srgbClr val="FF3C00"/>
              </a:solidFill>
              <a:latin typeface="JetBrains Mono"/>
            </a:endParaRPr>
          </a:p>
          <a:p>
            <a:endParaRPr kumimoji="0" lang="de-DE" altLang="de-DE" sz="1800" b="1" i="0" u="none" strike="noStrike" cap="none" normalizeH="0" baseline="0" dirty="0">
              <a:ln>
                <a:noFill/>
              </a:ln>
              <a:solidFill>
                <a:srgbClr val="FF3C00"/>
              </a:solidFill>
              <a:effectLst/>
              <a:latin typeface="JetBrains Mono"/>
            </a:endParaRPr>
          </a:p>
          <a:p>
            <a:endParaRPr lang="de-DE" altLang="de-DE" b="1" dirty="0">
              <a:solidFill>
                <a:srgbClr val="FF3C00"/>
              </a:solidFill>
              <a:latin typeface="JetBrains Mono"/>
            </a:endParaRPr>
          </a:p>
          <a:p>
            <a:endParaRPr kumimoji="0" lang="de-DE" altLang="de-DE" sz="1800" b="1" i="0" u="none" strike="noStrike" cap="none" normalizeH="0" baseline="0" dirty="0">
              <a:ln>
                <a:noFill/>
              </a:ln>
              <a:solidFill>
                <a:srgbClr val="FF3C00"/>
              </a:solidFill>
              <a:effectLst/>
              <a:latin typeface="JetBrains Mono"/>
            </a:endParaRPr>
          </a:p>
          <a:p>
            <a:endParaRPr lang="de-DE" altLang="de-DE" b="1" dirty="0">
              <a:solidFill>
                <a:srgbClr val="FF3C00"/>
              </a:solidFill>
              <a:latin typeface="JetBrains Mono"/>
            </a:endParaRPr>
          </a:p>
          <a:p>
            <a:endParaRPr kumimoji="0" lang="de-DE" altLang="de-DE" sz="1800" b="1" i="0" u="none" strike="noStrike" cap="none" normalizeH="0" baseline="0" dirty="0">
              <a:ln>
                <a:noFill/>
              </a:ln>
              <a:solidFill>
                <a:srgbClr val="FF3C00"/>
              </a:solidFill>
              <a:effectLst/>
              <a:latin typeface="JetBrains Mono"/>
            </a:endParaRPr>
          </a:p>
          <a:p>
            <a:endParaRPr lang="de-DE" altLang="de-DE" b="1" dirty="0">
              <a:solidFill>
                <a:srgbClr val="FF3C00"/>
              </a:solidFill>
              <a:latin typeface="JetBrains Mono"/>
            </a:endParaRPr>
          </a:p>
          <a:p>
            <a:endParaRPr kumimoji="0" lang="de-DE" altLang="de-DE" sz="1800" b="1" i="0" u="none" strike="noStrike" cap="none" normalizeH="0" baseline="0" dirty="0">
              <a:ln>
                <a:noFill/>
              </a:ln>
              <a:solidFill>
                <a:srgbClr val="FF3C00"/>
              </a:solidFill>
              <a:effectLst/>
              <a:latin typeface="JetBrains Mono"/>
            </a:endParaRPr>
          </a:p>
          <a:p>
            <a:endParaRPr lang="de-DE" altLang="de-DE" b="1" dirty="0">
              <a:solidFill>
                <a:srgbClr val="FF3C00"/>
              </a:solidFill>
              <a:latin typeface="JetBrains Mono"/>
            </a:endParaRPr>
          </a:p>
          <a:p>
            <a:endParaRPr kumimoji="0" lang="de-DE" altLang="de-DE" sz="1800" b="1" i="0" u="none" strike="noStrike" cap="none" normalizeH="0" baseline="0" dirty="0">
              <a:ln>
                <a:noFill/>
              </a:ln>
              <a:solidFill>
                <a:srgbClr val="FF3C00"/>
              </a:solidFill>
              <a:effectLst/>
              <a:latin typeface="JetBrains Mono"/>
            </a:endParaRPr>
          </a:p>
          <a:p>
            <a:endParaRPr lang="de-DE" altLang="de-DE" b="1" dirty="0">
              <a:solidFill>
                <a:srgbClr val="FF3C00"/>
              </a:solidFill>
              <a:latin typeface="JetBrains Mono"/>
            </a:endParaRPr>
          </a:p>
          <a:p>
            <a:endParaRPr kumimoji="0" lang="de-DE" altLang="de-DE" sz="1800" b="1" i="0" u="none" strike="noStrike" cap="none" normalizeH="0" baseline="0" dirty="0">
              <a:ln>
                <a:noFill/>
              </a:ln>
              <a:solidFill>
                <a:srgbClr val="FF3C00"/>
              </a:solidFill>
              <a:effectLst/>
              <a:latin typeface="JetBrains Mono"/>
            </a:endParaRPr>
          </a:p>
          <a:p>
            <a:endParaRPr lang="de-DE" altLang="de-DE" b="1" dirty="0">
              <a:solidFill>
                <a:srgbClr val="FF3C00"/>
              </a:solidFill>
              <a:latin typeface="JetBrains Mono"/>
            </a:endParaRPr>
          </a:p>
          <a:p>
            <a:endParaRPr kumimoji="0" lang="de-DE" altLang="de-DE" sz="1800" b="1" i="0" u="none" strike="noStrike" cap="none" normalizeH="0" baseline="0" dirty="0">
              <a:ln>
                <a:noFill/>
              </a:ln>
              <a:solidFill>
                <a:srgbClr val="FF3C00"/>
              </a:solidFill>
              <a:effectLst/>
              <a:latin typeface="JetBrains Mono"/>
            </a:endParaRPr>
          </a:p>
          <a:p>
            <a:endParaRPr lang="de-DE" altLang="de-DE" b="1" dirty="0">
              <a:solidFill>
                <a:srgbClr val="FF3C00"/>
              </a:solidFill>
              <a:latin typeface="JetBrains Mono"/>
            </a:endParaRPr>
          </a:p>
          <a:p>
            <a:endParaRPr kumimoji="0" lang="de-DE" altLang="de-DE" sz="1800" b="1" i="0" u="none" strike="noStrike" cap="none" normalizeH="0" baseline="0" dirty="0">
              <a:ln>
                <a:noFill/>
              </a:ln>
              <a:solidFill>
                <a:srgbClr val="FF3C00"/>
              </a:solidFill>
              <a:effectLst/>
              <a:latin typeface="JetBrains Mono"/>
            </a:endParaRPr>
          </a:p>
          <a:p>
            <a:endParaRPr lang="de-DE" altLang="de-DE" b="1" dirty="0">
              <a:solidFill>
                <a:srgbClr val="FF3C00"/>
              </a:solidFill>
              <a:latin typeface="JetBrains Mono"/>
            </a:endParaRPr>
          </a:p>
          <a:p>
            <a:endParaRPr kumimoji="0" lang="de-DE" altLang="de-DE" sz="1800" b="1" i="0" u="none" strike="noStrike" cap="none" normalizeH="0" baseline="0" dirty="0">
              <a:ln>
                <a:noFill/>
              </a:ln>
              <a:solidFill>
                <a:srgbClr val="FF3C00"/>
              </a:solidFill>
              <a:effectLst/>
              <a:latin typeface="JetBrains Mono"/>
            </a:endParaRPr>
          </a:p>
          <a:p>
            <a:endParaRPr lang="de-DE" altLang="de-DE" b="1" dirty="0">
              <a:solidFill>
                <a:srgbClr val="FF3C00"/>
              </a:solidFill>
              <a:latin typeface="JetBrains Mono"/>
            </a:endParaRPr>
          </a:p>
          <a:p>
            <a:endParaRPr kumimoji="0" lang="de-DE" altLang="de-DE" sz="1800" b="1" i="0" u="none" strike="noStrike" cap="none" normalizeH="0" baseline="0" dirty="0">
              <a:ln>
                <a:noFill/>
              </a:ln>
              <a:solidFill>
                <a:srgbClr val="FF3C00"/>
              </a:solidFill>
              <a:effectLst/>
              <a:latin typeface="JetBrains Mono"/>
            </a:endParaRPr>
          </a:p>
          <a:p>
            <a:endParaRPr lang="de-DE" altLang="de-DE" b="1" dirty="0">
              <a:solidFill>
                <a:srgbClr val="FF3C00"/>
              </a:solidFill>
              <a:latin typeface="JetBrains Mono"/>
            </a:endParaRPr>
          </a:p>
          <a:p>
            <a:endParaRPr kumimoji="0" lang="de-DE" altLang="de-DE" sz="1800" b="1" i="0" u="none" strike="noStrike" cap="none" normalizeH="0" baseline="0" dirty="0">
              <a:ln>
                <a:noFill/>
              </a:ln>
              <a:solidFill>
                <a:srgbClr val="FF3C00"/>
              </a:solidFill>
              <a:effectLst/>
              <a:latin typeface="JetBrains Mono"/>
            </a:endParaRPr>
          </a:p>
          <a:p>
            <a:endParaRPr lang="de-DE" altLang="de-DE" b="1" dirty="0">
              <a:solidFill>
                <a:srgbClr val="FF3C00"/>
              </a:solidFill>
              <a:latin typeface="JetBrains Mono"/>
            </a:endParaRPr>
          </a:p>
          <a:p>
            <a:endParaRPr kumimoji="0" lang="de-DE" altLang="de-DE" sz="1800" b="1" i="0" u="none" strike="noStrike" cap="none" normalizeH="0" baseline="0" dirty="0">
              <a:ln>
                <a:noFill/>
              </a:ln>
              <a:solidFill>
                <a:srgbClr val="FF3C00"/>
              </a:solidFill>
              <a:effectLst/>
              <a:latin typeface="JetBrains Mono"/>
            </a:endParaRPr>
          </a:p>
          <a:p>
            <a:endParaRPr lang="de-DE" altLang="de-DE" b="1" dirty="0">
              <a:solidFill>
                <a:srgbClr val="FF3C00"/>
              </a:solidFill>
              <a:latin typeface="JetBrains Mono"/>
            </a:endParaRPr>
          </a:p>
          <a:p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"//"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Math_Operator.FLOOR_DIVIDE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"=="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Compare_Operator.EQUAL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"!="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Compare_Operator.NOT_EQUAL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"&gt;"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Compare_Operator.GREATER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"&gt;="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Compare_Operator.GREATER_EQUAL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"&lt;"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Compare_Operator.LESS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"&lt;="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Compare_Operator.LESS_EQUAL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"and"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Bool_Operator.AND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or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Bool_Operator.OR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"not"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Bool_Operator.NOT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","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Separator.COMMA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":"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Separator.COLON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"#"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Separator.HASHTAG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"="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Separator.ASSIGN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"if"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Keyword.IF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"else"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Keyword.ELSE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"elif"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Keyword.ELIF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"while"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Keyword.WHILE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"for"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Keyword.FOR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"in"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Keyword.IN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"return"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Keyword.RETURN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"break"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Keyword.BREAK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continue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Keyword.CONTINUE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"int"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Datatype.INT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"float"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Datatype.FLOAT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str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Datatype.STRING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bool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Datatype.BOOL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void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Datatype.VOID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if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__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__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==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'__main__'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print(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Token.tokenize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34B434"/>
                </a:solidFill>
                <a:effectLst/>
                <a:latin typeface="JetBrains Mono"/>
              </a:rPr>
              <a:t>"int x = 0"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Position(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0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)))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int 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0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[Datatype.INT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Word.IDENTIFIER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Separator.ASSIGN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Word.VALUE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]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EB8934"/>
                </a:solidFill>
                <a:effectLst/>
                <a:latin typeface="JetBrains Mono"/>
              </a:rPr>
              <a:t>if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func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12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21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: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[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Keyword.IF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Word.IDENTIFIER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Brackets.ROUND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&lt;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Word.VALUE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Separator.COMMA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Word.VALUE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&gt;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Compare_Operator.EQUAL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Word.VALUE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Separator.COLON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]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float[][] y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[[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1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]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3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4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]]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[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Datatype.FLOAT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Brackets.SQUARE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&lt;&gt;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Brackets.SQUARE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&lt;&gt;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Word.IDENTIFIER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Separator.ASSIGN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Brackets.SQUARE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&lt;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Brackets.SQUARE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&lt;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Word.VALUE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Separator.COMMA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Word.VALUE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&gt;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Brackets.SQUARE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&lt;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Word.VALUE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Separator.COMMA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Word.VALUE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39CCA1"/>
                </a:solidFill>
                <a:effectLst/>
                <a:latin typeface="JetBrains Mono"/>
              </a:rPr>
              <a:t>&gt; &gt;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FF3C00"/>
                </a:solidFill>
                <a:effectLst/>
                <a:latin typeface="JetBrains Mono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Separator.COLON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6C6C6"/>
                </a:solidFill>
                <a:effectLst/>
                <a:latin typeface="JetBrains Mono"/>
              </a:rPr>
              <a:t>]</a:t>
            </a:r>
            <a:endParaRPr lang="de-DE" dirty="0"/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FC8019F9-D7A7-B072-EE85-9543A78339DD}"/>
              </a:ext>
            </a:extLst>
          </p:cNvPr>
          <p:cNvSpPr/>
          <p:nvPr/>
        </p:nvSpPr>
        <p:spPr>
          <a:xfrm>
            <a:off x="12370563" y="19997758"/>
            <a:ext cx="5529317" cy="1742700"/>
          </a:xfrm>
          <a:prstGeom prst="roundRect">
            <a:avLst>
              <a:gd name="adj" fmla="val 24740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0" dirty="0">
                <a:solidFill>
                  <a:schemeClr val="tx1"/>
                </a:solidFill>
              </a:rPr>
              <a:t>Transpiler</a:t>
            </a: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63BFB299-58AD-88D9-F27C-31962D10D9E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709" r="975"/>
          <a:stretch/>
        </p:blipFill>
        <p:spPr>
          <a:xfrm>
            <a:off x="1092139" y="21927286"/>
            <a:ext cx="28086164" cy="1929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51FA4CCF-99EB-9F91-A6A1-DB00667B8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531464" y="9863906"/>
            <a:ext cx="11424505" cy="1477222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47F05EB-C9D8-7391-262C-894F333C62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8385" y="17675374"/>
            <a:ext cx="14642218" cy="22897764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A2D4BB9-E152-39DF-6FDB-59393AD64414}"/>
              </a:ext>
            </a:extLst>
          </p:cNvPr>
          <p:cNvSpPr/>
          <p:nvPr/>
        </p:nvSpPr>
        <p:spPr>
          <a:xfrm>
            <a:off x="12827453" y="740228"/>
            <a:ext cx="4615543" cy="1551003"/>
          </a:xfrm>
          <a:prstGeom prst="roundRect">
            <a:avLst>
              <a:gd name="adj" fmla="val 33511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0" dirty="0">
                <a:solidFill>
                  <a:schemeClr val="tx1"/>
                </a:solidFill>
              </a:rPr>
              <a:t>Ablauf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9004C667-D27F-3AC4-806D-F374A248DF29}"/>
              </a:ext>
            </a:extLst>
          </p:cNvPr>
          <p:cNvSpPr/>
          <p:nvPr/>
        </p:nvSpPr>
        <p:spPr>
          <a:xfrm>
            <a:off x="3835754" y="3118250"/>
            <a:ext cx="22598941" cy="1551003"/>
          </a:xfrm>
          <a:prstGeom prst="round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5400" dirty="0">
                <a:solidFill>
                  <a:schemeClr val="tx1"/>
                </a:solidFill>
              </a:rPr>
              <a:t>In der </a:t>
            </a:r>
            <a:r>
              <a:rPr lang="de-DE" sz="5400" b="1" dirty="0">
                <a:solidFill>
                  <a:schemeClr val="tx1"/>
                </a:solidFill>
              </a:rPr>
              <a:t>transpile() </a:t>
            </a:r>
            <a:r>
              <a:rPr lang="de-DE" sz="5400" dirty="0">
                <a:solidFill>
                  <a:schemeClr val="tx1"/>
                </a:solidFill>
              </a:rPr>
              <a:t>Funktion wird der Pyduino-Code zeilenweise in C++ übersetzt</a:t>
            </a:r>
            <a:endParaRPr lang="de-DE" sz="5400" b="1" dirty="0">
              <a:solidFill>
                <a:schemeClr val="tx1"/>
              </a:solidFill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3843FFBE-2CD1-E755-27AF-B7E77266E3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00262" y="5197172"/>
            <a:ext cx="10098405" cy="12052935"/>
          </a:xfrm>
          <a:prstGeom prst="rect">
            <a:avLst/>
          </a:prstGeom>
        </p:spPr>
      </p:pic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1D6B931-251E-10D1-B335-3A1FBD999E36}"/>
              </a:ext>
            </a:extLst>
          </p:cNvPr>
          <p:cNvSpPr/>
          <p:nvPr/>
        </p:nvSpPr>
        <p:spPr>
          <a:xfrm>
            <a:off x="14203680" y="5830880"/>
            <a:ext cx="12231015" cy="3702411"/>
          </a:xfrm>
          <a:prstGeom prst="roundRect">
            <a:avLst>
              <a:gd name="adj" fmla="val 15844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5400" dirty="0">
                <a:solidFill>
                  <a:schemeClr val="tx1"/>
                </a:solidFill>
              </a:rPr>
              <a:t>Eine einzelne Zeile wird mit der </a:t>
            </a:r>
            <a:r>
              <a:rPr lang="de-DE" sz="5400" b="1" dirty="0">
                <a:solidFill>
                  <a:schemeClr val="tx1"/>
                </a:solidFill>
              </a:rPr>
              <a:t>do_line() </a:t>
            </a:r>
            <a:r>
              <a:rPr lang="de-DE" sz="5400" dirty="0">
                <a:solidFill>
                  <a:schemeClr val="tx1"/>
                </a:solidFill>
              </a:rPr>
              <a:t>Funktion übersetzt. Die Zeile wird dabei auf verschiedene Anweisungsarten überprüft.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55624914-5F94-B905-E33C-E4F51406E03C}"/>
              </a:ext>
            </a:extLst>
          </p:cNvPr>
          <p:cNvSpPr/>
          <p:nvPr/>
        </p:nvSpPr>
        <p:spPr>
          <a:xfrm>
            <a:off x="14417039" y="24636132"/>
            <a:ext cx="12538929" cy="8835573"/>
          </a:xfrm>
          <a:prstGeom prst="roundRect">
            <a:avLst>
              <a:gd name="adj" fmla="val 7007"/>
            </a:avLst>
          </a:prstGeom>
          <a:noFill/>
          <a:ln w="1270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5400" dirty="0">
                <a:solidFill>
                  <a:schemeClr val="tx1"/>
                </a:solidFill>
              </a:rPr>
              <a:t>Die </a:t>
            </a:r>
            <a:r>
              <a:rPr lang="de-DE" sz="5400" b="1" dirty="0">
                <a:solidFill>
                  <a:schemeClr val="tx1"/>
                </a:solidFill>
              </a:rPr>
              <a:t>do_line() </a:t>
            </a:r>
            <a:r>
              <a:rPr lang="de-DE" sz="5400" dirty="0">
                <a:solidFill>
                  <a:schemeClr val="tx1"/>
                </a:solidFill>
              </a:rPr>
              <a:t>Funktion verwendet verschiedene </a:t>
            </a:r>
            <a:r>
              <a:rPr lang="de-DE" sz="5400" b="1" dirty="0">
                <a:solidFill>
                  <a:schemeClr val="tx1"/>
                </a:solidFill>
              </a:rPr>
              <a:t>check</a:t>
            </a:r>
            <a:r>
              <a:rPr lang="de-DE" sz="5400" dirty="0">
                <a:solidFill>
                  <a:schemeClr val="tx1"/>
                </a:solidFill>
              </a:rPr>
              <a:t> Funktionen, um die Zeile auf verschiedene Anweisungsarten zu überprüfen. Diese Funktionen geben </a:t>
            </a:r>
            <a:r>
              <a:rPr lang="de-DE" sz="5400" b="1" dirty="0">
                <a:solidFill>
                  <a:schemeClr val="tx1"/>
                </a:solidFill>
              </a:rPr>
              <a:t>True </a:t>
            </a:r>
            <a:r>
              <a:rPr lang="de-DE" sz="5400" dirty="0">
                <a:solidFill>
                  <a:schemeClr val="tx1"/>
                </a:solidFill>
              </a:rPr>
              <a:t>zurück, wenn die entsprechende Anweisung gefunden wurde, egal ob diese korrekt übersetzt werden konnte oder nicht. Ansonsten wird </a:t>
            </a:r>
            <a:r>
              <a:rPr lang="de-DE" sz="5400" b="1" dirty="0" err="1">
                <a:solidFill>
                  <a:schemeClr val="tx1"/>
                </a:solidFill>
              </a:rPr>
              <a:t>False</a:t>
            </a:r>
            <a:r>
              <a:rPr lang="de-DE" sz="5400" b="1" dirty="0">
                <a:solidFill>
                  <a:schemeClr val="tx1"/>
                </a:solidFill>
              </a:rPr>
              <a:t> </a:t>
            </a:r>
            <a:r>
              <a:rPr lang="de-DE" sz="5400" dirty="0">
                <a:solidFill>
                  <a:schemeClr val="tx1"/>
                </a:solidFill>
              </a:rPr>
              <a:t> zurückgegeben. Ein Beispiel dafür ist die </a:t>
            </a:r>
            <a:r>
              <a:rPr lang="de-DE" sz="5400" b="1" dirty="0" err="1">
                <a:solidFill>
                  <a:schemeClr val="tx1"/>
                </a:solidFill>
              </a:rPr>
              <a:t>Variable.check_definition</a:t>
            </a:r>
            <a:r>
              <a:rPr lang="de-DE" sz="5400" b="1" dirty="0">
                <a:solidFill>
                  <a:schemeClr val="tx1"/>
                </a:solidFill>
              </a:rPr>
              <a:t>() </a:t>
            </a:r>
            <a:r>
              <a:rPr lang="de-DE" sz="5400" dirty="0">
                <a:solidFill>
                  <a:schemeClr val="tx1"/>
                </a:solidFill>
              </a:rPr>
              <a:t>Funktion.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80ED5692-A702-10BD-0E7E-59668B48C9D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5135225" y="2291231"/>
            <a:ext cx="0" cy="827019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8A757A18-D57F-AEA8-EF02-373BB058C025}"/>
              </a:ext>
            </a:extLst>
          </p:cNvPr>
          <p:cNvCxnSpPr>
            <a:cxnSpLocks/>
          </p:cNvCxnSpPr>
          <p:nvPr/>
        </p:nvCxnSpPr>
        <p:spPr>
          <a:xfrm>
            <a:off x="7032233" y="4669253"/>
            <a:ext cx="0" cy="827019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225E2EA1-9E47-8700-EAD3-789B09D2A3A5}"/>
              </a:ext>
            </a:extLst>
          </p:cNvPr>
          <p:cNvSpPr/>
          <p:nvPr/>
        </p:nvSpPr>
        <p:spPr>
          <a:xfrm>
            <a:off x="2395960" y="5496272"/>
            <a:ext cx="9472336" cy="11444797"/>
          </a:xfrm>
          <a:prstGeom prst="roundRect">
            <a:avLst>
              <a:gd name="adj" fmla="val 6900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5400" dirty="0">
              <a:solidFill>
                <a:schemeClr val="tx1"/>
              </a:solidFill>
            </a:endParaRP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EF19253C-1310-B363-0095-390062C862F1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11868296" y="7682086"/>
            <a:ext cx="2335384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F0091914-5D11-DEFB-9F11-EE440D02BFC0}"/>
              </a:ext>
            </a:extLst>
          </p:cNvPr>
          <p:cNvSpPr/>
          <p:nvPr/>
        </p:nvSpPr>
        <p:spPr>
          <a:xfrm>
            <a:off x="16151009" y="10502026"/>
            <a:ext cx="9756991" cy="13389605"/>
          </a:xfrm>
          <a:prstGeom prst="roundRect">
            <a:avLst>
              <a:gd name="adj" fmla="val 6900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5400" dirty="0">
              <a:solidFill>
                <a:schemeClr val="tx1"/>
              </a:solidFill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D9AF286-62B6-4C9A-2D84-DDA8D28493DE}"/>
              </a:ext>
            </a:extLst>
          </p:cNvPr>
          <p:cNvCxnSpPr>
            <a:cxnSpLocks/>
          </p:cNvCxnSpPr>
          <p:nvPr/>
        </p:nvCxnSpPr>
        <p:spPr>
          <a:xfrm flipV="1">
            <a:off x="21031200" y="9533291"/>
            <a:ext cx="0" cy="968735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FFB2DA4B-5869-10B1-6919-A1700EA9E4EF}"/>
              </a:ext>
            </a:extLst>
          </p:cNvPr>
          <p:cNvSpPr/>
          <p:nvPr/>
        </p:nvSpPr>
        <p:spPr>
          <a:xfrm>
            <a:off x="693994" y="18714719"/>
            <a:ext cx="12646086" cy="20962855"/>
          </a:xfrm>
          <a:prstGeom prst="roundRect">
            <a:avLst>
              <a:gd name="adj" fmla="val 3102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5400" dirty="0">
              <a:solidFill>
                <a:schemeClr val="tx1"/>
              </a:solidFill>
            </a:endParaRP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46F4C7B9-8895-3CB0-B243-1DBB2CD738BD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21029505" y="23891631"/>
            <a:ext cx="0" cy="744501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2DB603A9-AB64-7778-8319-0973674277EE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13340080" y="29196147"/>
            <a:ext cx="1076959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05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3131</Words>
  <Application>Microsoft Office PowerPoint</Application>
  <PresentationFormat>Benutzerdefiniert</PresentationFormat>
  <Paragraphs>81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JetBrains Mono</vt:lpstr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</dc:creator>
  <cp:lastModifiedBy>Christian Krause</cp:lastModifiedBy>
  <cp:revision>13</cp:revision>
  <dcterms:created xsi:type="dcterms:W3CDTF">2023-02-14T17:33:28Z</dcterms:created>
  <dcterms:modified xsi:type="dcterms:W3CDTF">2023-02-20T10:55:25Z</dcterms:modified>
</cp:coreProperties>
</file>