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8"/>
  </p:notesMasterIdLst>
  <p:sldIdLst>
    <p:sldId id="256" r:id="rId5"/>
    <p:sldId id="257" r:id="rId6"/>
    <p:sldId id="258" r:id="rId7"/>
  </p:sldIdLst>
  <p:sldSz cx="30270450" cy="42795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29BAC1"/>
    <a:srgbClr val="FFFFFF"/>
    <a:srgbClr val="295C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4435D3-A9D9-4104-99A3-6B077CD3938B}" v="8" dt="2023-02-20T20:38:3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6000" autoAdjust="0"/>
  </p:normalViewPr>
  <p:slideViewPr>
    <p:cSldViewPr snapToGrid="0">
      <p:cViewPr varScale="1">
        <p:scale>
          <a:sx n="19" d="100"/>
          <a:sy n="19" d="100"/>
        </p:scale>
        <p:origin x="2424"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CACAF-696C-450B-9E94-CF3D7B847BCD}" type="datetimeFigureOut">
              <a:rPr lang="de-DE" smtClean="0"/>
              <a:t>20.02.2023</a:t>
            </a:fld>
            <a:endParaRPr lang="de-DE"/>
          </a:p>
        </p:txBody>
      </p:sp>
      <p:sp>
        <p:nvSpPr>
          <p:cNvPr id="4" name="Folienbildplatzhalt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D6D07-3B57-40D0-B89D-72118D1A6B30}" type="slidenum">
              <a:rPr lang="de-DE" smtClean="0"/>
              <a:t>‹Nr.›</a:t>
            </a:fld>
            <a:endParaRPr lang="de-DE"/>
          </a:p>
        </p:txBody>
      </p:sp>
    </p:spTree>
    <p:extLst>
      <p:ext uri="{BB962C8B-B14F-4D97-AF65-F5344CB8AC3E}">
        <p14:creationId xmlns:p14="http://schemas.microsoft.com/office/powerpoint/2010/main" val="216149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mitte</a:t>
            </a:r>
            <a:endParaRPr lang="de-DE" dirty="0"/>
          </a:p>
        </p:txBody>
      </p:sp>
      <p:sp>
        <p:nvSpPr>
          <p:cNvPr id="4" name="Foliennummernplatzhalter 3"/>
          <p:cNvSpPr>
            <a:spLocks noGrp="1"/>
          </p:cNvSpPr>
          <p:nvPr>
            <p:ph type="sldNum" sz="quarter" idx="5"/>
          </p:nvPr>
        </p:nvSpPr>
        <p:spPr/>
        <p:txBody>
          <a:bodyPr/>
          <a:lstStyle/>
          <a:p>
            <a:fld id="{288D6D07-3B57-40D0-B89D-72118D1A6B30}" type="slidenum">
              <a:rPr lang="de-DE" smtClean="0"/>
              <a:t>1</a:t>
            </a:fld>
            <a:endParaRPr lang="de-DE"/>
          </a:p>
        </p:txBody>
      </p:sp>
    </p:spTree>
    <p:extLst>
      <p:ext uri="{BB962C8B-B14F-4D97-AF65-F5344CB8AC3E}">
        <p14:creationId xmlns:p14="http://schemas.microsoft.com/office/powerpoint/2010/main" val="347225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Linke </a:t>
            </a:r>
            <a:r>
              <a:rPr lang="de-DE" dirty="0" err="1"/>
              <a:t>seite</a:t>
            </a:r>
            <a:endParaRPr lang="de-DE" dirty="0"/>
          </a:p>
        </p:txBody>
      </p:sp>
      <p:sp>
        <p:nvSpPr>
          <p:cNvPr id="4" name="Foliennummernplatzhalter 3"/>
          <p:cNvSpPr>
            <a:spLocks noGrp="1"/>
          </p:cNvSpPr>
          <p:nvPr>
            <p:ph type="sldNum" sz="quarter" idx="5"/>
          </p:nvPr>
        </p:nvSpPr>
        <p:spPr/>
        <p:txBody>
          <a:bodyPr/>
          <a:lstStyle/>
          <a:p>
            <a:fld id="{288D6D07-3B57-40D0-B89D-72118D1A6B30}" type="slidenum">
              <a:rPr lang="de-DE" smtClean="0"/>
              <a:t>2</a:t>
            </a:fld>
            <a:endParaRPr lang="de-DE"/>
          </a:p>
        </p:txBody>
      </p:sp>
    </p:spTree>
    <p:extLst>
      <p:ext uri="{BB962C8B-B14F-4D97-AF65-F5344CB8AC3E}">
        <p14:creationId xmlns:p14="http://schemas.microsoft.com/office/powerpoint/2010/main" val="384459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Rechte </a:t>
            </a:r>
            <a:r>
              <a:rPr lang="de-DE" dirty="0" err="1"/>
              <a:t>seite</a:t>
            </a:r>
            <a:endParaRPr lang="de-DE" dirty="0"/>
          </a:p>
        </p:txBody>
      </p:sp>
      <p:sp>
        <p:nvSpPr>
          <p:cNvPr id="4" name="Foliennummernplatzhalter 3"/>
          <p:cNvSpPr>
            <a:spLocks noGrp="1"/>
          </p:cNvSpPr>
          <p:nvPr>
            <p:ph type="sldNum" sz="quarter" idx="5"/>
          </p:nvPr>
        </p:nvSpPr>
        <p:spPr/>
        <p:txBody>
          <a:bodyPr/>
          <a:lstStyle/>
          <a:p>
            <a:fld id="{288D6D07-3B57-40D0-B89D-72118D1A6B30}" type="slidenum">
              <a:rPr lang="de-DE" smtClean="0"/>
              <a:t>3</a:t>
            </a:fld>
            <a:endParaRPr lang="de-DE"/>
          </a:p>
        </p:txBody>
      </p:sp>
    </p:spTree>
    <p:extLst>
      <p:ext uri="{BB962C8B-B14F-4D97-AF65-F5344CB8AC3E}">
        <p14:creationId xmlns:p14="http://schemas.microsoft.com/office/powerpoint/2010/main" val="220081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284" y="7003857"/>
            <a:ext cx="25729883" cy="14899287"/>
          </a:xfrm>
        </p:spPr>
        <p:txBody>
          <a:bodyPr anchor="b"/>
          <a:lstStyle>
            <a:lvl1pPr algn="ctr">
              <a:defRPr sz="4244"/>
            </a:lvl1pPr>
          </a:lstStyle>
          <a:p>
            <a:r>
              <a:rPr lang="en-US" dirty="0"/>
              <a:t>Click to edit Master title style</a:t>
            </a:r>
          </a:p>
        </p:txBody>
      </p:sp>
      <p:sp>
        <p:nvSpPr>
          <p:cNvPr id="3" name="Subtitle 2"/>
          <p:cNvSpPr>
            <a:spLocks noGrp="1"/>
          </p:cNvSpPr>
          <p:nvPr>
            <p:ph type="subTitle" idx="1"/>
          </p:nvPr>
        </p:nvSpPr>
        <p:spPr>
          <a:xfrm>
            <a:off x="3783806" y="22477718"/>
            <a:ext cx="22702838" cy="10332415"/>
          </a:xfrm>
        </p:spPr>
        <p:txBody>
          <a:bodyPr/>
          <a:lstStyle>
            <a:lvl1pPr marL="0" indent="0" algn="ctr">
              <a:buNone/>
              <a:defRPr sz="1698"/>
            </a:lvl1pPr>
            <a:lvl2pPr marL="323378" indent="0" algn="ctr">
              <a:buNone/>
              <a:defRPr sz="1415"/>
            </a:lvl2pPr>
            <a:lvl3pPr marL="646755" indent="0" algn="ctr">
              <a:buNone/>
              <a:defRPr sz="1273"/>
            </a:lvl3pPr>
            <a:lvl4pPr marL="970133" indent="0" algn="ctr">
              <a:buNone/>
              <a:defRPr sz="1132"/>
            </a:lvl4pPr>
            <a:lvl5pPr marL="1293510" indent="0" algn="ctr">
              <a:buNone/>
              <a:defRPr sz="1132"/>
            </a:lvl5pPr>
            <a:lvl6pPr marL="1616888" indent="0" algn="ctr">
              <a:buNone/>
              <a:defRPr sz="1132"/>
            </a:lvl6pPr>
            <a:lvl7pPr marL="1940265" indent="0" algn="ctr">
              <a:buNone/>
              <a:defRPr sz="1132"/>
            </a:lvl7pPr>
            <a:lvl8pPr marL="2263643" indent="0" algn="ctr">
              <a:buNone/>
              <a:defRPr sz="1132"/>
            </a:lvl8pPr>
            <a:lvl9pPr marL="2587020" indent="0" algn="ctr">
              <a:buNone/>
              <a:defRPr sz="1132"/>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28482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03401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2292" y="2278481"/>
            <a:ext cx="6527066" cy="3626748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081095" y="2278481"/>
            <a:ext cx="19202817" cy="3626748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69604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90362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329" y="10669250"/>
            <a:ext cx="26108263" cy="17801871"/>
          </a:xfrm>
        </p:spPr>
        <p:txBody>
          <a:bodyPr anchor="b"/>
          <a:lstStyle>
            <a:lvl1pPr>
              <a:defRPr sz="4244"/>
            </a:lvl1pPr>
          </a:lstStyle>
          <a:p>
            <a:r>
              <a:rPr lang="en-US" dirty="0"/>
              <a:t>Click to edit Master title style</a:t>
            </a:r>
          </a:p>
        </p:txBody>
      </p:sp>
      <p:sp>
        <p:nvSpPr>
          <p:cNvPr id="3" name="Text Placeholder 2"/>
          <p:cNvSpPr>
            <a:spLocks noGrp="1"/>
          </p:cNvSpPr>
          <p:nvPr>
            <p:ph type="body" idx="1"/>
          </p:nvPr>
        </p:nvSpPr>
        <p:spPr>
          <a:xfrm>
            <a:off x="2065329" y="28639533"/>
            <a:ext cx="26108263" cy="9361584"/>
          </a:xfrm>
        </p:spPr>
        <p:txBody>
          <a:bodyPr/>
          <a:lstStyle>
            <a:lvl1pPr marL="0" indent="0">
              <a:buNone/>
              <a:defRPr sz="1698">
                <a:solidFill>
                  <a:schemeClr val="tx1"/>
                </a:solidFill>
              </a:defRPr>
            </a:lvl1pPr>
            <a:lvl2pPr marL="323378" indent="0">
              <a:buNone/>
              <a:defRPr sz="1415">
                <a:solidFill>
                  <a:schemeClr val="tx1">
                    <a:tint val="75000"/>
                  </a:schemeClr>
                </a:solidFill>
              </a:defRPr>
            </a:lvl2pPr>
            <a:lvl3pPr marL="646755" indent="0">
              <a:buNone/>
              <a:defRPr sz="1273">
                <a:solidFill>
                  <a:schemeClr val="tx1">
                    <a:tint val="75000"/>
                  </a:schemeClr>
                </a:solidFill>
              </a:defRPr>
            </a:lvl3pPr>
            <a:lvl4pPr marL="970133" indent="0">
              <a:buNone/>
              <a:defRPr sz="1132">
                <a:solidFill>
                  <a:schemeClr val="tx1">
                    <a:tint val="75000"/>
                  </a:schemeClr>
                </a:solidFill>
              </a:defRPr>
            </a:lvl4pPr>
            <a:lvl5pPr marL="1293510" indent="0">
              <a:buNone/>
              <a:defRPr sz="1132">
                <a:solidFill>
                  <a:schemeClr val="tx1">
                    <a:tint val="75000"/>
                  </a:schemeClr>
                </a:solidFill>
              </a:defRPr>
            </a:lvl5pPr>
            <a:lvl6pPr marL="1616888" indent="0">
              <a:buNone/>
              <a:defRPr sz="1132">
                <a:solidFill>
                  <a:schemeClr val="tx1">
                    <a:tint val="75000"/>
                  </a:schemeClr>
                </a:solidFill>
              </a:defRPr>
            </a:lvl6pPr>
            <a:lvl7pPr marL="1940265" indent="0">
              <a:buNone/>
              <a:defRPr sz="1132">
                <a:solidFill>
                  <a:schemeClr val="tx1">
                    <a:tint val="75000"/>
                  </a:schemeClr>
                </a:solidFill>
              </a:defRPr>
            </a:lvl7pPr>
            <a:lvl8pPr marL="2263643" indent="0">
              <a:buNone/>
              <a:defRPr sz="1132">
                <a:solidFill>
                  <a:schemeClr val="tx1">
                    <a:tint val="75000"/>
                  </a:schemeClr>
                </a:solidFill>
              </a:defRPr>
            </a:lvl8pPr>
            <a:lvl9pPr marL="2587020" indent="0">
              <a:buNone/>
              <a:defRPr sz="113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81014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081094" y="11392407"/>
            <a:ext cx="12864941" cy="271535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5324415" y="11392407"/>
            <a:ext cx="12864941" cy="271535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51634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278491"/>
            <a:ext cx="26108263" cy="8271881"/>
          </a:xfrm>
        </p:spPr>
        <p:txBody>
          <a:bodyPr/>
          <a:lstStyle/>
          <a:p>
            <a:r>
              <a:rPr lang="en-US" dirty="0"/>
              <a:t>Click to edit Master title style</a:t>
            </a:r>
          </a:p>
        </p:txBody>
      </p:sp>
      <p:sp>
        <p:nvSpPr>
          <p:cNvPr id="3" name="Text Placeholder 2"/>
          <p:cNvSpPr>
            <a:spLocks noGrp="1"/>
          </p:cNvSpPr>
          <p:nvPr>
            <p:ph type="body" idx="1"/>
          </p:nvPr>
        </p:nvSpPr>
        <p:spPr>
          <a:xfrm>
            <a:off x="2085040" y="10490924"/>
            <a:ext cx="12805817" cy="5141440"/>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4" name="Content Placeholder 3"/>
          <p:cNvSpPr>
            <a:spLocks noGrp="1"/>
          </p:cNvSpPr>
          <p:nvPr>
            <p:ph sz="half" idx="2"/>
          </p:nvPr>
        </p:nvSpPr>
        <p:spPr>
          <a:xfrm>
            <a:off x="2085040" y="15632364"/>
            <a:ext cx="12805817" cy="22992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5324417" y="10490924"/>
            <a:ext cx="12868884" cy="5141440"/>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dirty="0"/>
              <a:t>Click to edit Master text styles</a:t>
            </a:r>
          </a:p>
        </p:txBody>
      </p:sp>
      <p:sp>
        <p:nvSpPr>
          <p:cNvPr id="6" name="Content Placeholder 5"/>
          <p:cNvSpPr>
            <a:spLocks noGrp="1"/>
          </p:cNvSpPr>
          <p:nvPr>
            <p:ph sz="quarter" idx="4"/>
          </p:nvPr>
        </p:nvSpPr>
        <p:spPr>
          <a:xfrm>
            <a:off x="15324417" y="15632364"/>
            <a:ext cx="12868884" cy="229928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258254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82717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26299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853055"/>
            <a:ext cx="9763008" cy="9985693"/>
          </a:xfrm>
        </p:spPr>
        <p:txBody>
          <a:bodyPr anchor="b"/>
          <a:lstStyle>
            <a:lvl1pPr>
              <a:defRPr sz="2263"/>
            </a:lvl1pPr>
          </a:lstStyle>
          <a:p>
            <a:r>
              <a:rPr lang="en-US" dirty="0"/>
              <a:t>Click to edit Master title style</a:t>
            </a:r>
          </a:p>
        </p:txBody>
      </p:sp>
      <p:sp>
        <p:nvSpPr>
          <p:cNvPr id="3" name="Content Placeholder 2"/>
          <p:cNvSpPr>
            <a:spLocks noGrp="1"/>
          </p:cNvSpPr>
          <p:nvPr>
            <p:ph idx="1"/>
          </p:nvPr>
        </p:nvSpPr>
        <p:spPr>
          <a:xfrm>
            <a:off x="12868884" y="6161816"/>
            <a:ext cx="15324415" cy="30412774"/>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085036" y="12838747"/>
            <a:ext cx="9763008" cy="23785368"/>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957422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6" y="2853055"/>
            <a:ext cx="9763008" cy="9985693"/>
          </a:xfrm>
        </p:spPr>
        <p:txBody>
          <a:bodyPr anchor="b"/>
          <a:lstStyle>
            <a:lvl1pPr>
              <a:defRPr sz="2263"/>
            </a:lvl1pPr>
          </a:lstStyle>
          <a:p>
            <a:r>
              <a:rPr lang="en-US" dirty="0"/>
              <a:t>Click to edit Master title style</a:t>
            </a:r>
          </a:p>
        </p:txBody>
      </p:sp>
      <p:sp>
        <p:nvSpPr>
          <p:cNvPr id="3" name="Picture Placeholder 2"/>
          <p:cNvSpPr>
            <a:spLocks noGrp="1" noChangeAspect="1"/>
          </p:cNvSpPr>
          <p:nvPr>
            <p:ph type="pic" idx="1"/>
          </p:nvPr>
        </p:nvSpPr>
        <p:spPr>
          <a:xfrm>
            <a:off x="12868884" y="6161816"/>
            <a:ext cx="15324415" cy="30412774"/>
          </a:xfrm>
        </p:spPr>
        <p:txBody>
          <a:bodyPr anchor="t"/>
          <a:lstStyle>
            <a:lvl1pPr marL="0" indent="0">
              <a:buNone/>
              <a:defRPr sz="2263"/>
            </a:lvl1pPr>
            <a:lvl2pPr marL="323378" indent="0">
              <a:buNone/>
              <a:defRPr sz="1980"/>
            </a:lvl2pPr>
            <a:lvl3pPr marL="646755" indent="0">
              <a:buNone/>
              <a:defRPr sz="1698"/>
            </a:lvl3pPr>
            <a:lvl4pPr marL="970133" indent="0">
              <a:buNone/>
              <a:defRPr sz="1415"/>
            </a:lvl4pPr>
            <a:lvl5pPr marL="1293510" indent="0">
              <a:buNone/>
              <a:defRPr sz="1415"/>
            </a:lvl5pPr>
            <a:lvl6pPr marL="1616888" indent="0">
              <a:buNone/>
              <a:defRPr sz="1415"/>
            </a:lvl6pPr>
            <a:lvl7pPr marL="1940265" indent="0">
              <a:buNone/>
              <a:defRPr sz="1415"/>
            </a:lvl7pPr>
            <a:lvl8pPr marL="2263643" indent="0">
              <a:buNone/>
              <a:defRPr sz="1415"/>
            </a:lvl8pPr>
            <a:lvl9pPr marL="2587020" indent="0">
              <a:buNone/>
              <a:defRPr sz="1415"/>
            </a:lvl9pPr>
          </a:lstStyle>
          <a:p>
            <a:endParaRPr lang="en-US" dirty="0"/>
          </a:p>
        </p:txBody>
      </p:sp>
      <p:sp>
        <p:nvSpPr>
          <p:cNvPr id="4" name="Text Placeholder 3"/>
          <p:cNvSpPr>
            <a:spLocks noGrp="1"/>
          </p:cNvSpPr>
          <p:nvPr>
            <p:ph type="body" sz="half" idx="2"/>
          </p:nvPr>
        </p:nvSpPr>
        <p:spPr>
          <a:xfrm>
            <a:off x="2085036" y="12838747"/>
            <a:ext cx="9763008" cy="23785368"/>
          </a:xfrm>
        </p:spPr>
        <p:txBody>
          <a:bodyPr/>
          <a:lstStyle>
            <a:lvl1pPr marL="0" indent="0">
              <a:buNone/>
              <a:defRPr sz="1132"/>
            </a:lvl1pPr>
            <a:lvl2pPr marL="323378" indent="0">
              <a:buNone/>
              <a:defRPr sz="990"/>
            </a:lvl2pPr>
            <a:lvl3pPr marL="646755" indent="0">
              <a:buNone/>
              <a:defRPr sz="849"/>
            </a:lvl3pPr>
            <a:lvl4pPr marL="970133" indent="0">
              <a:buNone/>
              <a:defRPr sz="707"/>
            </a:lvl4pPr>
            <a:lvl5pPr marL="1293510" indent="0">
              <a:buNone/>
              <a:defRPr sz="707"/>
            </a:lvl5pPr>
            <a:lvl6pPr marL="1616888" indent="0">
              <a:buNone/>
              <a:defRPr sz="707"/>
            </a:lvl6pPr>
            <a:lvl7pPr marL="1940265" indent="0">
              <a:buNone/>
              <a:defRPr sz="707"/>
            </a:lvl7pPr>
            <a:lvl8pPr marL="2263643" indent="0">
              <a:buNone/>
              <a:defRPr sz="707"/>
            </a:lvl8pPr>
            <a:lvl9pPr marL="2587020" indent="0">
              <a:buNone/>
              <a:defRPr sz="70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5542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094" y="2278491"/>
            <a:ext cx="26108263" cy="827188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081094" y="11392407"/>
            <a:ext cx="26108263" cy="271535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081094" y="39665399"/>
            <a:ext cx="6810851" cy="2278481"/>
          </a:xfrm>
          <a:prstGeom prst="rect">
            <a:avLst/>
          </a:prstGeom>
        </p:spPr>
        <p:txBody>
          <a:bodyPr vert="horz" lIns="91440" tIns="45720" rIns="91440" bIns="45720" rtlCol="0" anchor="ctr"/>
          <a:lstStyle>
            <a:lvl1pPr algn="l">
              <a:defRPr sz="849">
                <a:solidFill>
                  <a:schemeClr val="tx1">
                    <a:tint val="75000"/>
                  </a:schemeClr>
                </a:solidFill>
              </a:defRPr>
            </a:lvl1pPr>
          </a:lstStyle>
          <a:p>
            <a:fld id="{C764DE79-268F-4C1A-8933-263129D2AF90}" type="datetimeFigureOut">
              <a:rPr lang="en-US" dirty="0"/>
              <a:t>2/20/2023</a:t>
            </a:fld>
            <a:endParaRPr lang="en-US" dirty="0"/>
          </a:p>
        </p:txBody>
      </p:sp>
      <p:sp>
        <p:nvSpPr>
          <p:cNvPr id="5" name="Footer Placeholder 4"/>
          <p:cNvSpPr>
            <a:spLocks noGrp="1"/>
          </p:cNvSpPr>
          <p:nvPr>
            <p:ph type="ftr" sz="quarter" idx="3"/>
          </p:nvPr>
        </p:nvSpPr>
        <p:spPr>
          <a:xfrm>
            <a:off x="10027087" y="39665399"/>
            <a:ext cx="10216277" cy="2278481"/>
          </a:xfrm>
          <a:prstGeom prst="rect">
            <a:avLst/>
          </a:prstGeom>
        </p:spPr>
        <p:txBody>
          <a:bodyPr vert="horz" lIns="91440" tIns="45720" rIns="91440" bIns="45720" rtlCol="0" anchor="ctr"/>
          <a:lstStyle>
            <a:lvl1pPr algn="ctr">
              <a:defRPr sz="84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8505" y="39665399"/>
            <a:ext cx="6810851" cy="2278481"/>
          </a:xfrm>
          <a:prstGeom prst="rect">
            <a:avLst/>
          </a:prstGeom>
        </p:spPr>
        <p:txBody>
          <a:bodyPr vert="horz" lIns="91440" tIns="45720" rIns="91440" bIns="45720" rtlCol="0" anchor="ctr"/>
          <a:lstStyle>
            <a:lvl1pPr algn="r">
              <a:defRPr sz="849">
                <a:solidFill>
                  <a:schemeClr val="tx1">
                    <a:tint val="75000"/>
                  </a:schemeClr>
                </a:solidFill>
              </a:defRPr>
            </a:lvl1pPr>
          </a:lstStyle>
          <a:p>
            <a:fld id="{48F63A3B-78C7-47BE-AE5E-E10140E04643}" type="slidenum">
              <a:rPr lang="en-US" dirty="0"/>
              <a:t>‹Nr.›</a:t>
            </a:fld>
            <a:endParaRPr lang="en-US" dirty="0"/>
          </a:p>
        </p:txBody>
      </p:sp>
    </p:spTree>
    <p:extLst>
      <p:ext uri="{BB962C8B-B14F-4D97-AF65-F5344CB8AC3E}">
        <p14:creationId xmlns:p14="http://schemas.microsoft.com/office/powerpoint/2010/main" val="1552882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abgerundete Ecken 4">
            <a:extLst>
              <a:ext uri="{FF2B5EF4-FFF2-40B4-BE49-F238E27FC236}">
                <a16:creationId xmlns:a16="http://schemas.microsoft.com/office/drawing/2014/main" id="{A9AC4A2F-23A2-2FA9-1E3E-8F060F596856}"/>
              </a:ext>
            </a:extLst>
          </p:cNvPr>
          <p:cNvSpPr/>
          <p:nvPr/>
        </p:nvSpPr>
        <p:spPr>
          <a:xfrm>
            <a:off x="10260465" y="973605"/>
            <a:ext cx="9749518" cy="3396343"/>
          </a:xfrm>
          <a:prstGeom prst="roundRect">
            <a:avLst/>
          </a:prstGeom>
          <a:noFill/>
          <a:ln w="254000">
            <a:solidFill>
              <a:srgbClr val="29B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0" b="1" dirty="0">
                <a:solidFill>
                  <a:schemeClr val="tx1"/>
                </a:solidFill>
                <a:latin typeface="+mj-lt"/>
              </a:rPr>
              <a:t>Pyduino</a:t>
            </a:r>
          </a:p>
        </p:txBody>
      </p:sp>
      <p:sp>
        <p:nvSpPr>
          <p:cNvPr id="12" name="Rechteck: abgerundete Ecken 11">
            <a:extLst>
              <a:ext uri="{FF2B5EF4-FFF2-40B4-BE49-F238E27FC236}">
                <a16:creationId xmlns:a16="http://schemas.microsoft.com/office/drawing/2014/main" id="{3AA4BF52-A301-11B9-65D9-3E049F8E8897}"/>
              </a:ext>
            </a:extLst>
          </p:cNvPr>
          <p:cNvSpPr/>
          <p:nvPr/>
        </p:nvSpPr>
        <p:spPr>
          <a:xfrm>
            <a:off x="6621509" y="5444334"/>
            <a:ext cx="16929735" cy="3396343"/>
          </a:xfrm>
          <a:prstGeom prst="roundRect">
            <a:avLst/>
          </a:prstGeom>
          <a:noFill/>
          <a:ln w="254000">
            <a:solidFill>
              <a:srgbClr val="29B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0" b="1" dirty="0">
                <a:solidFill>
                  <a:schemeClr val="tx1"/>
                </a:solidFill>
                <a:latin typeface="+mj-lt"/>
              </a:rPr>
              <a:t>Es gibt verschiedene Wege, um ins Programmieren einzusteigen</a:t>
            </a:r>
          </a:p>
        </p:txBody>
      </p:sp>
      <p:grpSp>
        <p:nvGrpSpPr>
          <p:cNvPr id="29" name="Gruppieren 28">
            <a:extLst>
              <a:ext uri="{FF2B5EF4-FFF2-40B4-BE49-F238E27FC236}">
                <a16:creationId xmlns:a16="http://schemas.microsoft.com/office/drawing/2014/main" id="{0B0DCB48-5BA7-A62F-4CED-D27454F84264}"/>
              </a:ext>
            </a:extLst>
          </p:cNvPr>
          <p:cNvGrpSpPr/>
          <p:nvPr/>
        </p:nvGrpSpPr>
        <p:grpSpPr>
          <a:xfrm>
            <a:off x="852147" y="9981412"/>
            <a:ext cx="13799163" cy="12755877"/>
            <a:chOff x="939823" y="11826349"/>
            <a:chExt cx="13799163" cy="10752298"/>
          </a:xfrm>
        </p:grpSpPr>
        <p:grpSp>
          <p:nvGrpSpPr>
            <p:cNvPr id="23" name="Gruppieren 22">
              <a:extLst>
                <a:ext uri="{FF2B5EF4-FFF2-40B4-BE49-F238E27FC236}">
                  <a16:creationId xmlns:a16="http://schemas.microsoft.com/office/drawing/2014/main" id="{83CDCC58-654C-20EF-0519-222655DA6693}"/>
                </a:ext>
              </a:extLst>
            </p:cNvPr>
            <p:cNvGrpSpPr/>
            <p:nvPr/>
          </p:nvGrpSpPr>
          <p:grpSpPr>
            <a:xfrm>
              <a:off x="939823" y="11826349"/>
              <a:ext cx="13799163" cy="10752298"/>
              <a:chOff x="939823" y="11820617"/>
              <a:chExt cx="13799163" cy="13288821"/>
            </a:xfrm>
          </p:grpSpPr>
          <p:grpSp>
            <p:nvGrpSpPr>
              <p:cNvPr id="11" name="Gruppieren 10">
                <a:extLst>
                  <a:ext uri="{FF2B5EF4-FFF2-40B4-BE49-F238E27FC236}">
                    <a16:creationId xmlns:a16="http://schemas.microsoft.com/office/drawing/2014/main" id="{8F2E891D-1A1E-1B77-FDF3-09AF087BB7AE}"/>
                  </a:ext>
                </a:extLst>
              </p:cNvPr>
              <p:cNvGrpSpPr/>
              <p:nvPr/>
            </p:nvGrpSpPr>
            <p:grpSpPr>
              <a:xfrm>
                <a:off x="1005840" y="11820617"/>
                <a:ext cx="13733146" cy="13288821"/>
                <a:chOff x="2243797" y="6718734"/>
                <a:chExt cx="22381029" cy="13288821"/>
              </a:xfrm>
            </p:grpSpPr>
            <p:grpSp>
              <p:nvGrpSpPr>
                <p:cNvPr id="8" name="Gruppieren 7">
                  <a:extLst>
                    <a:ext uri="{FF2B5EF4-FFF2-40B4-BE49-F238E27FC236}">
                      <a16:creationId xmlns:a16="http://schemas.microsoft.com/office/drawing/2014/main" id="{D7C52B4C-3F98-C33D-19A6-3C7C3284BD3E}"/>
                    </a:ext>
                  </a:extLst>
                </p:cNvPr>
                <p:cNvGrpSpPr/>
                <p:nvPr/>
              </p:nvGrpSpPr>
              <p:grpSpPr>
                <a:xfrm>
                  <a:off x="2243797" y="6718734"/>
                  <a:ext cx="22381029" cy="13288821"/>
                  <a:chOff x="1798320" y="7164211"/>
                  <a:chExt cx="22381029" cy="13288821"/>
                </a:xfrm>
              </p:grpSpPr>
              <p:sp>
                <p:nvSpPr>
                  <p:cNvPr id="6" name="Rechteck: abgerundete Ecken 5">
                    <a:extLst>
                      <a:ext uri="{FF2B5EF4-FFF2-40B4-BE49-F238E27FC236}">
                        <a16:creationId xmlns:a16="http://schemas.microsoft.com/office/drawing/2014/main" id="{A0024F5C-08CE-07F1-E61D-0A1E932D5D12}"/>
                      </a:ext>
                    </a:extLst>
                  </p:cNvPr>
                  <p:cNvSpPr/>
                  <p:nvPr/>
                </p:nvSpPr>
                <p:spPr>
                  <a:xfrm>
                    <a:off x="1798320" y="7197634"/>
                    <a:ext cx="22381029" cy="13255398"/>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7" name="Textfeld 6">
                    <a:extLst>
                      <a:ext uri="{FF2B5EF4-FFF2-40B4-BE49-F238E27FC236}">
                        <a16:creationId xmlns:a16="http://schemas.microsoft.com/office/drawing/2014/main" id="{011D81F7-07F1-1405-AAB9-5196583CA229}"/>
                      </a:ext>
                    </a:extLst>
                  </p:cNvPr>
                  <p:cNvSpPr txBox="1"/>
                  <p:nvPr/>
                </p:nvSpPr>
                <p:spPr>
                  <a:xfrm>
                    <a:off x="8797831" y="7164211"/>
                    <a:ext cx="8382000" cy="1631216"/>
                  </a:xfrm>
                  <a:prstGeom prst="rect">
                    <a:avLst/>
                  </a:prstGeom>
                  <a:noFill/>
                  <a:ln>
                    <a:noFill/>
                  </a:ln>
                </p:spPr>
                <p:txBody>
                  <a:bodyPr wrap="square" rtlCol="0">
                    <a:spAutoFit/>
                  </a:bodyPr>
                  <a:lstStyle/>
                  <a:p>
                    <a:pPr algn="ctr"/>
                    <a:r>
                      <a:rPr lang="de-DE" sz="10000" b="1" dirty="0">
                        <a:latin typeface="+mj-lt"/>
                      </a:rPr>
                      <a:t>Python</a:t>
                    </a:r>
                  </a:p>
                </p:txBody>
              </p:sp>
            </p:grpSp>
            <p:sp>
              <p:nvSpPr>
                <p:cNvPr id="10" name="Textfeld 9">
                  <a:extLst>
                    <a:ext uri="{FF2B5EF4-FFF2-40B4-BE49-F238E27FC236}">
                      <a16:creationId xmlns:a16="http://schemas.microsoft.com/office/drawing/2014/main" id="{6AA2BDD3-D519-52A1-C630-CFBF4C68074A}"/>
                    </a:ext>
                  </a:extLst>
                </p:cNvPr>
                <p:cNvSpPr txBox="1"/>
                <p:nvPr/>
              </p:nvSpPr>
              <p:spPr>
                <a:xfrm>
                  <a:off x="2740532" y="8297508"/>
                  <a:ext cx="21172385" cy="4809533"/>
                </a:xfrm>
                <a:prstGeom prst="rect">
                  <a:avLst/>
                </a:prstGeom>
                <a:noFill/>
                <a:ln>
                  <a:noFill/>
                </a:ln>
              </p:spPr>
              <p:txBody>
                <a:bodyPr wrap="square" rtlCol="0">
                  <a:spAutoFit/>
                </a:bodyPr>
                <a:lstStyle/>
                <a:p>
                  <a:r>
                    <a:rPr lang="de-DE" sz="7000" u="sng" dirty="0"/>
                    <a:t>Vorteile</a:t>
                  </a:r>
                </a:p>
                <a:p>
                  <a:pPr marL="685800" indent="-685800">
                    <a:buFont typeface="Arial" panose="020B0604020202020204" pitchFamily="34" charset="0"/>
                    <a:buChar char="•"/>
                  </a:pPr>
                  <a:r>
                    <a:rPr lang="de-DE" sz="5600" dirty="0"/>
                    <a:t>Syntax einfach zu lernen</a:t>
                  </a:r>
                </a:p>
                <a:p>
                  <a:pPr marL="685800" indent="-685800">
                    <a:buFont typeface="Arial" panose="020B0604020202020204" pitchFamily="34" charset="0"/>
                    <a:buChar char="•"/>
                  </a:pPr>
                  <a:r>
                    <a:rPr lang="de-DE" sz="5600" dirty="0"/>
                    <a:t>Grundlegende Konzepte intuitiv verständlich</a:t>
                  </a:r>
                </a:p>
                <a:p>
                  <a:pPr marL="685800" indent="-685800">
                    <a:buFont typeface="Arial" panose="020B0604020202020204" pitchFamily="34" charset="0"/>
                    <a:buChar char="•"/>
                  </a:pPr>
                  <a:r>
                    <a:rPr lang="de-DE" sz="5600" dirty="0"/>
                    <a:t>Keine Zeitverzögerung beim Ausführen</a:t>
                  </a:r>
                </a:p>
              </p:txBody>
            </p:sp>
          </p:grpSp>
          <p:cxnSp>
            <p:nvCxnSpPr>
              <p:cNvPr id="19" name="Gerader Verbinder 18">
                <a:extLst>
                  <a:ext uri="{FF2B5EF4-FFF2-40B4-BE49-F238E27FC236}">
                    <a16:creationId xmlns:a16="http://schemas.microsoft.com/office/drawing/2014/main" id="{6E35B610-6ED9-D4A9-F0C9-01F6B96FD003}"/>
                  </a:ext>
                </a:extLst>
              </p:cNvPr>
              <p:cNvCxnSpPr/>
              <p:nvPr/>
            </p:nvCxnSpPr>
            <p:spPr>
              <a:xfrm>
                <a:off x="1005838" y="13399391"/>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64F6CC7-B6B3-E2E6-E39D-EC0F07BBAB8F}"/>
                  </a:ext>
                </a:extLst>
              </p:cNvPr>
              <p:cNvCxnSpPr/>
              <p:nvPr/>
            </p:nvCxnSpPr>
            <p:spPr>
              <a:xfrm>
                <a:off x="939823" y="19089052"/>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feld 24">
              <a:extLst>
                <a:ext uri="{FF2B5EF4-FFF2-40B4-BE49-F238E27FC236}">
                  <a16:creationId xmlns:a16="http://schemas.microsoft.com/office/drawing/2014/main" id="{005D6E50-6A12-295E-50E3-5B5FD927554F}"/>
                </a:ext>
              </a:extLst>
            </p:cNvPr>
            <p:cNvSpPr txBox="1"/>
            <p:nvPr/>
          </p:nvSpPr>
          <p:spPr>
            <a:xfrm>
              <a:off x="1310640" y="17821620"/>
              <a:ext cx="12481720" cy="3891506"/>
            </a:xfrm>
            <a:prstGeom prst="rect">
              <a:avLst/>
            </a:prstGeom>
            <a:noFill/>
            <a:ln>
              <a:noFill/>
            </a:ln>
          </p:spPr>
          <p:txBody>
            <a:bodyPr wrap="square" rtlCol="0">
              <a:spAutoFit/>
            </a:bodyPr>
            <a:lstStyle/>
            <a:p>
              <a:r>
                <a:rPr lang="de-DE" sz="7000" u="sng" dirty="0"/>
                <a:t>Nachteile</a:t>
              </a:r>
            </a:p>
            <a:p>
              <a:pPr marL="685800" indent="-685800">
                <a:buFont typeface="Arial" panose="020B0604020202020204" pitchFamily="34" charset="0"/>
                <a:buChar char="•"/>
              </a:pPr>
              <a:r>
                <a:rPr lang="de-DE" sz="5600" dirty="0"/>
                <a:t>Anfangs sehr theoretisch, keine Praktische Anwendung</a:t>
              </a:r>
            </a:p>
            <a:p>
              <a:pPr marL="685800" indent="-685800">
                <a:buFont typeface="Arial" panose="020B0604020202020204" pitchFamily="34" charset="0"/>
                <a:buChar char="•"/>
              </a:pPr>
              <a:r>
                <a:rPr lang="de-DE" sz="5600" dirty="0"/>
                <a:t>Sehr Ressourcenintensiv -&gt; läuft nicht auf dem Arduino</a:t>
              </a:r>
            </a:p>
          </p:txBody>
        </p:sp>
      </p:grpSp>
      <p:grpSp>
        <p:nvGrpSpPr>
          <p:cNvPr id="30" name="Gruppieren 29">
            <a:extLst>
              <a:ext uri="{FF2B5EF4-FFF2-40B4-BE49-F238E27FC236}">
                <a16:creationId xmlns:a16="http://schemas.microsoft.com/office/drawing/2014/main" id="{F1FAC752-4078-56F9-0D87-86DF3C1E5E30}"/>
              </a:ext>
            </a:extLst>
          </p:cNvPr>
          <p:cNvGrpSpPr/>
          <p:nvPr/>
        </p:nvGrpSpPr>
        <p:grpSpPr>
          <a:xfrm>
            <a:off x="15669089" y="9932657"/>
            <a:ext cx="13749260" cy="12853388"/>
            <a:chOff x="15515352" y="11772059"/>
            <a:chExt cx="13749260" cy="10806586"/>
          </a:xfrm>
        </p:grpSpPr>
        <p:grpSp>
          <p:nvGrpSpPr>
            <p:cNvPr id="24" name="Gruppieren 23">
              <a:extLst>
                <a:ext uri="{FF2B5EF4-FFF2-40B4-BE49-F238E27FC236}">
                  <a16:creationId xmlns:a16="http://schemas.microsoft.com/office/drawing/2014/main" id="{1E435528-F714-B72A-9DB4-290B59BB8BC1}"/>
                </a:ext>
              </a:extLst>
            </p:cNvPr>
            <p:cNvGrpSpPr/>
            <p:nvPr/>
          </p:nvGrpSpPr>
          <p:grpSpPr>
            <a:xfrm>
              <a:off x="15515352" y="11772059"/>
              <a:ext cx="13749260" cy="10806586"/>
              <a:chOff x="15515352" y="11752714"/>
              <a:chExt cx="13749260" cy="13356723"/>
            </a:xfrm>
          </p:grpSpPr>
          <p:grpSp>
            <p:nvGrpSpPr>
              <p:cNvPr id="13" name="Gruppieren 12">
                <a:extLst>
                  <a:ext uri="{FF2B5EF4-FFF2-40B4-BE49-F238E27FC236}">
                    <a16:creationId xmlns:a16="http://schemas.microsoft.com/office/drawing/2014/main" id="{73B27626-972A-F565-0762-FA728A30D69F}"/>
                  </a:ext>
                </a:extLst>
              </p:cNvPr>
              <p:cNvGrpSpPr/>
              <p:nvPr/>
            </p:nvGrpSpPr>
            <p:grpSpPr>
              <a:xfrm>
                <a:off x="15531466" y="11752714"/>
                <a:ext cx="13733146" cy="13356723"/>
                <a:chOff x="2243797" y="6650831"/>
                <a:chExt cx="22381029" cy="13356723"/>
              </a:xfrm>
            </p:grpSpPr>
            <p:grpSp>
              <p:nvGrpSpPr>
                <p:cNvPr id="14" name="Gruppieren 13">
                  <a:extLst>
                    <a:ext uri="{FF2B5EF4-FFF2-40B4-BE49-F238E27FC236}">
                      <a16:creationId xmlns:a16="http://schemas.microsoft.com/office/drawing/2014/main" id="{C8F390BB-D9A8-4DD2-3A46-C5D075C3C3AA}"/>
                    </a:ext>
                  </a:extLst>
                </p:cNvPr>
                <p:cNvGrpSpPr/>
                <p:nvPr/>
              </p:nvGrpSpPr>
              <p:grpSpPr>
                <a:xfrm>
                  <a:off x="2243797" y="6650831"/>
                  <a:ext cx="22381029" cy="13356723"/>
                  <a:chOff x="1798320" y="7096308"/>
                  <a:chExt cx="22381029" cy="13356723"/>
                </a:xfrm>
              </p:grpSpPr>
              <p:sp>
                <p:nvSpPr>
                  <p:cNvPr id="16" name="Rechteck: abgerundete Ecken 15">
                    <a:extLst>
                      <a:ext uri="{FF2B5EF4-FFF2-40B4-BE49-F238E27FC236}">
                        <a16:creationId xmlns:a16="http://schemas.microsoft.com/office/drawing/2014/main" id="{BB95E37C-825B-53C2-6D3E-6FF201F845AE}"/>
                      </a:ext>
                    </a:extLst>
                  </p:cNvPr>
                  <p:cNvSpPr/>
                  <p:nvPr/>
                </p:nvSpPr>
                <p:spPr>
                  <a:xfrm>
                    <a:off x="1798320" y="7197633"/>
                    <a:ext cx="22381029" cy="13255398"/>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17" name="Textfeld 16">
                    <a:extLst>
                      <a:ext uri="{FF2B5EF4-FFF2-40B4-BE49-F238E27FC236}">
                        <a16:creationId xmlns:a16="http://schemas.microsoft.com/office/drawing/2014/main" id="{AADDBE96-B7EA-9329-5EAE-68E4E8C4804E}"/>
                      </a:ext>
                    </a:extLst>
                  </p:cNvPr>
                  <p:cNvSpPr txBox="1"/>
                  <p:nvPr/>
                </p:nvSpPr>
                <p:spPr>
                  <a:xfrm>
                    <a:off x="8797835" y="7096308"/>
                    <a:ext cx="8382000" cy="1631217"/>
                  </a:xfrm>
                  <a:prstGeom prst="rect">
                    <a:avLst/>
                  </a:prstGeom>
                  <a:noFill/>
                  <a:ln>
                    <a:noFill/>
                  </a:ln>
                </p:spPr>
                <p:txBody>
                  <a:bodyPr wrap="square" rtlCol="0">
                    <a:spAutoFit/>
                  </a:bodyPr>
                  <a:lstStyle/>
                  <a:p>
                    <a:pPr algn="ctr"/>
                    <a:r>
                      <a:rPr lang="de-DE" sz="10000" b="1" dirty="0">
                        <a:latin typeface="+mj-lt"/>
                      </a:rPr>
                      <a:t>Arduino</a:t>
                    </a:r>
                  </a:p>
                </p:txBody>
              </p:sp>
            </p:grpSp>
            <p:sp>
              <p:nvSpPr>
                <p:cNvPr id="15" name="Textfeld 14">
                  <a:extLst>
                    <a:ext uri="{FF2B5EF4-FFF2-40B4-BE49-F238E27FC236}">
                      <a16:creationId xmlns:a16="http://schemas.microsoft.com/office/drawing/2014/main" id="{D68DAF60-ACC7-FCFE-9EC9-C327ACE62D0F}"/>
                    </a:ext>
                  </a:extLst>
                </p:cNvPr>
                <p:cNvSpPr txBox="1"/>
                <p:nvPr/>
              </p:nvSpPr>
              <p:spPr>
                <a:xfrm>
                  <a:off x="3237267" y="8779411"/>
                  <a:ext cx="20341569" cy="9233297"/>
                </a:xfrm>
                <a:prstGeom prst="rect">
                  <a:avLst/>
                </a:prstGeom>
                <a:noFill/>
                <a:ln w="0">
                  <a:noFill/>
                </a:ln>
              </p:spPr>
              <p:txBody>
                <a:bodyPr wrap="square" rtlCol="0">
                  <a:spAutoFit/>
                </a:bodyPr>
                <a:lstStyle/>
                <a:p>
                  <a:pPr marL="857250" indent="-857250">
                    <a:buFont typeface="Arial" panose="020B0604020202020204" pitchFamily="34" charset="0"/>
                    <a:buChar char="•"/>
                  </a:pPr>
                  <a:endParaRPr lang="de-DE" sz="54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a:p>
                  <a:endParaRPr lang="de-DE" sz="6000" dirty="0"/>
                </a:p>
              </p:txBody>
            </p:sp>
          </p:grpSp>
          <p:cxnSp>
            <p:nvCxnSpPr>
              <p:cNvPr id="21" name="Gerader Verbinder 20">
                <a:extLst>
                  <a:ext uri="{FF2B5EF4-FFF2-40B4-BE49-F238E27FC236}">
                    <a16:creationId xmlns:a16="http://schemas.microsoft.com/office/drawing/2014/main" id="{1CE3AA0B-C33E-6C2D-69C0-B619A3746E57}"/>
                  </a:ext>
                </a:extLst>
              </p:cNvPr>
              <p:cNvCxnSpPr/>
              <p:nvPr/>
            </p:nvCxnSpPr>
            <p:spPr>
              <a:xfrm>
                <a:off x="15515352" y="19059280"/>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7AA1AA1B-A222-6371-F06A-4E774C211444}"/>
                  </a:ext>
                </a:extLst>
              </p:cNvPr>
              <p:cNvCxnSpPr/>
              <p:nvPr/>
            </p:nvCxnSpPr>
            <p:spPr>
              <a:xfrm>
                <a:off x="15531464" y="13383931"/>
                <a:ext cx="1373314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feld 25">
              <a:extLst>
                <a:ext uri="{FF2B5EF4-FFF2-40B4-BE49-F238E27FC236}">
                  <a16:creationId xmlns:a16="http://schemas.microsoft.com/office/drawing/2014/main" id="{06A08D06-EFD9-A2AD-EEE3-7D81A1CE4EB5}"/>
                </a:ext>
              </a:extLst>
            </p:cNvPr>
            <p:cNvSpPr txBox="1"/>
            <p:nvPr/>
          </p:nvSpPr>
          <p:spPr>
            <a:xfrm>
              <a:off x="15820153" y="13268541"/>
              <a:ext cx="13123545" cy="3881483"/>
            </a:xfrm>
            <a:prstGeom prst="rect">
              <a:avLst/>
            </a:prstGeom>
            <a:noFill/>
            <a:ln>
              <a:noFill/>
            </a:ln>
          </p:spPr>
          <p:txBody>
            <a:bodyPr wrap="square" rtlCol="0">
              <a:spAutoFit/>
            </a:bodyPr>
            <a:lstStyle/>
            <a:p>
              <a:r>
                <a:rPr lang="de-DE" sz="7000" u="sng" dirty="0"/>
                <a:t>Vorteile</a:t>
              </a:r>
            </a:p>
            <a:p>
              <a:pPr marL="685800" indent="-685800">
                <a:buFont typeface="Arial" panose="020B0604020202020204" pitchFamily="34" charset="0"/>
                <a:buChar char="•"/>
              </a:pPr>
              <a:r>
                <a:rPr lang="de-DE" sz="5600" dirty="0"/>
                <a:t>Praktische Anwendung </a:t>
              </a:r>
            </a:p>
            <a:p>
              <a:pPr marL="685800" indent="-685800">
                <a:buFont typeface="Arial" panose="020B0604020202020204" pitchFamily="34" charset="0"/>
                <a:buChar char="•"/>
              </a:pPr>
              <a:r>
                <a:rPr lang="de-DE" sz="5600" dirty="0"/>
                <a:t>Programmieren mit Elektronik kombiniert</a:t>
              </a:r>
            </a:p>
            <a:p>
              <a:pPr marL="685800" indent="-685800">
                <a:buFont typeface="Arial" panose="020B0604020202020204" pitchFamily="34" charset="0"/>
                <a:buChar char="•"/>
              </a:pPr>
              <a:r>
                <a:rPr lang="de-DE" sz="5600" dirty="0"/>
                <a:t>C++ braucht wenig Leistung -&gt; läuft auch auf dem Arduino</a:t>
              </a:r>
            </a:p>
          </p:txBody>
        </p:sp>
        <p:sp>
          <p:nvSpPr>
            <p:cNvPr id="27" name="Textfeld 26">
              <a:extLst>
                <a:ext uri="{FF2B5EF4-FFF2-40B4-BE49-F238E27FC236}">
                  <a16:creationId xmlns:a16="http://schemas.microsoft.com/office/drawing/2014/main" id="{1BB9DA80-92F7-952C-6563-B2972E7EEDEB}"/>
                </a:ext>
              </a:extLst>
            </p:cNvPr>
            <p:cNvSpPr txBox="1"/>
            <p:nvPr/>
          </p:nvSpPr>
          <p:spPr>
            <a:xfrm>
              <a:off x="15820153" y="17909664"/>
              <a:ext cx="13123544" cy="4528397"/>
            </a:xfrm>
            <a:prstGeom prst="rect">
              <a:avLst/>
            </a:prstGeom>
            <a:noFill/>
            <a:ln>
              <a:noFill/>
            </a:ln>
          </p:spPr>
          <p:txBody>
            <a:bodyPr wrap="square" rtlCol="0">
              <a:spAutoFit/>
            </a:bodyPr>
            <a:lstStyle/>
            <a:p>
              <a:r>
                <a:rPr lang="de-DE" sz="6400" u="sng" dirty="0"/>
                <a:t>Nachteile</a:t>
              </a:r>
            </a:p>
            <a:p>
              <a:pPr marL="857250" indent="-857250">
                <a:buFont typeface="Arial" panose="020B0604020202020204" pitchFamily="34" charset="0"/>
                <a:buChar char="•"/>
              </a:pPr>
              <a:r>
                <a:rPr lang="de-DE" sz="5600" dirty="0"/>
                <a:t>Wird in C++ programmiert, einer vor allem für Anfänger schwierigen Programmiersprache</a:t>
              </a:r>
            </a:p>
            <a:p>
              <a:pPr marL="857250" indent="-857250">
                <a:buFont typeface="Arial" panose="020B0604020202020204" pitchFamily="34" charset="0"/>
                <a:buChar char="•"/>
              </a:pPr>
              <a:r>
                <a:rPr lang="de-DE" sz="5600" dirty="0"/>
                <a:t>Große Zeitverzögerung beim Ausführen durch </a:t>
              </a:r>
              <a:r>
                <a:rPr lang="de-DE" sz="5600" dirty="0" err="1"/>
                <a:t>Compilieren</a:t>
              </a:r>
              <a:r>
                <a:rPr lang="de-DE" sz="5600" dirty="0"/>
                <a:t> und Hochladen</a:t>
              </a:r>
            </a:p>
          </p:txBody>
        </p:sp>
      </p:grpSp>
      <p:grpSp>
        <p:nvGrpSpPr>
          <p:cNvPr id="33" name="Gruppieren 32">
            <a:extLst>
              <a:ext uri="{FF2B5EF4-FFF2-40B4-BE49-F238E27FC236}">
                <a16:creationId xmlns:a16="http://schemas.microsoft.com/office/drawing/2014/main" id="{0CAAEC03-7B55-DBC7-211B-678135C9C0A3}"/>
              </a:ext>
            </a:extLst>
          </p:cNvPr>
          <p:cNvGrpSpPr/>
          <p:nvPr/>
        </p:nvGrpSpPr>
        <p:grpSpPr>
          <a:xfrm>
            <a:off x="4974619" y="24158317"/>
            <a:ext cx="20323901" cy="15099924"/>
            <a:chOff x="1005840" y="11820617"/>
            <a:chExt cx="13733146" cy="16479567"/>
          </a:xfrm>
        </p:grpSpPr>
        <p:grpSp>
          <p:nvGrpSpPr>
            <p:cNvPr id="35" name="Gruppieren 34">
              <a:extLst>
                <a:ext uri="{FF2B5EF4-FFF2-40B4-BE49-F238E27FC236}">
                  <a16:creationId xmlns:a16="http://schemas.microsoft.com/office/drawing/2014/main" id="{D84FB5BC-9A28-72A5-43AE-3867700B35E7}"/>
                </a:ext>
              </a:extLst>
            </p:cNvPr>
            <p:cNvGrpSpPr/>
            <p:nvPr/>
          </p:nvGrpSpPr>
          <p:grpSpPr>
            <a:xfrm>
              <a:off x="1005840" y="11820617"/>
              <a:ext cx="13733146" cy="16479567"/>
              <a:chOff x="2243796" y="6718734"/>
              <a:chExt cx="22381029" cy="16479567"/>
            </a:xfrm>
          </p:grpSpPr>
          <p:grpSp>
            <p:nvGrpSpPr>
              <p:cNvPr id="38" name="Gruppieren 37">
                <a:extLst>
                  <a:ext uri="{FF2B5EF4-FFF2-40B4-BE49-F238E27FC236}">
                    <a16:creationId xmlns:a16="http://schemas.microsoft.com/office/drawing/2014/main" id="{A5D7C195-F06D-0B1C-117A-C3FA1EF1ACB6}"/>
                  </a:ext>
                </a:extLst>
              </p:cNvPr>
              <p:cNvGrpSpPr/>
              <p:nvPr/>
            </p:nvGrpSpPr>
            <p:grpSpPr>
              <a:xfrm>
                <a:off x="2243796" y="6718734"/>
                <a:ext cx="22381029" cy="15858907"/>
                <a:chOff x="1798319" y="7164211"/>
                <a:chExt cx="22381029" cy="15858907"/>
              </a:xfrm>
            </p:grpSpPr>
            <p:sp>
              <p:nvSpPr>
                <p:cNvPr id="40" name="Rechteck: abgerundete Ecken 39">
                  <a:extLst>
                    <a:ext uri="{FF2B5EF4-FFF2-40B4-BE49-F238E27FC236}">
                      <a16:creationId xmlns:a16="http://schemas.microsoft.com/office/drawing/2014/main" id="{7336ABB6-E2BA-534E-7563-F1B83F629FF8}"/>
                    </a:ext>
                  </a:extLst>
                </p:cNvPr>
                <p:cNvSpPr/>
                <p:nvPr/>
              </p:nvSpPr>
              <p:spPr>
                <a:xfrm>
                  <a:off x="1798319" y="7197634"/>
                  <a:ext cx="22381029" cy="15825484"/>
                </a:xfrm>
                <a:prstGeom prst="roundRect">
                  <a:avLst>
                    <a:gd name="adj" fmla="val 7469"/>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0" dirty="0">
                    <a:solidFill>
                      <a:schemeClr val="tx1"/>
                    </a:solidFill>
                  </a:endParaRPr>
                </a:p>
              </p:txBody>
            </p:sp>
            <p:sp>
              <p:nvSpPr>
                <p:cNvPr id="41" name="Textfeld 40">
                  <a:extLst>
                    <a:ext uri="{FF2B5EF4-FFF2-40B4-BE49-F238E27FC236}">
                      <a16:creationId xmlns:a16="http://schemas.microsoft.com/office/drawing/2014/main" id="{D19A85B8-88B8-BEB7-2C08-190953DB46F2}"/>
                    </a:ext>
                  </a:extLst>
                </p:cNvPr>
                <p:cNvSpPr txBox="1"/>
                <p:nvPr/>
              </p:nvSpPr>
              <p:spPr>
                <a:xfrm>
                  <a:off x="8797831" y="7164211"/>
                  <a:ext cx="8382000" cy="2016028"/>
                </a:xfrm>
                <a:prstGeom prst="rect">
                  <a:avLst/>
                </a:prstGeom>
                <a:noFill/>
                <a:ln>
                  <a:noFill/>
                </a:ln>
              </p:spPr>
              <p:txBody>
                <a:bodyPr wrap="square" rtlCol="0">
                  <a:spAutoFit/>
                </a:bodyPr>
                <a:lstStyle/>
                <a:p>
                  <a:pPr algn="ctr"/>
                  <a:r>
                    <a:rPr lang="de-DE" sz="10000" b="1" dirty="0">
                      <a:latin typeface="+mj-lt"/>
                    </a:rPr>
                    <a:t>Pyduino</a:t>
                  </a:r>
                </a:p>
              </p:txBody>
            </p:sp>
          </p:grpSp>
          <p:sp>
            <p:nvSpPr>
              <p:cNvPr id="39" name="Textfeld 38">
                <a:extLst>
                  <a:ext uri="{FF2B5EF4-FFF2-40B4-BE49-F238E27FC236}">
                    <a16:creationId xmlns:a16="http://schemas.microsoft.com/office/drawing/2014/main" id="{22438E6C-9AE0-E37F-B822-43B865774C58}"/>
                  </a:ext>
                </a:extLst>
              </p:cNvPr>
              <p:cNvSpPr txBox="1"/>
              <p:nvPr/>
            </p:nvSpPr>
            <p:spPr>
              <a:xfrm>
                <a:off x="2845156" y="8654333"/>
                <a:ext cx="21172385" cy="14543968"/>
              </a:xfrm>
              <a:prstGeom prst="rect">
                <a:avLst/>
              </a:prstGeom>
              <a:noFill/>
              <a:ln>
                <a:noFill/>
              </a:ln>
            </p:spPr>
            <p:txBody>
              <a:bodyPr wrap="square" rtlCol="0">
                <a:spAutoFit/>
              </a:bodyPr>
              <a:lstStyle/>
              <a:p>
                <a:pPr marL="685800" indent="-685800">
                  <a:buFont typeface="Arial" panose="020B0604020202020204" pitchFamily="34" charset="0"/>
                  <a:buChar char="•"/>
                </a:pPr>
                <a:r>
                  <a:rPr lang="de-DE" sz="5600" dirty="0"/>
                  <a:t>Syntax an Python inspiriert -&gt; intuitiv und einfach zu lernen</a:t>
                </a:r>
              </a:p>
              <a:p>
                <a:pPr marL="685800" indent="-685800">
                  <a:buFont typeface="Arial" panose="020B0604020202020204" pitchFamily="34" charset="0"/>
                  <a:buChar char="•"/>
                </a:pPr>
                <a:r>
                  <a:rPr lang="de-DE" sz="5600" dirty="0"/>
                  <a:t>Wird in C++ übersetzt -&gt; braucht wenig Leistung</a:t>
                </a:r>
              </a:p>
              <a:p>
                <a:pPr marL="685800" indent="-685800">
                  <a:buFont typeface="Arial" panose="020B0604020202020204" pitchFamily="34" charset="0"/>
                  <a:buChar char="•"/>
                </a:pPr>
                <a:r>
                  <a:rPr lang="de-DE" sz="5600" dirty="0"/>
                  <a:t>Läuft auf dem Arduino -&gt;  Praktische Anwendung mit Elektronik</a:t>
                </a:r>
              </a:p>
              <a:p>
                <a:pPr marL="685800" indent="-685800">
                  <a:buFont typeface="Arial" panose="020B0604020202020204" pitchFamily="34" charset="0"/>
                  <a:buChar char="•"/>
                </a:pPr>
                <a:r>
                  <a:rPr lang="de-DE" sz="5600" dirty="0"/>
                  <a:t>Läuft auch auf dem PC -&gt; Geringere Zeitverzögerung beim Ausführen, da das Hochladen entfällt</a:t>
                </a:r>
              </a:p>
              <a:p>
                <a:pPr marL="685800" indent="-685800">
                  <a:buFont typeface="Arial" panose="020B0604020202020204" pitchFamily="34" charset="0"/>
                  <a:buChar char="•"/>
                </a:pPr>
                <a:r>
                  <a:rPr lang="de-DE" sz="5600" dirty="0"/>
                  <a:t>Programme können auf dem Arduino und auf dem PC parallel mit einer Verbindung über den Seriellen Port ausgeführt werden -&gt; Der Arduino kann die Rechenleistung des PCs nutzen und der PC kann die Sensoren und Aktoren am Arduino steuern</a:t>
                </a:r>
              </a:p>
              <a:p>
                <a:pPr marL="685800" indent="-685800">
                  <a:buFont typeface="Arial" panose="020B0604020202020204" pitchFamily="34" charset="0"/>
                  <a:buChar char="•"/>
                </a:pPr>
                <a:r>
                  <a:rPr lang="de-DE" sz="5600" dirty="0"/>
                  <a:t>Programme müssen nicht jedes mal auf den Arduino hochgeladen werden, der Arduino kann als Empfänger verwendet werden, während das Programm auf dem PC läuft und nur die Befehle für die Sensoren und Aktoren müssen an den Arduino gesendet werden.</a:t>
                </a:r>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a:p>
                <a:pPr marL="685800" indent="-685800">
                  <a:buFont typeface="Arial" panose="020B0604020202020204" pitchFamily="34" charset="0"/>
                  <a:buChar char="•"/>
                </a:pPr>
                <a:endParaRPr lang="de-DE" sz="5600" dirty="0"/>
              </a:p>
            </p:txBody>
          </p:sp>
        </p:grpSp>
        <p:cxnSp>
          <p:nvCxnSpPr>
            <p:cNvPr id="36" name="Gerader Verbinder 35">
              <a:extLst>
                <a:ext uri="{FF2B5EF4-FFF2-40B4-BE49-F238E27FC236}">
                  <a16:creationId xmlns:a16="http://schemas.microsoft.com/office/drawing/2014/main" id="{3DD32414-90BD-CDDC-A34A-C61797FBBBA3}"/>
                </a:ext>
              </a:extLst>
            </p:cNvPr>
            <p:cNvCxnSpPr>
              <a:cxnSpLocks/>
            </p:cNvCxnSpPr>
            <p:nvPr/>
          </p:nvCxnSpPr>
          <p:spPr>
            <a:xfrm>
              <a:off x="1005840" y="13530371"/>
              <a:ext cx="13733146"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Grafik 2">
            <a:extLst>
              <a:ext uri="{FF2B5EF4-FFF2-40B4-BE49-F238E27FC236}">
                <a16:creationId xmlns:a16="http://schemas.microsoft.com/office/drawing/2014/main" id="{B56D13B2-82EC-9FDB-4835-7A045AAAA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654" y="622933"/>
            <a:ext cx="5173025" cy="3778176"/>
          </a:xfrm>
          <a:prstGeom prst="rect">
            <a:avLst/>
          </a:prstGeom>
        </p:spPr>
      </p:pic>
      <p:sp>
        <p:nvSpPr>
          <p:cNvPr id="4" name="Textfeld 3">
            <a:extLst>
              <a:ext uri="{FF2B5EF4-FFF2-40B4-BE49-F238E27FC236}">
                <a16:creationId xmlns:a16="http://schemas.microsoft.com/office/drawing/2014/main" id="{DF876976-E154-468A-65D8-FF6648DCA385}"/>
              </a:ext>
            </a:extLst>
          </p:cNvPr>
          <p:cNvSpPr txBox="1"/>
          <p:nvPr/>
        </p:nvSpPr>
        <p:spPr>
          <a:xfrm>
            <a:off x="-548025" y="43249241"/>
            <a:ext cx="15133320" cy="43304162"/>
          </a:xfrm>
          <a:prstGeom prst="rect">
            <a:avLst/>
          </a:prstGeom>
          <a:noFill/>
        </p:spPr>
        <p:txBody>
          <a:bodyPr wrap="square">
            <a:spAutoFit/>
          </a:bodyPr>
          <a:lstStyle/>
          <a:p>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elif </a:t>
            </a:r>
            <a:r>
              <a:rPr kumimoji="0" lang="de-DE" altLang="de-DE" sz="1800" b="0" i="0" u="none" strike="noStrike" cap="none" normalizeH="0" baseline="0" dirty="0">
                <a:ln>
                  <a:noFill/>
                </a:ln>
                <a:solidFill>
                  <a:srgbClr val="C6C6C6"/>
                </a:solidFill>
                <a:effectLst/>
                <a:latin typeface="JetBrains Mono"/>
              </a:rPr>
              <a:t>char </a:t>
            </a:r>
            <a:r>
              <a:rPr kumimoji="0" lang="de-DE" altLang="de-DE" sz="1800" b="0" i="0" u="none" strike="noStrike" cap="none" normalizeH="0" baseline="0" dirty="0">
                <a:ln>
                  <a:noFill/>
                </a:ln>
                <a:solidFill>
                  <a:srgbClr val="39CCA1"/>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 " </a:t>
            </a:r>
            <a:r>
              <a:rPr kumimoji="0" lang="de-DE" altLang="de-DE" sz="1800" b="0" i="0" u="none" strike="noStrike" cap="none" normalizeH="0" baseline="0" dirty="0" err="1">
                <a:ln>
                  <a:noFill/>
                </a:ln>
                <a:solidFill>
                  <a:srgbClr val="EB8934"/>
                </a:solidFill>
                <a:effectLst/>
                <a:latin typeface="JetBrains Mono"/>
              </a:rPr>
              <a:t>or</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any</a:t>
            </a:r>
            <a:r>
              <a:rPr kumimoji="0" lang="de-DE" altLang="de-DE" sz="1800" b="0" i="0" u="none" strike="noStrike" cap="none" normalizeH="0" baseline="0" dirty="0">
                <a:ln>
                  <a:noFill/>
                </a:ln>
                <a:solidFill>
                  <a:srgbClr val="C6C6C6"/>
                </a:solidFill>
                <a:effectLst/>
                <a:latin typeface="JetBrains Mono"/>
              </a:rPr>
              <a:t>(char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a:ln>
                  <a:noFill/>
                </a:ln>
                <a:solidFill>
                  <a:srgbClr val="EB8934"/>
                </a:solidFill>
                <a:effectLst/>
                <a:latin typeface="JetBrains Mono"/>
              </a:rPr>
              <a:t>for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a:ln>
                  <a:noFill/>
                </a:ln>
                <a:solidFill>
                  <a:srgbClr val="EB8934"/>
                </a:solidFill>
                <a:effectLst/>
                <a:latin typeface="JetBrains Mono"/>
              </a:rPr>
              <a:t>in </a:t>
            </a:r>
            <a:r>
              <a:rPr kumimoji="0" lang="de-DE" altLang="de-DE" sz="1800" b="0" i="0" u="none" strike="noStrike" cap="none" normalizeH="0" baseline="0" dirty="0">
                <a:ln>
                  <a:noFill/>
                </a:ln>
                <a:solidFill>
                  <a:srgbClr val="C6C6C6"/>
                </a:solidFill>
                <a:effectLst/>
                <a:latin typeface="JetBrains Mono"/>
              </a:rPr>
              <a:t>NO_SPACE_TOKENS_LEN1)</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tokens.append</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Token.get_token</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err="1">
                <a:ln>
                  <a:noFill/>
                </a:ln>
                <a:solidFill>
                  <a:srgbClr val="C6C6C6"/>
                </a:solidFill>
                <a:effectLst/>
                <a:latin typeface="JetBrains Mono"/>
              </a:rPr>
              <a:t>last_space.col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err="1">
                <a:ln>
                  <a:noFill/>
                </a:ln>
                <a:solidFill>
                  <a:srgbClr val="39CCA1"/>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i</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Range.fromPositions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Position(</a:t>
            </a:r>
            <a:r>
              <a:rPr kumimoji="0" lang="de-DE" altLang="de-DE" sz="1800" b="0" i="0" u="none" strike="noStrike" cap="none" normalizeH="0" baseline="0" dirty="0" err="1">
                <a:ln>
                  <a:noFill/>
                </a:ln>
                <a:solidFill>
                  <a:srgbClr val="C6C6C6"/>
                </a:solidFill>
                <a:effectLst/>
                <a:latin typeface="JetBrains Mono"/>
              </a:rPr>
              <a:t>start.line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Position(</a:t>
            </a:r>
            <a:r>
              <a:rPr kumimoji="0" lang="de-DE" altLang="de-DE" sz="1800" b="0" i="0" u="none" strike="noStrike" cap="none" normalizeH="0" baseline="0" dirty="0" err="1">
                <a:ln>
                  <a:noFill/>
                </a:ln>
                <a:solidFill>
                  <a:srgbClr val="C6C6C6"/>
                </a:solidFill>
                <a:effectLst/>
                <a:latin typeface="JetBrains Mono"/>
              </a:rPr>
              <a:t>start.line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char </a:t>
            </a:r>
            <a:r>
              <a:rPr kumimoji="0" lang="de-DE" altLang="de-DE" sz="1800" b="0" i="0" u="none" strike="noStrike" cap="none" normalizeH="0" baseline="0" dirty="0">
                <a:ln>
                  <a:noFill/>
                </a:ln>
                <a:solidFill>
                  <a:srgbClr val="39CCA1"/>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continue</a:t>
            </a:r>
            <a:br>
              <a:rPr kumimoji="0" lang="de-DE" altLang="de-DE" sz="1800" b="0" i="0" u="none" strike="noStrike" cap="none" normalizeH="0" baseline="0" dirty="0">
                <a:ln>
                  <a:noFill/>
                </a:ln>
                <a:solidFill>
                  <a:srgbClr val="EB8934"/>
                </a:solidFill>
                <a:effectLst/>
                <a:latin typeface="JetBrains Mono"/>
              </a:rPr>
            </a:br>
            <a:br>
              <a:rPr kumimoji="0" lang="de-DE" altLang="de-DE" sz="1800" b="0" i="0" u="none" strike="noStrike" cap="none" normalizeH="0" baseline="0" dirty="0">
                <a:ln>
                  <a:noFill/>
                </a:ln>
                <a:solidFill>
                  <a:srgbClr val="EB8934"/>
                </a:solidFill>
                <a:effectLst/>
                <a:latin typeface="JetBrains Mono"/>
              </a:rPr>
            </a:b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tokens.append</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Token.get_token</a:t>
            </a:r>
            <a:r>
              <a:rPr kumimoji="0" lang="de-DE" altLang="de-DE" sz="1800" b="0" i="0" u="none" strike="noStrike" cap="none" normalizeH="0" baseline="0" dirty="0">
                <a:ln>
                  <a:noFill/>
                </a:ln>
                <a:solidFill>
                  <a:srgbClr val="C6C6C6"/>
                </a:solidFill>
                <a:effectLst/>
                <a:latin typeface="JetBrains Mono"/>
              </a:rPr>
              <a:t>(char</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Range.fromPositions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last_space.add_col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last_space.add_col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tokens.append</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Token.get_token</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err="1">
                <a:ln>
                  <a:noFill/>
                </a:ln>
                <a:solidFill>
                  <a:srgbClr val="C6C6C6"/>
                </a:solidFill>
                <a:effectLst/>
                <a:latin typeface="JetBrains Mono"/>
              </a:rPr>
              <a:t>last_space.col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Range.fromPositions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last_space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Position(</a:t>
            </a:r>
            <a:r>
              <a:rPr kumimoji="0" lang="de-DE" altLang="de-DE" sz="1800" b="0" i="0" u="none" strike="noStrike" cap="none" normalizeH="0" baseline="0" dirty="0" err="1">
                <a:ln>
                  <a:noFill/>
                </a:ln>
                <a:solidFill>
                  <a:srgbClr val="C6C6C6"/>
                </a:solidFill>
                <a:effectLst/>
                <a:latin typeface="JetBrains Mono"/>
              </a:rPr>
              <a:t>start.line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start.col</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len(string)))))</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a:ln>
                  <a:noFill/>
                </a:ln>
                <a:solidFill>
                  <a:srgbClr val="EB8934"/>
                </a:solidFill>
                <a:effectLst/>
                <a:latin typeface="JetBrains Mono"/>
              </a:rPr>
              <a:t>for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a:ln>
                  <a:noFill/>
                </a:ln>
                <a:solidFill>
                  <a:srgbClr val="EB8934"/>
                </a:solidFill>
                <a:effectLst/>
                <a:latin typeface="JetBrains Mono"/>
              </a:rPr>
              <a:t>in </a:t>
            </a:r>
            <a:r>
              <a:rPr kumimoji="0" lang="de-DE" altLang="de-DE" sz="1800" b="0" i="0" u="none" strike="noStrike" cap="none" normalizeH="0" baseline="0" dirty="0" err="1">
                <a:ln>
                  <a:noFill/>
                </a:ln>
                <a:solidFill>
                  <a:srgbClr val="C6C6C6"/>
                </a:solidFill>
                <a:effectLst/>
                <a:latin typeface="JetBrains Mono"/>
              </a:rPr>
              <a:t>tokens</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t </a:t>
            </a:r>
            <a:r>
              <a:rPr kumimoji="0" lang="de-DE" altLang="de-DE" sz="1800" b="0" i="0" u="none" strike="noStrike" cap="none" normalizeH="0" baseline="0" dirty="0" err="1">
                <a:ln>
                  <a:noFill/>
                </a:ln>
                <a:solidFill>
                  <a:srgbClr val="EB8934"/>
                </a:solidFill>
                <a:effectLst/>
                <a:latin typeface="JetBrains Mono"/>
              </a:rPr>
              <a:t>is</a:t>
            </a:r>
            <a:r>
              <a:rPr kumimoji="0" lang="de-DE" altLang="de-DE" sz="1800" b="0" i="0" u="none" strike="noStrike" cap="none" normalizeH="0" baseline="0" dirty="0">
                <a:ln>
                  <a:noFill/>
                </a:ln>
                <a:solidFill>
                  <a:srgbClr val="EB8934"/>
                </a:solidFill>
                <a:effectLst/>
                <a:latin typeface="JetBrains Mono"/>
              </a:rPr>
              <a:t> not None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staticmethod</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is_token</a:t>
            </a:r>
            <a:r>
              <a:rPr kumimoji="0" lang="de-DE" altLang="de-DE" sz="1800" b="0" i="0" u="none" strike="noStrike" cap="none" normalizeH="0" baseline="0" dirty="0">
                <a:ln>
                  <a:noFill/>
                </a:ln>
                <a:solidFill>
                  <a:srgbClr val="C6C6C6"/>
                </a:solidFill>
                <a:effectLst/>
                <a:latin typeface="JetBrains Mono"/>
              </a:rPr>
              <a:t>(value)</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err="1">
                <a:ln>
                  <a:noFill/>
                </a:ln>
                <a:solidFill>
                  <a:srgbClr val="C6C6C6"/>
                </a:solidFill>
                <a:effectLst/>
                <a:latin typeface="JetBrains Mono"/>
              </a:rPr>
              <a:t>isinstance</a:t>
            </a:r>
            <a:r>
              <a:rPr kumimoji="0" lang="de-DE" altLang="de-DE" sz="1800" b="0" i="0" u="none" strike="noStrike" cap="none" normalizeH="0" baseline="0" dirty="0">
                <a:ln>
                  <a:noFill/>
                </a:ln>
                <a:solidFill>
                  <a:srgbClr val="C6C6C6"/>
                </a:solidFill>
                <a:effectLst/>
                <a:latin typeface="JetBrains Mono"/>
              </a:rPr>
              <a:t>(value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Token)</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staticmethod</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get_token</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str</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 -&gt; </a:t>
            </a:r>
            <a:r>
              <a:rPr kumimoji="0" lang="de-DE" altLang="de-DE" sz="1800" b="1" i="0" u="none" strike="noStrike" cap="none" normalizeH="0" baseline="0" dirty="0">
                <a:ln>
                  <a:noFill/>
                </a:ln>
                <a:solidFill>
                  <a:srgbClr val="34B434"/>
                </a:solidFill>
                <a:effectLst/>
                <a:latin typeface="JetBrains Mono"/>
              </a:rPr>
              <a:t>'Token'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Range.fromPositions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range.start.add_col</a:t>
            </a:r>
            <a:r>
              <a:rPr kumimoji="0" lang="de-DE" altLang="de-DE" sz="1800" b="0" i="0" u="none" strike="noStrike" cap="none" normalizeH="0" baseline="0" dirty="0">
                <a:ln>
                  <a:noFill/>
                </a:ln>
                <a:solidFill>
                  <a:srgbClr val="C6C6C6"/>
                </a:solidFill>
                <a:effectLst/>
                <a:latin typeface="JetBrains Mono"/>
              </a:rPr>
              <a:t>(len(string)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len(</a:t>
            </a:r>
            <a:r>
              <a:rPr kumimoji="0" lang="de-DE" altLang="de-DE" sz="1800" b="0" i="0" u="none" strike="noStrike" cap="none" normalizeH="0" baseline="0" dirty="0" err="1">
                <a:ln>
                  <a:noFill/>
                </a:ln>
                <a:solidFill>
                  <a:srgbClr val="C6C6C6"/>
                </a:solidFill>
                <a:effectLst/>
                <a:latin typeface="JetBrains Mono"/>
              </a:rPr>
              <a:t>string.lstrip</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range.end.add_col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len(string)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len(</a:t>
            </a:r>
            <a:r>
              <a:rPr kumimoji="0" lang="de-DE" altLang="de-DE" sz="1800" b="0" i="0" u="none" strike="noStrike" cap="none" normalizeH="0" baseline="0" dirty="0" err="1">
                <a:ln>
                  <a:noFill/>
                </a:ln>
                <a:solidFill>
                  <a:srgbClr val="C6C6C6"/>
                </a:solidFill>
                <a:effectLst/>
                <a:latin typeface="JetBrains Mono"/>
              </a:rPr>
              <a:t>string.rstrip</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string.strip()</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None</a:t>
            </a:r>
            <a:br>
              <a:rPr kumimoji="0" lang="de-DE" altLang="de-DE" sz="1800" b="0" i="0" u="none" strike="noStrike" cap="none" normalizeH="0" baseline="0" dirty="0">
                <a:ln>
                  <a:noFill/>
                </a:ln>
                <a:solidFill>
                  <a:srgbClr val="EB8934"/>
                </a:solidFill>
                <a:effectLst/>
                <a:latin typeface="JetBrains Mono"/>
              </a:rPr>
            </a:br>
            <a:r>
              <a:rPr kumimoji="0" lang="de-DE" altLang="de-DE" sz="1800" b="0" i="0" u="none" strike="noStrike" cap="none" normalizeH="0" baseline="0" dirty="0">
                <a:ln>
                  <a:noFill/>
                </a:ln>
                <a:solidFill>
                  <a:srgbClr val="EB8934"/>
                </a:solidFill>
                <a:effectLst/>
                <a:latin typeface="JetBrains Mono"/>
              </a:rPr>
              <a:t>        if </a:t>
            </a:r>
            <a:r>
              <a:rPr kumimoji="0" lang="de-DE" altLang="de-DE" sz="1800" b="0" i="0" u="none" strike="noStrike" cap="none" normalizeH="0" baseline="0" dirty="0">
                <a:ln>
                  <a:noFill/>
                </a:ln>
                <a:solidFill>
                  <a:srgbClr val="C6C6C6"/>
                </a:solidFill>
                <a:effectLst/>
                <a:latin typeface="JetBrains Mono"/>
              </a:rPr>
              <a:t>string </a:t>
            </a:r>
            <a:r>
              <a:rPr kumimoji="0" lang="de-DE" altLang="de-DE" sz="1800" b="0" i="0" u="none" strike="noStrike" cap="none" normalizeH="0" baseline="0" dirty="0">
                <a:ln>
                  <a:noFill/>
                </a:ln>
                <a:solidFill>
                  <a:srgbClr val="EB8934"/>
                </a:solidFill>
                <a:effectLst/>
                <a:latin typeface="JetBrains Mono"/>
              </a:rPr>
              <a:t>in </a:t>
            </a:r>
            <a:r>
              <a:rPr kumimoji="0" lang="de-DE" altLang="de-DE" sz="1800" b="0" i="0" u="none" strike="noStrike" cap="none" normalizeH="0" baseline="0" dirty="0" err="1">
                <a:ln>
                  <a:noFill/>
                </a:ln>
                <a:solidFill>
                  <a:srgbClr val="C6C6C6"/>
                </a:solidFill>
                <a:effectLst/>
                <a:latin typeface="JetBrains Mono"/>
              </a:rPr>
              <a:t>TOKENS.keys</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Token(TOKENS[string]</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267DFF"/>
                </a:solidFill>
                <a:effectLst/>
                <a:latin typeface="JetBrains Mono"/>
              </a:rPr>
              <a:t>0</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in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type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Brackets.ROUND</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267DFF"/>
                </a:solidFill>
                <a:effectLst/>
                <a:latin typeface="JetBrains Mono"/>
              </a:rPr>
              <a:t>0</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else </a:t>
            </a:r>
            <a:r>
              <a:rPr kumimoji="0" lang="de-DE" altLang="de-DE" sz="1800" b="0" i="0" u="none" strike="noStrike" cap="none" normalizeH="0" baseline="0" dirty="0" err="1">
                <a:ln>
                  <a:noFill/>
                </a:ln>
                <a:solidFill>
                  <a:srgbClr val="C6C6C6"/>
                </a:solidFill>
                <a:effectLst/>
                <a:latin typeface="JetBrains Mono"/>
              </a:rPr>
              <a:t>Brackets.SQUARE</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Brackets(type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Token.tokenize</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range.start.add_col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39CCA1"/>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267DFF"/>
                </a:solidFill>
                <a:effectLst/>
                <a:latin typeface="JetBrains Mono"/>
              </a:rPr>
              <a:t>0</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err="1">
                <a:ln>
                  <a:noFill/>
                </a:ln>
                <a:solidFill>
                  <a:srgbClr val="C6C6C6"/>
                </a:solidFill>
                <a:effectLst/>
                <a:latin typeface="JetBrains Mono"/>
              </a:rPr>
              <a:t>StringUtils.is_identifier</a:t>
            </a:r>
            <a:r>
              <a:rPr kumimoji="0" lang="de-DE" altLang="de-DE" sz="1800" b="0" i="0" u="none" strike="noStrike" cap="none" normalizeH="0" baseline="0" dirty="0">
                <a:ln>
                  <a:noFill/>
                </a:ln>
                <a:solidFill>
                  <a:srgbClr val="C6C6C6"/>
                </a:solidFill>
                <a:effectLst/>
                <a:latin typeface="JetBrains Mono"/>
              </a:rPr>
              <a:t>(string)</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Word(</a:t>
            </a:r>
            <a:r>
              <a:rPr kumimoji="0" lang="de-DE" altLang="de-DE" sz="1800" b="0" i="0" u="none" strike="noStrike" cap="none" normalizeH="0" baseline="0" dirty="0" err="1">
                <a:ln>
                  <a:noFill/>
                </a:ln>
                <a:solidFill>
                  <a:srgbClr val="C6C6C6"/>
                </a:solidFill>
                <a:effectLst/>
                <a:latin typeface="JetBrains Mono"/>
              </a:rPr>
              <a:t>Word.IDENTIFIER</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0" i="0" u="none" strike="noStrike" cap="none" normalizeH="0" baseline="0" dirty="0">
                <a:ln>
                  <a:noFill/>
                </a:ln>
                <a:solidFill>
                  <a:srgbClr val="C6C6C6"/>
                </a:solidFill>
                <a:effectLst/>
                <a:latin typeface="JetBrains Mono"/>
              </a:rPr>
              <a:t>Word(</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string)</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repr</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self</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err="1">
                <a:ln>
                  <a:noFill/>
                </a:ln>
                <a:solidFill>
                  <a:srgbClr val="C6C6C6"/>
                </a:solidFill>
                <a:effectLst/>
                <a:latin typeface="JetBrains Mono"/>
              </a:rPr>
              <a:t>self.type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is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Brackets.ROUND</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or</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self.type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is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Brackets.SQUARE</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1" i="0" u="none" strike="noStrike" cap="none" normalizeH="0" baseline="0" dirty="0">
                <a:ln>
                  <a:noFill/>
                </a:ln>
                <a:solidFill>
                  <a:srgbClr val="34B434"/>
                </a:solidFill>
                <a:effectLst/>
                <a:latin typeface="JetBrains Mono"/>
              </a:rPr>
              <a:t>f"</a:t>
            </a:r>
            <a:r>
              <a:rPr kumimoji="0" lang="de-DE" altLang="de-DE" sz="1800" b="1" i="0" u="none" strike="noStrike" cap="none" normalizeH="0" baseline="0" dirty="0">
                <a:ln>
                  <a:noFill/>
                </a:ln>
                <a:solidFill>
                  <a:srgbClr val="97E85A"/>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self.type.name</a:t>
            </a:r>
            <a:r>
              <a:rPr kumimoji="0" lang="de-DE" altLang="de-DE" sz="1800" b="1" i="0" u="none" strike="noStrike" cap="none" normalizeH="0" baseline="0" dirty="0">
                <a:ln>
                  <a:noFill/>
                </a:ln>
                <a:solidFill>
                  <a:srgbClr val="97E85A"/>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str</a:t>
            </a:r>
            <a:r>
              <a:rPr kumimoji="0" lang="de-DE" altLang="de-DE" sz="1800" b="0" i="0" u="none" strike="noStrike" cap="none" normalizeH="0" baseline="0" dirty="0">
                <a:ln>
                  <a:noFill/>
                </a:ln>
                <a:solidFill>
                  <a:srgbClr val="C6C6C6"/>
                </a:solidFill>
                <a:effectLst/>
                <a:latin typeface="JetBrains Mono"/>
              </a:rPr>
              <a:t>(s) </a:t>
            </a:r>
            <a:r>
              <a:rPr kumimoji="0" lang="de-DE" altLang="de-DE" sz="1800" b="0" i="0" u="none" strike="noStrike" cap="none" normalizeH="0" baseline="0" dirty="0">
                <a:ln>
                  <a:noFill/>
                </a:ln>
                <a:solidFill>
                  <a:srgbClr val="EB8934"/>
                </a:solidFill>
                <a:effectLst/>
                <a:latin typeface="JetBrains Mono"/>
              </a:rPr>
              <a:t>for </a:t>
            </a:r>
            <a:r>
              <a:rPr kumimoji="0" lang="de-DE" altLang="de-DE" sz="1800" b="0" i="0" u="none" strike="noStrike" cap="none" normalizeH="0" baseline="0" dirty="0">
                <a:ln>
                  <a:noFill/>
                </a:ln>
                <a:solidFill>
                  <a:srgbClr val="C6C6C6"/>
                </a:solidFill>
                <a:effectLst/>
                <a:latin typeface="JetBrains Mono"/>
              </a:rPr>
              <a:t>s </a:t>
            </a:r>
            <a:r>
              <a:rPr kumimoji="0" lang="de-DE" altLang="de-DE" sz="1800" b="0" i="0" u="none" strike="noStrike" cap="none" normalizeH="0" baseline="0" dirty="0">
                <a:ln>
                  <a:noFill/>
                </a:ln>
                <a:solidFill>
                  <a:srgbClr val="EB8934"/>
                </a:solidFill>
                <a:effectLst/>
                <a:latin typeface="JetBrains Mono"/>
              </a:rPr>
              <a:t>in </a:t>
            </a:r>
            <a:r>
              <a:rPr kumimoji="0" lang="de-DE" altLang="de-DE" sz="1800" b="0" i="0" u="none" strike="noStrike" cap="none" normalizeH="0" baseline="0" dirty="0" err="1">
                <a:ln>
                  <a:noFill/>
                </a:ln>
                <a:solidFill>
                  <a:srgbClr val="C6C6C6"/>
                </a:solidFill>
                <a:effectLst/>
                <a:latin typeface="JetBrains Mono"/>
              </a:rPr>
              <a:t>self.inside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97E85A"/>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self.location</a:t>
            </a:r>
            <a:r>
              <a:rPr kumimoji="0" lang="de-DE" altLang="de-DE" sz="1800" b="1" i="0" u="none" strike="noStrike" cap="none" normalizeH="0" baseline="0" dirty="0">
                <a:ln>
                  <a:noFill/>
                </a:ln>
                <a:solidFill>
                  <a:srgbClr val="97E85A"/>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br>
              <a:rPr kumimoji="0" lang="de-DE" altLang="de-DE" sz="1800" b="1" i="0" u="none" strike="noStrike" cap="none" normalizeH="0" baseline="0" dirty="0">
                <a:ln>
                  <a:noFill/>
                </a:ln>
                <a:solidFill>
                  <a:srgbClr val="34B434"/>
                </a:solidFill>
                <a:effectLst/>
                <a:latin typeface="JetBrains Mono"/>
              </a:rPr>
            </a:br>
            <a:r>
              <a:rPr kumimoji="0" lang="de-DE" altLang="de-DE" sz="1800" b="1" i="0" u="none" strike="noStrike" cap="none" normalizeH="0" baseline="0" dirty="0">
                <a:ln>
                  <a:noFill/>
                </a:ln>
                <a:solidFill>
                  <a:srgbClr val="34B434"/>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return </a:t>
            </a:r>
            <a:r>
              <a:rPr kumimoji="0" lang="de-DE" altLang="de-DE" sz="1800" b="1" i="0" u="none" strike="noStrike" cap="none" normalizeH="0" baseline="0" dirty="0">
                <a:ln>
                  <a:noFill/>
                </a:ln>
                <a:solidFill>
                  <a:srgbClr val="34B434"/>
                </a:solidFill>
                <a:effectLst/>
                <a:latin typeface="JetBrains Mono"/>
              </a:rPr>
              <a:t>f"</a:t>
            </a:r>
            <a:r>
              <a:rPr kumimoji="0" lang="de-DE" altLang="de-DE" sz="1800" b="1" i="0" u="none" strike="noStrike" cap="none" normalizeH="0" baseline="0" dirty="0">
                <a:ln>
                  <a:noFill/>
                </a:ln>
                <a:solidFill>
                  <a:srgbClr val="97E85A"/>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self.type.name</a:t>
            </a:r>
            <a:r>
              <a:rPr kumimoji="0" lang="de-DE" altLang="de-DE" sz="1800" b="1" i="0" u="none" strike="noStrike" cap="none" normalizeH="0" baseline="0" dirty="0">
                <a:ln>
                  <a:noFill/>
                </a:ln>
                <a:solidFill>
                  <a:srgbClr val="97E85A"/>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f' </a:t>
            </a:r>
            <a:r>
              <a:rPr kumimoji="0" lang="de-DE" altLang="de-DE" sz="1800" b="1" i="0" u="none" strike="noStrike" cap="none" normalizeH="0" baseline="0" dirty="0">
                <a:ln>
                  <a:noFill/>
                </a:ln>
                <a:solidFill>
                  <a:srgbClr val="97E85A"/>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self.value</a:t>
            </a:r>
            <a:r>
              <a:rPr kumimoji="0" lang="de-DE" altLang="de-DE" sz="1800" b="1" i="0" u="none" strike="noStrike" cap="none" normalizeH="0" baseline="0" dirty="0">
                <a:ln>
                  <a:noFill/>
                </a:ln>
                <a:solidFill>
                  <a:srgbClr val="97E85A"/>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err="1">
                <a:ln>
                  <a:noFill/>
                </a:ln>
                <a:solidFill>
                  <a:srgbClr val="C6C6C6"/>
                </a:solidFill>
                <a:effectLst/>
                <a:latin typeface="JetBrains Mono"/>
              </a:rPr>
              <a:t>self.value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is</a:t>
            </a:r>
            <a:r>
              <a:rPr kumimoji="0" lang="de-DE" altLang="de-DE" sz="1800" b="0" i="0" u="none" strike="noStrike" cap="none" normalizeH="0" baseline="0" dirty="0">
                <a:ln>
                  <a:noFill/>
                </a:ln>
                <a:solidFill>
                  <a:srgbClr val="EB8934"/>
                </a:solidFill>
                <a:effectLst/>
                <a:latin typeface="JetBrains Mono"/>
              </a:rPr>
              <a:t> not None else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97E85A"/>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 (</a:t>
            </a:r>
            <a:r>
              <a:rPr kumimoji="0" lang="de-DE" altLang="de-DE" sz="1800" b="1" i="0" u="none" strike="noStrike" cap="none" normalizeH="0" baseline="0" dirty="0">
                <a:ln>
                  <a:noFill/>
                </a:ln>
                <a:solidFill>
                  <a:srgbClr val="97E85A"/>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self.location</a:t>
            </a:r>
            <a:r>
              <a:rPr kumimoji="0" lang="de-DE" altLang="de-DE" sz="1800" b="1" i="0" u="none" strike="noStrike" cap="none" normalizeH="0" baseline="0" dirty="0">
                <a:ln>
                  <a:noFill/>
                </a:ln>
                <a:solidFill>
                  <a:srgbClr val="97E85A"/>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br>
              <a:rPr kumimoji="0" lang="de-DE" altLang="de-DE" sz="1800" b="1" i="0" u="none" strike="noStrike" cap="none" normalizeH="0" baseline="0" dirty="0">
                <a:ln>
                  <a:noFill/>
                </a:ln>
                <a:solidFill>
                  <a:srgbClr val="34B434"/>
                </a:solidFill>
                <a:effectLst/>
                <a:latin typeface="JetBrains Mono"/>
              </a:rPr>
            </a:br>
            <a:br>
              <a:rPr kumimoji="0" lang="de-DE" altLang="de-DE" sz="1800" b="1" i="0" u="none" strike="noStrike" cap="none" normalizeH="0" baseline="0" dirty="0">
                <a:ln>
                  <a:noFill/>
                </a:ln>
                <a:solidFill>
                  <a:srgbClr val="34B434"/>
                </a:solidFill>
                <a:effectLst/>
                <a:latin typeface="JetBrains Mono"/>
              </a:rPr>
            </a:br>
            <a:br>
              <a:rPr kumimoji="0" lang="de-DE" altLang="de-DE" sz="1800" b="1" i="0" u="none" strike="noStrike" cap="none" normalizeH="0" baseline="0" dirty="0">
                <a:ln>
                  <a:noFill/>
                </a:ln>
                <a:solidFill>
                  <a:srgbClr val="34B434"/>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Operator(Token)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self</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type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location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super().__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location</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None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a:t>
            </a:r>
            <a:r>
              <a:rPr kumimoji="0" lang="de-DE" altLang="de-DE" sz="1800" b="0" i="0" u="none" strike="noStrike" cap="none" normalizeH="0" baseline="0" dirty="0">
                <a:ln>
                  <a:noFill/>
                </a:ln>
                <a:solidFill>
                  <a:srgbClr val="C6C6C6"/>
                </a:solidFill>
                <a:effectLst/>
                <a:latin typeface="JetBrains Mono"/>
              </a:rPr>
              <a:t>(Operator)</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PLUS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"MATH_OPERATOR.PLUS"</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MINUS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"MATH_OPERATOR.MINUS"</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MULTIPLY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"MATH_OPERATOR.MULTIPLY"</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DIVIDE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"MATH_OPERATOR.DIVIDE"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MODULO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"MATH_OPERATOR.MODULO"</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FLOOR_DIVIDE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"MATH_OPERATOR.FLOOR_DIVIDE"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a:t>
            </a:r>
            <a:r>
              <a:rPr kumimoji="0" lang="de-DE" altLang="de-DE" sz="1800" b="0" i="0" u="none" strike="noStrike" cap="none" normalizeH="0" baseline="0" dirty="0">
                <a:ln>
                  <a:noFill/>
                </a:ln>
                <a:solidFill>
                  <a:srgbClr val="C6C6C6"/>
                </a:solidFill>
                <a:effectLst/>
                <a:latin typeface="JetBrains Mono"/>
              </a:rPr>
              <a:t>(Operator)</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EQUAL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Compare_Operator.EQUAL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NOT_EQUAL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Compare_Operator.NOT_EQUAL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GREATER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Compare_Operator.GREATER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GREATER_EQUAL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Compare_Operator.GREATER_EQUAL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LESS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"&lt;"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Compare_Operator.LESS</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LESS_EQUAL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"&lt;="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Compare_Operator.LESS_EQUAL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a:t>
            </a:r>
            <a:r>
              <a:rPr kumimoji="0" lang="de-DE" altLang="de-DE" sz="1800" b="0" i="0" u="none" strike="noStrike" cap="none" normalizeH="0" baseline="0" dirty="0">
                <a:ln>
                  <a:noFill/>
                </a:ln>
                <a:solidFill>
                  <a:srgbClr val="C6C6C6"/>
                </a:solidFill>
                <a:effectLst/>
                <a:latin typeface="JetBrains Mono"/>
              </a:rPr>
              <a:t>(Operator)</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AND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"and"</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Bool_Operator.AND</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OR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or</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Bool_Operator.OR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NOT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"not"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Bool_Operator.NOT</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Word(Token)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IDENTIFIER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identifier</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Word.IDENTIFIER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VALUE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"value"</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Word.VALUE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self</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value)</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super().__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value)</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Brackets(Token)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ROUND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Brackets.ROUND</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SQUARE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Brackets.SQUARE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EB8934"/>
                </a:solidFill>
                <a:effectLst/>
                <a:latin typeface="JetBrains Mono"/>
              </a:rPr>
              <a:t>def</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self</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location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Range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inside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list[Token]</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closed</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super().__</a:t>
            </a:r>
            <a:r>
              <a:rPr kumimoji="0" lang="de-DE" altLang="de-DE" sz="1800" b="0" i="0" u="none" strike="noStrike" cap="none" normalizeH="0" baseline="0" dirty="0" err="1">
                <a:ln>
                  <a:noFill/>
                </a:ln>
                <a:solidFill>
                  <a:srgbClr val="C6C6C6"/>
                </a:solidFill>
                <a:effectLst/>
                <a:latin typeface="JetBrains Mono"/>
              </a:rPr>
              <a:t>init</a:t>
            </a:r>
            <a:r>
              <a:rPr kumimoji="0" lang="de-DE" altLang="de-DE" sz="1800" b="0" i="0" u="none" strike="noStrike" cap="none" normalizeH="0" baseline="0" dirty="0">
                <a:ln>
                  <a:noFill/>
                </a:ln>
                <a:solidFill>
                  <a:srgbClr val="C6C6C6"/>
                </a:solidFill>
                <a:effectLst/>
                <a:latin typeface="JetBrains Mono"/>
              </a:rPr>
              <a:t>__(type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location</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EB8934"/>
                </a:solidFill>
                <a:effectLst/>
                <a:latin typeface="JetBrains Mono"/>
              </a:rPr>
              <a:t>None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self.closed</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closed</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self.inside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inside</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Separator(Token)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COMMA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Separator.COMMA</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COLON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Separator.COLON</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SEMICOLON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Separator.SEMICOLON</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HASHTAG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Separator.HASHTAG</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ASSIGN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Separator.ASSIGN</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Keyword(Token)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IF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"if"</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Keyword.IF</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ELSE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"else"</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Keyword.ELSE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ELIF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"elif"</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Keyword.ELIF</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WHILE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"while"</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Keyword.WHILE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FOR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"for"</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Keyword.FOR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IN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"in"</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"Keyword.IN"</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RETURN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"return"</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Keyword.RETURN</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BREAK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"break"</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Keyword.BREAK</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CONTINUE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continue</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Keyword.CONTINUE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err="1">
                <a:ln>
                  <a:noFill/>
                </a:ln>
                <a:solidFill>
                  <a:srgbClr val="EB8934"/>
                </a:solidFill>
                <a:effectLst/>
                <a:latin typeface="JetBrains Mono"/>
              </a:rPr>
              <a:t>class</a:t>
            </a:r>
            <a:r>
              <a:rPr kumimoji="0" lang="de-DE" altLang="de-DE" sz="1800" b="0" i="0" u="none" strike="noStrike" cap="none" normalizeH="0" baseline="0" dirty="0">
                <a:ln>
                  <a:noFill/>
                </a:ln>
                <a:solidFill>
                  <a:srgbClr val="EB8934"/>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a:t>
            </a:r>
            <a:r>
              <a:rPr kumimoji="0" lang="de-DE" altLang="de-DE" sz="1800" b="0" i="0" u="none" strike="noStrike" cap="none" normalizeH="0" baseline="0" dirty="0">
                <a:ln>
                  <a:noFill/>
                </a:ln>
                <a:solidFill>
                  <a:srgbClr val="C6C6C6"/>
                </a:solidFill>
                <a:effectLst/>
                <a:latin typeface="JetBrains Mono"/>
              </a:rPr>
              <a:t>(Token)</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INT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"int"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"Datatype.INT"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FLOAT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"float"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Datatype.FLOAT</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STRING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str</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Datatype.STRING</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BOOL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bool</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Datatype.BOOL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VOID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TokenType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void</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Datatype.VOID</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NO_SPACE_TOKENS_LEN1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NO_SPACE_TOKENS_LEN2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TOKENS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Math_Operator.PLUS</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Math_Operator.MINUS</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Math_Operator.MULTIPLY</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Math_Operator.DIVIDE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Math_Operator.MODULO</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Math_Operator.FLOOR_DIVIDE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Compare_Operator.NOT_EQUAL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Compare_Operator.GREATER</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Compare_Operator.GREATER_EQUAL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Compare_Operator.LESS</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Compare_Operator.LESS_EQUAL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"and"</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Bool_Operator.AND</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or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Bool_Operator.OR</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"not"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Bool_Operator.NOT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Separator.COMMA</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Separator.COLON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Separator.HASHTAG</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Separator.ASSIGN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"if"</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Keyword.IF</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"else"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Keyword.ELSE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"elif"</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Keyword.ELIF</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"while"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Keyword.WHILE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"for"</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Keyword.FOR</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"in"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Keyword.IN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"return"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Keyword.RETURN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"break"</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Keyword.BREAK</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continue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Keyword.CONTINUE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"int"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Datatype.INT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"float"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Datatype.FLOAT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str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Datatype.STRING</a:t>
            </a:r>
            <a:r>
              <a:rPr kumimoji="0" lang="de-DE" altLang="de-DE" sz="1800" b="1" i="0" u="none" strike="noStrike" cap="none" normalizeH="0" baseline="0" dirty="0">
                <a:ln>
                  <a:noFill/>
                </a:ln>
                <a:solidFill>
                  <a:srgbClr val="FF3C00"/>
                </a:solidFill>
                <a:effectLst/>
                <a:latin typeface="JetBrains Mono"/>
              </a:rPr>
              <a:t>,</a:t>
            </a:r>
            <a:endParaRPr lang="de-DE" dirty="0"/>
          </a:p>
        </p:txBody>
      </p:sp>
      <p:cxnSp>
        <p:nvCxnSpPr>
          <p:cNvPr id="9" name="Gerader Verbinder 8">
            <a:extLst>
              <a:ext uri="{FF2B5EF4-FFF2-40B4-BE49-F238E27FC236}">
                <a16:creationId xmlns:a16="http://schemas.microsoft.com/office/drawing/2014/main" id="{A638DFAA-68E9-511C-5621-A8A334F03D62}"/>
              </a:ext>
            </a:extLst>
          </p:cNvPr>
          <p:cNvCxnSpPr>
            <a:cxnSpLocks/>
            <a:stCxn id="5" idx="2"/>
          </p:cNvCxnSpPr>
          <p:nvPr/>
        </p:nvCxnSpPr>
        <p:spPr>
          <a:xfrm>
            <a:off x="15135224" y="4369948"/>
            <a:ext cx="1" cy="1074386"/>
          </a:xfrm>
          <a:prstGeom prst="line">
            <a:avLst/>
          </a:prstGeom>
          <a:ln w="254000">
            <a:solidFill>
              <a:srgbClr val="29BAC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BE15ACE-8D86-26E2-9FAB-89C3FA6F99EC}"/>
              </a:ext>
            </a:extLst>
          </p:cNvPr>
          <p:cNvCxnSpPr>
            <a:cxnSpLocks/>
          </p:cNvCxnSpPr>
          <p:nvPr/>
        </p:nvCxnSpPr>
        <p:spPr>
          <a:xfrm>
            <a:off x="22551731" y="8986971"/>
            <a:ext cx="1" cy="1074386"/>
          </a:xfrm>
          <a:prstGeom prst="line">
            <a:avLst/>
          </a:prstGeom>
          <a:ln w="254000">
            <a:gradFill flip="none" rotWithShape="1">
              <a:gsLst>
                <a:gs pos="0">
                  <a:srgbClr val="29BAC1"/>
                </a:gs>
                <a:gs pos="100000">
                  <a:srgbClr val="3F3F3F"/>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B6DD11D-01EE-BD92-4E97-B8FF33DABA71}"/>
              </a:ext>
            </a:extLst>
          </p:cNvPr>
          <p:cNvCxnSpPr>
            <a:cxnSpLocks/>
          </p:cNvCxnSpPr>
          <p:nvPr/>
        </p:nvCxnSpPr>
        <p:spPr>
          <a:xfrm>
            <a:off x="7718719" y="8884711"/>
            <a:ext cx="1" cy="1074386"/>
          </a:xfrm>
          <a:prstGeom prst="line">
            <a:avLst/>
          </a:prstGeom>
          <a:ln w="254000">
            <a:gradFill flip="none" rotWithShape="1">
              <a:gsLst>
                <a:gs pos="0">
                  <a:srgbClr val="29BAC1"/>
                </a:gs>
                <a:gs pos="100000">
                  <a:srgbClr val="3F3F3F"/>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B1AF2C6E-9CB5-BB48-07C7-9A4AB7A18535}"/>
              </a:ext>
            </a:extLst>
          </p:cNvPr>
          <p:cNvCxnSpPr>
            <a:cxnSpLocks/>
          </p:cNvCxnSpPr>
          <p:nvPr/>
        </p:nvCxnSpPr>
        <p:spPr>
          <a:xfrm>
            <a:off x="7784734" y="22750789"/>
            <a:ext cx="0" cy="1389397"/>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A0179B8A-5C40-93E1-5944-EBEF90BBD59D}"/>
              </a:ext>
            </a:extLst>
          </p:cNvPr>
          <p:cNvCxnSpPr>
            <a:cxnSpLocks/>
          </p:cNvCxnSpPr>
          <p:nvPr/>
        </p:nvCxnSpPr>
        <p:spPr>
          <a:xfrm>
            <a:off x="22560596" y="22777542"/>
            <a:ext cx="0" cy="1389397"/>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hteck: abgerundete Ecken 15">
            <a:extLst>
              <a:ext uri="{FF2B5EF4-FFF2-40B4-BE49-F238E27FC236}">
                <a16:creationId xmlns:a16="http://schemas.microsoft.com/office/drawing/2014/main" id="{04794BCD-1C8B-4DB6-903A-D182C2A7C415}"/>
              </a:ext>
            </a:extLst>
          </p:cNvPr>
          <p:cNvSpPr/>
          <p:nvPr/>
        </p:nvSpPr>
        <p:spPr>
          <a:xfrm>
            <a:off x="845562" y="708072"/>
            <a:ext cx="28579321" cy="18067607"/>
          </a:xfrm>
          <a:prstGeom prst="roundRect">
            <a:avLst>
              <a:gd name="adj" fmla="val 2991"/>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abgerundete Ecken 28">
            <a:extLst>
              <a:ext uri="{FF2B5EF4-FFF2-40B4-BE49-F238E27FC236}">
                <a16:creationId xmlns:a16="http://schemas.microsoft.com/office/drawing/2014/main" id="{56CF80E6-905F-CED3-BB46-32559EC9C9F7}"/>
              </a:ext>
            </a:extLst>
          </p:cNvPr>
          <p:cNvSpPr/>
          <p:nvPr/>
        </p:nvSpPr>
        <p:spPr>
          <a:xfrm>
            <a:off x="12370565" y="1282372"/>
            <a:ext cx="5529317" cy="1742700"/>
          </a:xfrm>
          <a:prstGeom prst="roundRect">
            <a:avLst>
              <a:gd name="adj" fmla="val 24740"/>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0" dirty="0" err="1">
                <a:solidFill>
                  <a:schemeClr val="tx1"/>
                </a:solidFill>
              </a:rPr>
              <a:t>Tokenizer</a:t>
            </a:r>
            <a:endParaRPr lang="de-DE" sz="10000" dirty="0">
              <a:solidFill>
                <a:schemeClr val="tx1"/>
              </a:solidFill>
            </a:endParaRPr>
          </a:p>
        </p:txBody>
      </p:sp>
      <p:sp>
        <p:nvSpPr>
          <p:cNvPr id="32" name="Rectangle 4">
            <a:extLst>
              <a:ext uri="{FF2B5EF4-FFF2-40B4-BE49-F238E27FC236}">
                <a16:creationId xmlns:a16="http://schemas.microsoft.com/office/drawing/2014/main" id="{327F4B77-6928-E7C2-0571-C202443973F3}"/>
              </a:ext>
            </a:extLst>
          </p:cNvPr>
          <p:cNvSpPr>
            <a:spLocks noChangeArrowheads="1"/>
          </p:cNvSpPr>
          <p:nvPr/>
        </p:nvSpPr>
        <p:spPr bwMode="auto">
          <a:xfrm>
            <a:off x="0" y="-18132782"/>
            <a:ext cx="30270450" cy="457200"/>
          </a:xfrm>
          <a:prstGeom prst="rect">
            <a:avLst/>
          </a:prstGeom>
          <a:solidFill>
            <a:srgbClr val="28282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err="1">
                <a:ln>
                  <a:noFill/>
                </a:ln>
                <a:solidFill>
                  <a:srgbClr val="EB8934"/>
                </a:solidFill>
                <a:effectLst/>
                <a:latin typeface="JetBrains Mono"/>
              </a:rPr>
              <a:t>from</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pyduino_utils</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import</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br>
              <a:rPr kumimoji="0" lang="de-DE" altLang="de-DE" sz="1000" b="0" i="0" u="none" strike="noStrike" cap="none" normalizeH="0" baseline="0" dirty="0">
                <a:ln>
                  <a:noFill/>
                </a:ln>
                <a:solidFill>
                  <a:srgbClr val="39CCA1"/>
                </a:solidFill>
                <a:effectLst/>
                <a:latin typeface="JetBrains Mono"/>
              </a:rPr>
            </a:b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def</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init</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self</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code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name</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self.code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code</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self.name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name</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Token</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def</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init</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self</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type</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location</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value</a:t>
            </a:r>
            <a:r>
              <a:rPr kumimoji="0" lang="de-DE" altLang="de-DE" sz="1000" b="0" i="0" u="none" strike="noStrike" cap="none" normalizeH="0" baseline="0" dirty="0">
                <a:ln>
                  <a:noFill/>
                </a:ln>
                <a:solidFill>
                  <a:srgbClr val="39CCA1"/>
                </a:solidFill>
                <a:effectLst/>
                <a:latin typeface="JetBrains Mono"/>
              </a:rPr>
              <a:t>=</a:t>
            </a:r>
            <a:r>
              <a:rPr kumimoji="0" lang="de-DE" altLang="de-DE" sz="1000" b="0" i="0" u="none" strike="noStrike" cap="none" normalizeH="0" baseline="0" dirty="0">
                <a:ln>
                  <a:noFill/>
                </a:ln>
                <a:solidFill>
                  <a:srgbClr val="EB8934"/>
                </a:solidFill>
                <a:effectLst/>
                <a:latin typeface="JetBrains Mono"/>
              </a:rPr>
              <a:t>None</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self.type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type</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self.value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value</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self.location</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location</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staticmethod</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def</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tokenize</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str</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 -&gt; list[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39CCA1"/>
                </a:solidFill>
                <a:effectLst/>
                <a:latin typeface="JetBrains Mono"/>
              </a:rPr>
              <a:t>Token</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bracket_levels</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last_bracket</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enumerator</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enumerate</a:t>
            </a:r>
            <a:r>
              <a:rPr kumimoji="0" lang="de-DE" altLang="de-DE" sz="1000" b="0" i="0" u="none" strike="noStrike" cap="none" normalizeH="0" baseline="0" dirty="0">
                <a:ln>
                  <a:noFill/>
                </a:ln>
                <a:solidFill>
                  <a:srgbClr val="C6C6C6"/>
                </a:solidFill>
                <a:effectLst/>
                <a:latin typeface="JetBrains Mono"/>
              </a:rPr>
              <a:t>(string)</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tokens</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for </a:t>
            </a:r>
            <a:r>
              <a:rPr kumimoji="0" lang="de-DE" altLang="de-DE" sz="1000" b="0" i="0" u="none" strike="noStrike" cap="none" normalizeH="0" baseline="0" dirty="0">
                <a:ln>
                  <a:noFill/>
                </a:ln>
                <a:solidFill>
                  <a:srgbClr val="C6C6C6"/>
                </a:solidFill>
                <a:effectLst/>
                <a:latin typeface="JetBrains Mono"/>
              </a:rPr>
              <a:t>i</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char </a:t>
            </a:r>
            <a:r>
              <a:rPr kumimoji="0" lang="de-DE" altLang="de-DE" sz="1000" b="0" i="0" u="none" strike="noStrike" cap="none" normalizeH="0" baseline="0" dirty="0">
                <a:ln>
                  <a:noFill/>
                </a:ln>
                <a:solidFill>
                  <a:srgbClr val="EB8934"/>
                </a:solidFill>
                <a:effectLst/>
                <a:latin typeface="JetBrains Mono"/>
              </a:rPr>
              <a:t>in </a:t>
            </a:r>
            <a:r>
              <a:rPr kumimoji="0" lang="de-DE" altLang="de-DE" sz="1000" b="0" i="0" u="none" strike="noStrike" cap="none" normalizeH="0" baseline="0" dirty="0" err="1">
                <a:ln>
                  <a:noFill/>
                </a:ln>
                <a:solidFill>
                  <a:srgbClr val="C6C6C6"/>
                </a:solidFill>
                <a:effectLst/>
                <a:latin typeface="JetBrains Mono"/>
              </a:rPr>
              <a:t>enumerator</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a:ln>
                  <a:noFill/>
                </a:ln>
                <a:solidFill>
                  <a:srgbClr val="C6C6C6"/>
                </a:solidFill>
                <a:effectLst/>
                <a:latin typeface="JetBrains Mono"/>
              </a:rPr>
              <a:t>char </a:t>
            </a:r>
            <a:r>
              <a:rPr kumimoji="0" lang="de-DE" altLang="de-DE" sz="1000" b="0" i="0" u="none" strike="noStrike" cap="none" normalizeH="0" baseline="0" dirty="0">
                <a:ln>
                  <a:noFill/>
                </a:ln>
                <a:solidFill>
                  <a:srgbClr val="EB8934"/>
                </a:solidFill>
                <a:effectLst/>
                <a:latin typeface="JetBrains Mono"/>
              </a:rPr>
              <a:t>in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err="1">
                <a:ln>
                  <a:noFill/>
                </a:ln>
                <a:solidFill>
                  <a:srgbClr val="C6C6C6"/>
                </a:solidFill>
                <a:effectLst/>
                <a:latin typeface="JetBrains Mono"/>
              </a:rPr>
              <a:t>bracket_levels</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last_bracket</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a:t>
            </a:r>
            <a:r>
              <a:rPr kumimoji="0" lang="de-DE" altLang="de-DE" sz="1000" b="0" i="0" u="none" strike="noStrike" cap="none" normalizeH="0" baseline="0" dirty="0" err="1">
                <a:ln>
                  <a:noFill/>
                </a:ln>
                <a:solidFill>
                  <a:srgbClr val="C6C6C6"/>
                </a:solidFill>
                <a:effectLst/>
                <a:latin typeface="JetBrains Mono"/>
              </a:rPr>
              <a:t>start.line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bracket_levels</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index</a:t>
            </a:r>
            <a:r>
              <a:rPr kumimoji="0" lang="de-DE" altLang="de-DE" sz="1000" b="0" i="0" u="none" strike="noStrike" cap="none" normalizeH="0" baseline="0" dirty="0">
                <a:ln>
                  <a:noFill/>
                </a:ln>
                <a:solidFill>
                  <a:srgbClr val="C6C6C6"/>
                </a:solidFill>
                <a:effectLst/>
                <a:latin typeface="JetBrains Mono"/>
              </a:rPr>
              <a:t>(char)]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1</a:t>
            </a:r>
            <a:br>
              <a:rPr kumimoji="0" lang="de-DE" altLang="de-DE" sz="1000" b="0" i="0" u="none" strike="noStrike" cap="none" normalizeH="0" baseline="0" dirty="0">
                <a:ln>
                  <a:noFill/>
                </a:ln>
                <a:solidFill>
                  <a:srgbClr val="267DFF"/>
                </a:solidFill>
                <a:effectLst/>
                <a:latin typeface="JetBrains Mono"/>
              </a:rPr>
            </a:br>
            <a:r>
              <a:rPr kumimoji="0" lang="de-DE" altLang="de-DE" sz="1000" b="0" i="0" u="none" strike="noStrike" cap="none" normalizeH="0" baseline="0" dirty="0">
                <a:ln>
                  <a:noFill/>
                </a:ln>
                <a:solidFill>
                  <a:srgbClr val="267DFF"/>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elif </a:t>
            </a:r>
            <a:r>
              <a:rPr kumimoji="0" lang="de-DE" altLang="de-DE" sz="1000" b="0" i="0" u="none" strike="noStrike" cap="none" normalizeH="0" baseline="0" dirty="0">
                <a:ln>
                  <a:noFill/>
                </a:ln>
                <a:solidFill>
                  <a:srgbClr val="C6C6C6"/>
                </a:solidFill>
                <a:effectLst/>
                <a:latin typeface="JetBrains Mono"/>
              </a:rPr>
              <a:t>char </a:t>
            </a:r>
            <a:r>
              <a:rPr kumimoji="0" lang="de-DE" altLang="de-DE" sz="1000" b="0" i="0" u="none" strike="noStrike" cap="none" normalizeH="0" baseline="0" dirty="0">
                <a:ln>
                  <a:noFill/>
                </a:ln>
                <a:solidFill>
                  <a:srgbClr val="EB8934"/>
                </a:solidFill>
                <a:effectLst/>
                <a:latin typeface="JetBrains Mono"/>
              </a:rPr>
              <a:t>in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bracket_levels</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index</a:t>
            </a:r>
            <a:r>
              <a:rPr kumimoji="0" lang="de-DE" altLang="de-DE" sz="1000" b="0" i="0" u="none" strike="noStrike" cap="none" normalizeH="0" baseline="0" dirty="0">
                <a:ln>
                  <a:noFill/>
                </a:ln>
                <a:solidFill>
                  <a:srgbClr val="C6C6C6"/>
                </a:solidFill>
                <a:effectLst/>
                <a:latin typeface="JetBrains Mono"/>
              </a:rPr>
              <a:t>(char)]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1</a:t>
            </a:r>
            <a:br>
              <a:rPr kumimoji="0" lang="de-DE" altLang="de-DE" sz="1000" b="0" i="0" u="none" strike="noStrike" cap="none" normalizeH="0" baseline="0" dirty="0">
                <a:ln>
                  <a:noFill/>
                </a:ln>
                <a:solidFill>
                  <a:srgbClr val="267DFF"/>
                </a:solidFill>
                <a:effectLst/>
                <a:latin typeface="JetBrains Mono"/>
              </a:rPr>
            </a:br>
            <a:r>
              <a:rPr kumimoji="0" lang="de-DE" altLang="de-DE" sz="1000" b="0" i="0" u="none" strike="noStrike" cap="none" normalizeH="0" baseline="0" dirty="0">
                <a:ln>
                  <a:noFill/>
                </a:ln>
                <a:solidFill>
                  <a:srgbClr val="267DFF"/>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err="1">
                <a:ln>
                  <a:noFill/>
                </a:ln>
                <a:solidFill>
                  <a:srgbClr val="C6C6C6"/>
                </a:solidFill>
                <a:effectLst/>
                <a:latin typeface="JetBrains Mono"/>
              </a:rPr>
              <a:t>bracket_levels</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err="1">
                <a:ln>
                  <a:noFill/>
                </a:ln>
                <a:solidFill>
                  <a:srgbClr val="C6C6C6"/>
                </a:solidFill>
                <a:effectLst/>
                <a:latin typeface="JetBrains Mono"/>
              </a:rPr>
              <a:t>last_space.col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last_bracket.col</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tokens.append</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Token.get_token</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err="1">
                <a:ln>
                  <a:noFill/>
                </a:ln>
                <a:solidFill>
                  <a:srgbClr val="C6C6C6"/>
                </a:solidFill>
                <a:effectLst/>
                <a:latin typeface="JetBrains Mono"/>
              </a:rPr>
              <a:t>last_space.col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err="1">
                <a:ln>
                  <a:noFill/>
                </a:ln>
                <a:solidFill>
                  <a:srgbClr val="39CCA1"/>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last_bracket.col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Range.fromPositions</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last_bracket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tokens.append</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Token.get_token</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err="1">
                <a:ln>
                  <a:noFill/>
                </a:ln>
                <a:solidFill>
                  <a:srgbClr val="C6C6C6"/>
                </a:solidFill>
                <a:effectLst/>
                <a:latin typeface="JetBrains Mono"/>
              </a:rPr>
              <a:t>last_bracket.col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err="1">
                <a:ln>
                  <a:noFill/>
                </a:ln>
                <a:solidFill>
                  <a:srgbClr val="39CCA1"/>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i</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Range.fromPositions</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last_bracket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a:t>
            </a:r>
            <a:r>
              <a:rPr kumimoji="0" lang="de-DE" altLang="de-DE" sz="1000" b="0" i="0" u="none" strike="noStrike" cap="none" normalizeH="0" baseline="0" dirty="0" err="1">
                <a:ln>
                  <a:noFill/>
                </a:ln>
                <a:solidFill>
                  <a:srgbClr val="C6C6C6"/>
                </a:solidFill>
                <a:effectLst/>
                <a:latin typeface="JetBrains Mono"/>
              </a:rPr>
              <a:t>start.line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a:t>
            </a:r>
            <a:r>
              <a:rPr kumimoji="0" lang="de-DE" altLang="de-DE" sz="1000" b="0" i="0" u="none" strike="noStrike" cap="none" normalizeH="0" baseline="0" dirty="0" err="1">
                <a:ln>
                  <a:noFill/>
                </a:ln>
                <a:solidFill>
                  <a:srgbClr val="C6C6C6"/>
                </a:solidFill>
                <a:effectLst/>
                <a:latin typeface="JetBrains Mono"/>
              </a:rPr>
              <a:t>start.line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continue</a:t>
            </a:r>
            <a:br>
              <a:rPr kumimoji="0" lang="de-DE" altLang="de-DE" sz="1000" b="0" i="0" u="none" strike="noStrike" cap="none" normalizeH="0" baseline="0" dirty="0">
                <a:ln>
                  <a:noFill/>
                </a:ln>
                <a:solidFill>
                  <a:srgbClr val="EB8934"/>
                </a:solidFill>
                <a:effectLst/>
                <a:latin typeface="JetBrains Mono"/>
              </a:rPr>
            </a:br>
            <a:br>
              <a:rPr kumimoji="0" lang="de-DE" altLang="de-DE" sz="1000" b="0" i="0" u="none" strike="noStrike" cap="none" normalizeH="0" baseline="0" dirty="0">
                <a:ln>
                  <a:noFill/>
                </a:ln>
                <a:solidFill>
                  <a:srgbClr val="EB8934"/>
                </a:solidFill>
                <a:effectLst/>
                <a:latin typeface="JetBrains Mono"/>
              </a:rPr>
            </a:br>
            <a:r>
              <a:rPr kumimoji="0" lang="de-DE" altLang="de-DE" sz="1000" b="0" i="0" u="none" strike="noStrike" cap="none" normalizeH="0" baseline="0" dirty="0">
                <a:ln>
                  <a:noFill/>
                </a:ln>
                <a:solidFill>
                  <a:srgbClr val="EB8934"/>
                </a:solidFill>
                <a:effectLst/>
                <a:latin typeface="JetBrains Mono"/>
              </a:rPr>
              <a:t>            if </a:t>
            </a:r>
            <a:r>
              <a:rPr kumimoji="0" lang="de-DE" altLang="de-DE" sz="1000" b="0" i="0" u="none" strike="noStrike" cap="none" normalizeH="0" baseline="0" dirty="0">
                <a:ln>
                  <a:noFill/>
                </a:ln>
                <a:solidFill>
                  <a:srgbClr val="C6C6C6"/>
                </a:solidFill>
                <a:effectLst/>
                <a:latin typeface="JetBrains Mono"/>
              </a:rPr>
              <a:t>char </a:t>
            </a:r>
            <a:r>
              <a:rPr kumimoji="0" lang="de-DE" altLang="de-DE" sz="1000" b="0" i="0" u="none" strike="noStrike" cap="none" normalizeH="0" baseline="0" dirty="0">
                <a:ln>
                  <a:noFill/>
                </a:ln>
                <a:solidFill>
                  <a:srgbClr val="39CCA1"/>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97E85A"/>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for </a:t>
            </a:r>
            <a:r>
              <a:rPr kumimoji="0" lang="de-DE" altLang="de-DE" sz="1000" b="0" i="0" u="none" strike="noStrike" cap="none" normalizeH="0" baseline="0" dirty="0">
                <a:ln>
                  <a:noFill/>
                </a:ln>
                <a:solidFill>
                  <a:srgbClr val="C6C6C6"/>
                </a:solidFill>
                <a:effectLst/>
                <a:latin typeface="JetBrains Mono"/>
              </a:rPr>
              <a:t>j</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char2 </a:t>
            </a:r>
            <a:r>
              <a:rPr kumimoji="0" lang="de-DE" altLang="de-DE" sz="1000" b="0" i="0" u="none" strike="noStrike" cap="none" normalizeH="0" baseline="0" dirty="0">
                <a:ln>
                  <a:noFill/>
                </a:ln>
                <a:solidFill>
                  <a:srgbClr val="EB8934"/>
                </a:solidFill>
                <a:effectLst/>
                <a:latin typeface="JetBrains Mono"/>
              </a:rPr>
              <a:t>in </a:t>
            </a:r>
            <a:r>
              <a:rPr kumimoji="0" lang="de-DE" altLang="de-DE" sz="1000" b="0" i="0" u="none" strike="noStrike" cap="none" normalizeH="0" baseline="0" dirty="0" err="1">
                <a:ln>
                  <a:noFill/>
                </a:ln>
                <a:solidFill>
                  <a:srgbClr val="C6C6C6"/>
                </a:solidFill>
                <a:effectLst/>
                <a:latin typeface="JetBrains Mono"/>
              </a:rPr>
              <a:t>enumerator</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a:ln>
                  <a:noFill/>
                </a:ln>
                <a:solidFill>
                  <a:srgbClr val="C6C6C6"/>
                </a:solidFill>
                <a:effectLst/>
                <a:latin typeface="JetBrains Mono"/>
              </a:rPr>
              <a:t>char2 </a:t>
            </a:r>
            <a:r>
              <a:rPr kumimoji="0" lang="de-DE" altLang="de-DE" sz="1000" b="0" i="0" u="none" strike="noStrike" cap="none" normalizeH="0" baseline="0" dirty="0">
                <a:ln>
                  <a:noFill/>
                </a:ln>
                <a:solidFill>
                  <a:srgbClr val="39CCA1"/>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97E85A"/>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break</a:t>
            </a:r>
            <a:br>
              <a:rPr kumimoji="0" lang="de-DE" altLang="de-DE" sz="1000" b="0" i="0" u="none" strike="noStrike" cap="none" normalizeH="0" baseline="0" dirty="0">
                <a:ln>
                  <a:noFill/>
                </a:ln>
                <a:solidFill>
                  <a:srgbClr val="EB8934"/>
                </a:solidFill>
                <a:effectLst/>
                <a:latin typeface="JetBrains Mono"/>
              </a:rPr>
            </a:br>
            <a:r>
              <a:rPr kumimoji="0" lang="de-DE" altLang="de-DE" sz="1000" b="0" i="0" u="none" strike="noStrike" cap="none" normalizeH="0" baseline="0" dirty="0">
                <a:ln>
                  <a:noFill/>
                </a:ln>
                <a:solidFill>
                  <a:srgbClr val="EB8934"/>
                </a:solidFill>
                <a:effectLst/>
                <a:latin typeface="JetBrains Mono"/>
              </a:rPr>
              <a:t>                else</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break</a:t>
            </a:r>
            <a:br>
              <a:rPr kumimoji="0" lang="de-DE" altLang="de-DE" sz="1000" b="0" i="0" u="none" strike="noStrike" cap="none" normalizeH="0" baseline="0" dirty="0">
                <a:ln>
                  <a:noFill/>
                </a:ln>
                <a:solidFill>
                  <a:srgbClr val="EB8934"/>
                </a:solidFill>
                <a:effectLst/>
                <a:latin typeface="JetBrains Mono"/>
              </a:rPr>
            </a:br>
            <a:br>
              <a:rPr kumimoji="0" lang="de-DE" altLang="de-DE" sz="1000" b="0" i="0" u="none" strike="noStrike" cap="none" normalizeH="0" baseline="0" dirty="0">
                <a:ln>
                  <a:noFill/>
                </a:ln>
                <a:solidFill>
                  <a:srgbClr val="EB8934"/>
                </a:solidFill>
                <a:effectLst/>
                <a:latin typeface="JetBrains Mono"/>
              </a:rPr>
            </a:br>
            <a:r>
              <a:rPr kumimoji="0" lang="de-DE" altLang="de-DE" sz="1000" b="0" i="0" u="none" strike="noStrike" cap="none" normalizeH="0" baseline="0" dirty="0">
                <a:ln>
                  <a:noFill/>
                </a:ln>
                <a:solidFill>
                  <a:srgbClr val="EB8934"/>
                </a:solidFill>
                <a:effectLst/>
                <a:latin typeface="JetBrains Mono"/>
              </a:rPr>
              <a:t>            if </a:t>
            </a:r>
            <a:r>
              <a:rPr kumimoji="0" lang="de-DE" altLang="de-DE" sz="1000" b="0" i="0" u="none" strike="noStrike" cap="none" normalizeH="0" baseline="0" dirty="0" err="1">
                <a:ln>
                  <a:noFill/>
                </a:ln>
                <a:solidFill>
                  <a:srgbClr val="C6C6C6"/>
                </a:solidFill>
                <a:effectLst/>
                <a:latin typeface="JetBrains Mono"/>
              </a:rPr>
              <a:t>bracket_levels</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continue</a:t>
            </a:r>
            <a:br>
              <a:rPr kumimoji="0" lang="de-DE" altLang="de-DE" sz="1000" b="0" i="0" u="none" strike="noStrike" cap="none" normalizeH="0" baseline="0" dirty="0">
                <a:ln>
                  <a:noFill/>
                </a:ln>
                <a:solidFill>
                  <a:srgbClr val="EB8934"/>
                </a:solidFill>
                <a:effectLst/>
                <a:latin typeface="JetBrains Mono"/>
              </a:rPr>
            </a:br>
            <a:br>
              <a:rPr kumimoji="0" lang="de-DE" altLang="de-DE" sz="1000" b="0" i="0" u="none" strike="noStrike" cap="none" normalizeH="0" baseline="0" dirty="0">
                <a:ln>
                  <a:noFill/>
                </a:ln>
                <a:solidFill>
                  <a:srgbClr val="EB8934"/>
                </a:solidFill>
                <a:effectLst/>
                <a:latin typeface="JetBrains Mono"/>
              </a:rPr>
            </a:br>
            <a:r>
              <a:rPr kumimoji="0" lang="de-DE" altLang="de-DE" sz="1000" b="0" i="0" u="none" strike="noStrike" cap="none" normalizeH="0" baseline="0" dirty="0">
                <a:ln>
                  <a:noFill/>
                </a:ln>
                <a:solidFill>
                  <a:srgbClr val="EB8934"/>
                </a:solidFill>
                <a:effectLst/>
                <a:latin typeface="JetBrains Mono"/>
              </a:rPr>
              <a:t>            if </a:t>
            </a:r>
            <a:r>
              <a:rPr kumimoji="0" lang="de-DE" altLang="de-DE" sz="1000" b="0" i="0" u="none" strike="noStrike" cap="none" normalizeH="0" baseline="0" dirty="0" err="1">
                <a:ln>
                  <a:noFill/>
                </a:ln>
                <a:solidFill>
                  <a:srgbClr val="C6C6C6"/>
                </a:solidFill>
                <a:effectLst/>
                <a:latin typeface="JetBrains Mono"/>
              </a:rPr>
              <a:t>any</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err="1">
                <a:ln>
                  <a:noFill/>
                </a:ln>
                <a:solidFill>
                  <a:srgbClr val="C6C6C6"/>
                </a:solidFill>
                <a:effectLst/>
                <a:latin typeface="JetBrains Mono"/>
              </a:rPr>
              <a:t>i</a:t>
            </a:r>
            <a:r>
              <a:rPr kumimoji="0" lang="de-DE" altLang="de-DE" sz="1000" b="0" i="0" u="none" strike="noStrike" cap="none" normalizeH="0" baseline="0" dirty="0" err="1">
                <a:ln>
                  <a:noFill/>
                </a:ln>
                <a:solidFill>
                  <a:srgbClr val="39CCA1"/>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i</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2</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 </a:t>
            </a:r>
            <a:r>
              <a:rPr kumimoji="0" lang="de-DE" altLang="de-DE" sz="1000" b="0" i="0" u="none" strike="noStrike" cap="none" normalizeH="0" baseline="0" dirty="0">
                <a:ln>
                  <a:noFill/>
                </a:ln>
                <a:solidFill>
                  <a:srgbClr val="EB8934"/>
                </a:solidFill>
                <a:effectLst/>
                <a:latin typeface="JetBrains Mono"/>
              </a:rPr>
              <a:t>for </a:t>
            </a:r>
            <a:r>
              <a:rPr kumimoji="0" lang="de-DE" altLang="de-DE" sz="1000" b="0" i="0" u="none" strike="noStrike" cap="none" normalizeH="0" baseline="0" dirty="0">
                <a:ln>
                  <a:noFill/>
                </a:ln>
                <a:solidFill>
                  <a:srgbClr val="C6C6C6"/>
                </a:solidFill>
                <a:effectLst/>
                <a:latin typeface="JetBrains Mono"/>
              </a:rPr>
              <a:t>t </a:t>
            </a:r>
            <a:r>
              <a:rPr kumimoji="0" lang="de-DE" altLang="de-DE" sz="1000" b="0" i="0" u="none" strike="noStrike" cap="none" normalizeH="0" baseline="0" dirty="0">
                <a:ln>
                  <a:noFill/>
                </a:ln>
                <a:solidFill>
                  <a:srgbClr val="EB8934"/>
                </a:solidFill>
                <a:effectLst/>
                <a:latin typeface="JetBrains Mono"/>
              </a:rPr>
              <a:t>in </a:t>
            </a:r>
            <a:r>
              <a:rPr kumimoji="0" lang="de-DE" altLang="de-DE" sz="1000" b="0" i="0" u="none" strike="noStrike" cap="none" normalizeH="0" baseline="0" dirty="0">
                <a:ln>
                  <a:noFill/>
                </a:ln>
                <a:solidFill>
                  <a:srgbClr val="C6C6C6"/>
                </a:solidFill>
                <a:effectLst/>
                <a:latin typeface="JetBrains Mono"/>
              </a:rPr>
              <a:t>NO_SPACE_TOKENS_LEN2)</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tokens.append</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Token.get_token</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err="1">
                <a:ln>
                  <a:noFill/>
                </a:ln>
                <a:solidFill>
                  <a:srgbClr val="C6C6C6"/>
                </a:solidFill>
                <a:effectLst/>
                <a:latin typeface="JetBrains Mono"/>
              </a:rPr>
              <a:t>last_space.col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err="1">
                <a:ln>
                  <a:noFill/>
                </a:ln>
                <a:solidFill>
                  <a:srgbClr val="39CCA1"/>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i</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Range.fromPositions</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a:t>
            </a:r>
            <a:r>
              <a:rPr kumimoji="0" lang="de-DE" altLang="de-DE" sz="1000" b="0" i="0" u="none" strike="noStrike" cap="none" normalizeH="0" baseline="0" dirty="0" err="1">
                <a:ln>
                  <a:noFill/>
                </a:ln>
                <a:solidFill>
                  <a:srgbClr val="C6C6C6"/>
                </a:solidFill>
                <a:effectLst/>
                <a:latin typeface="JetBrains Mono"/>
              </a:rPr>
              <a:t>start.line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a:t>
            </a:r>
            <a:r>
              <a:rPr kumimoji="0" lang="de-DE" altLang="de-DE" sz="1000" b="0" i="0" u="none" strike="noStrike" cap="none" normalizeH="0" baseline="0" dirty="0" err="1">
                <a:ln>
                  <a:noFill/>
                </a:ln>
                <a:solidFill>
                  <a:srgbClr val="C6C6C6"/>
                </a:solidFill>
                <a:effectLst/>
                <a:latin typeface="JetBrains Mono"/>
              </a:rPr>
              <a:t>start.line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tokens.append</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Token.get_token</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err="1">
                <a:ln>
                  <a:noFill/>
                </a:ln>
                <a:solidFill>
                  <a:srgbClr val="C6C6C6"/>
                </a:solidFill>
                <a:effectLst/>
                <a:latin typeface="JetBrains Mono"/>
              </a:rPr>
              <a:t>i</a:t>
            </a:r>
            <a:r>
              <a:rPr kumimoji="0" lang="de-DE" altLang="de-DE" sz="1000" b="0" i="0" u="none" strike="noStrike" cap="none" normalizeH="0" baseline="0" dirty="0" err="1">
                <a:ln>
                  <a:noFill/>
                </a:ln>
                <a:solidFill>
                  <a:srgbClr val="39CCA1"/>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i</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2</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Range.fromPositions</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last_space.add_col</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2</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next</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enumerator</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last_space.add_col</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2</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elif </a:t>
            </a:r>
            <a:r>
              <a:rPr kumimoji="0" lang="de-DE" altLang="de-DE" sz="1000" b="0" i="0" u="none" strike="noStrike" cap="none" normalizeH="0" baseline="0" dirty="0">
                <a:ln>
                  <a:noFill/>
                </a:ln>
                <a:solidFill>
                  <a:srgbClr val="C6C6C6"/>
                </a:solidFill>
                <a:effectLst/>
                <a:latin typeface="JetBrains Mono"/>
              </a:rPr>
              <a:t>char </a:t>
            </a:r>
            <a:r>
              <a:rPr kumimoji="0" lang="de-DE" altLang="de-DE" sz="1000" b="0" i="0" u="none" strike="noStrike" cap="none" normalizeH="0" baseline="0" dirty="0">
                <a:ln>
                  <a:noFill/>
                </a:ln>
                <a:solidFill>
                  <a:srgbClr val="39CCA1"/>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 " </a:t>
            </a:r>
            <a:r>
              <a:rPr kumimoji="0" lang="de-DE" altLang="de-DE" sz="1000" b="0" i="0" u="none" strike="noStrike" cap="none" normalizeH="0" baseline="0" dirty="0" err="1">
                <a:ln>
                  <a:noFill/>
                </a:ln>
                <a:solidFill>
                  <a:srgbClr val="EB8934"/>
                </a:solidFill>
                <a:effectLst/>
                <a:latin typeface="JetBrains Mono"/>
              </a:rPr>
              <a:t>or</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any</a:t>
            </a:r>
            <a:r>
              <a:rPr kumimoji="0" lang="de-DE" altLang="de-DE" sz="1000" b="0" i="0" u="none" strike="noStrike" cap="none" normalizeH="0" baseline="0" dirty="0">
                <a:ln>
                  <a:noFill/>
                </a:ln>
                <a:solidFill>
                  <a:srgbClr val="C6C6C6"/>
                </a:solidFill>
                <a:effectLst/>
                <a:latin typeface="JetBrains Mono"/>
              </a:rPr>
              <a:t>(char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 </a:t>
            </a:r>
            <a:r>
              <a:rPr kumimoji="0" lang="de-DE" altLang="de-DE" sz="1000" b="0" i="0" u="none" strike="noStrike" cap="none" normalizeH="0" baseline="0" dirty="0">
                <a:ln>
                  <a:noFill/>
                </a:ln>
                <a:solidFill>
                  <a:srgbClr val="EB8934"/>
                </a:solidFill>
                <a:effectLst/>
                <a:latin typeface="JetBrains Mono"/>
              </a:rPr>
              <a:t>for </a:t>
            </a:r>
            <a:r>
              <a:rPr kumimoji="0" lang="de-DE" altLang="de-DE" sz="1000" b="0" i="0" u="none" strike="noStrike" cap="none" normalizeH="0" baseline="0" dirty="0">
                <a:ln>
                  <a:noFill/>
                </a:ln>
                <a:solidFill>
                  <a:srgbClr val="C6C6C6"/>
                </a:solidFill>
                <a:effectLst/>
                <a:latin typeface="JetBrains Mono"/>
              </a:rPr>
              <a:t>t </a:t>
            </a:r>
            <a:r>
              <a:rPr kumimoji="0" lang="de-DE" altLang="de-DE" sz="1000" b="0" i="0" u="none" strike="noStrike" cap="none" normalizeH="0" baseline="0" dirty="0">
                <a:ln>
                  <a:noFill/>
                </a:ln>
                <a:solidFill>
                  <a:srgbClr val="EB8934"/>
                </a:solidFill>
                <a:effectLst/>
                <a:latin typeface="JetBrains Mono"/>
              </a:rPr>
              <a:t>in </a:t>
            </a:r>
            <a:r>
              <a:rPr kumimoji="0" lang="de-DE" altLang="de-DE" sz="1000" b="0" i="0" u="none" strike="noStrike" cap="none" normalizeH="0" baseline="0" dirty="0">
                <a:ln>
                  <a:noFill/>
                </a:ln>
                <a:solidFill>
                  <a:srgbClr val="C6C6C6"/>
                </a:solidFill>
                <a:effectLst/>
                <a:latin typeface="JetBrains Mono"/>
              </a:rPr>
              <a:t>NO_SPACE_TOKENS_LEN1)</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tokens.append</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Token.get_token</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err="1">
                <a:ln>
                  <a:noFill/>
                </a:ln>
                <a:solidFill>
                  <a:srgbClr val="C6C6C6"/>
                </a:solidFill>
                <a:effectLst/>
                <a:latin typeface="JetBrains Mono"/>
              </a:rPr>
              <a:t>last_space.col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err="1">
                <a:ln>
                  <a:noFill/>
                </a:ln>
                <a:solidFill>
                  <a:srgbClr val="39CCA1"/>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i</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Range.fromPositions</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a:t>
            </a:r>
            <a:r>
              <a:rPr kumimoji="0" lang="de-DE" altLang="de-DE" sz="1000" b="0" i="0" u="none" strike="noStrike" cap="none" normalizeH="0" baseline="0" dirty="0" err="1">
                <a:ln>
                  <a:noFill/>
                </a:ln>
                <a:solidFill>
                  <a:srgbClr val="C6C6C6"/>
                </a:solidFill>
                <a:effectLst/>
                <a:latin typeface="JetBrains Mono"/>
              </a:rPr>
              <a:t>start.line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a:t>
            </a:r>
            <a:r>
              <a:rPr kumimoji="0" lang="de-DE" altLang="de-DE" sz="1000" b="0" i="0" u="none" strike="noStrike" cap="none" normalizeH="0" baseline="0" dirty="0" err="1">
                <a:ln>
                  <a:noFill/>
                </a:ln>
                <a:solidFill>
                  <a:srgbClr val="C6C6C6"/>
                </a:solidFill>
                <a:effectLst/>
                <a:latin typeface="JetBrains Mono"/>
              </a:rPr>
              <a:t>start.line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a:ln>
                  <a:noFill/>
                </a:ln>
                <a:solidFill>
                  <a:srgbClr val="C6C6C6"/>
                </a:solidFill>
                <a:effectLst/>
                <a:latin typeface="JetBrains Mono"/>
              </a:rPr>
              <a:t>char </a:t>
            </a:r>
            <a:r>
              <a:rPr kumimoji="0" lang="de-DE" altLang="de-DE" sz="1000" b="0" i="0" u="none" strike="noStrike" cap="none" normalizeH="0" baseline="0" dirty="0">
                <a:ln>
                  <a:noFill/>
                </a:ln>
                <a:solidFill>
                  <a:srgbClr val="39CCA1"/>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continue</a:t>
            </a:r>
            <a:br>
              <a:rPr kumimoji="0" lang="de-DE" altLang="de-DE" sz="1000" b="0" i="0" u="none" strike="noStrike" cap="none" normalizeH="0" baseline="0" dirty="0">
                <a:ln>
                  <a:noFill/>
                </a:ln>
                <a:solidFill>
                  <a:srgbClr val="EB8934"/>
                </a:solidFill>
                <a:effectLst/>
                <a:latin typeface="JetBrains Mono"/>
              </a:rPr>
            </a:br>
            <a:br>
              <a:rPr kumimoji="0" lang="de-DE" altLang="de-DE" sz="1000" b="0" i="0" u="none" strike="noStrike" cap="none" normalizeH="0" baseline="0" dirty="0">
                <a:ln>
                  <a:noFill/>
                </a:ln>
                <a:solidFill>
                  <a:srgbClr val="EB8934"/>
                </a:solidFill>
                <a:effectLst/>
                <a:latin typeface="JetBrains Mono"/>
              </a:rPr>
            </a:b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tokens.append</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Token.get_token</a:t>
            </a:r>
            <a:r>
              <a:rPr kumimoji="0" lang="de-DE" altLang="de-DE" sz="1000" b="0" i="0" u="none" strike="noStrike" cap="none" normalizeH="0" baseline="0" dirty="0">
                <a:ln>
                  <a:noFill/>
                </a:ln>
                <a:solidFill>
                  <a:srgbClr val="C6C6C6"/>
                </a:solidFill>
                <a:effectLst/>
                <a:latin typeface="JetBrains Mono"/>
              </a:rPr>
              <a:t>(char</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Range.fromPositions</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last_space.add_col</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last_space.add_col</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tokens.append</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Token.get_token</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err="1">
                <a:ln>
                  <a:noFill/>
                </a:ln>
                <a:solidFill>
                  <a:srgbClr val="C6C6C6"/>
                </a:solidFill>
                <a:effectLst/>
                <a:latin typeface="JetBrains Mono"/>
              </a:rPr>
              <a:t>last_space.col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39CCA1"/>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Range.fromPositions</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last_space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a:t>
            </a:r>
            <a:r>
              <a:rPr kumimoji="0" lang="de-DE" altLang="de-DE" sz="1000" b="0" i="0" u="none" strike="noStrike" cap="none" normalizeH="0" baseline="0" dirty="0" err="1">
                <a:ln>
                  <a:noFill/>
                </a:ln>
                <a:solidFill>
                  <a:srgbClr val="C6C6C6"/>
                </a:solidFill>
                <a:effectLst/>
                <a:latin typeface="JetBrains Mono"/>
              </a:rPr>
              <a:t>start.line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start.col</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len(string)))))</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return </a:t>
            </a:r>
            <a:r>
              <a:rPr kumimoji="0" lang="de-DE" altLang="de-DE" sz="1000" b="0" i="0" u="none" strike="noStrike" cap="none" normalizeH="0" baseline="0" dirty="0">
                <a:ln>
                  <a:noFill/>
                </a:ln>
                <a:solidFill>
                  <a:srgbClr val="C6C6C6"/>
                </a:solidFill>
                <a:effectLst/>
                <a:latin typeface="JetBrains Mono"/>
              </a:rPr>
              <a:t>[t </a:t>
            </a:r>
            <a:r>
              <a:rPr kumimoji="0" lang="de-DE" altLang="de-DE" sz="1000" b="0" i="0" u="none" strike="noStrike" cap="none" normalizeH="0" baseline="0" dirty="0">
                <a:ln>
                  <a:noFill/>
                </a:ln>
                <a:solidFill>
                  <a:srgbClr val="EB8934"/>
                </a:solidFill>
                <a:effectLst/>
                <a:latin typeface="JetBrains Mono"/>
              </a:rPr>
              <a:t>for </a:t>
            </a:r>
            <a:r>
              <a:rPr kumimoji="0" lang="de-DE" altLang="de-DE" sz="1000" b="0" i="0" u="none" strike="noStrike" cap="none" normalizeH="0" baseline="0" dirty="0">
                <a:ln>
                  <a:noFill/>
                </a:ln>
                <a:solidFill>
                  <a:srgbClr val="C6C6C6"/>
                </a:solidFill>
                <a:effectLst/>
                <a:latin typeface="JetBrains Mono"/>
              </a:rPr>
              <a:t>t </a:t>
            </a:r>
            <a:r>
              <a:rPr kumimoji="0" lang="de-DE" altLang="de-DE" sz="1000" b="0" i="0" u="none" strike="noStrike" cap="none" normalizeH="0" baseline="0" dirty="0">
                <a:ln>
                  <a:noFill/>
                </a:ln>
                <a:solidFill>
                  <a:srgbClr val="EB8934"/>
                </a:solidFill>
                <a:effectLst/>
                <a:latin typeface="JetBrains Mono"/>
              </a:rPr>
              <a:t>in </a:t>
            </a:r>
            <a:r>
              <a:rPr kumimoji="0" lang="de-DE" altLang="de-DE" sz="1000" b="0" i="0" u="none" strike="noStrike" cap="none" normalizeH="0" baseline="0" dirty="0" err="1">
                <a:ln>
                  <a:noFill/>
                </a:ln>
                <a:solidFill>
                  <a:srgbClr val="C6C6C6"/>
                </a:solidFill>
                <a:effectLst/>
                <a:latin typeface="JetBrains Mono"/>
              </a:rPr>
              <a:t>tokens</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a:ln>
                  <a:noFill/>
                </a:ln>
                <a:solidFill>
                  <a:srgbClr val="C6C6C6"/>
                </a:solidFill>
                <a:effectLst/>
                <a:latin typeface="JetBrains Mono"/>
              </a:rPr>
              <a:t>t </a:t>
            </a:r>
            <a:r>
              <a:rPr kumimoji="0" lang="de-DE" altLang="de-DE" sz="1000" b="0" i="0" u="none" strike="noStrike" cap="none" normalizeH="0" baseline="0" dirty="0" err="1">
                <a:ln>
                  <a:noFill/>
                </a:ln>
                <a:solidFill>
                  <a:srgbClr val="EB8934"/>
                </a:solidFill>
                <a:effectLst/>
                <a:latin typeface="JetBrains Mono"/>
              </a:rPr>
              <a:t>is</a:t>
            </a:r>
            <a:r>
              <a:rPr kumimoji="0" lang="de-DE" altLang="de-DE" sz="1000" b="0" i="0" u="none" strike="noStrike" cap="none" normalizeH="0" baseline="0" dirty="0">
                <a:ln>
                  <a:noFill/>
                </a:ln>
                <a:solidFill>
                  <a:srgbClr val="EB8934"/>
                </a:solidFill>
                <a:effectLst/>
                <a:latin typeface="JetBrains Mono"/>
              </a:rPr>
              <a:t> not None</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staticmethod</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def</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is_token</a:t>
            </a:r>
            <a:r>
              <a:rPr kumimoji="0" lang="de-DE" altLang="de-DE" sz="1000" b="0" i="0" u="none" strike="noStrike" cap="none" normalizeH="0" baseline="0" dirty="0">
                <a:ln>
                  <a:noFill/>
                </a:ln>
                <a:solidFill>
                  <a:srgbClr val="C6C6C6"/>
                </a:solidFill>
                <a:effectLst/>
                <a:latin typeface="JetBrains Mono"/>
              </a:rPr>
              <a:t>(value)</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return </a:t>
            </a:r>
            <a:r>
              <a:rPr kumimoji="0" lang="de-DE" altLang="de-DE" sz="1000" b="0" i="0" u="none" strike="noStrike" cap="none" normalizeH="0" baseline="0" dirty="0" err="1">
                <a:ln>
                  <a:noFill/>
                </a:ln>
                <a:solidFill>
                  <a:srgbClr val="C6C6C6"/>
                </a:solidFill>
                <a:effectLst/>
                <a:latin typeface="JetBrains Mono"/>
              </a:rPr>
              <a:t>isinstance</a:t>
            </a:r>
            <a:r>
              <a:rPr kumimoji="0" lang="de-DE" altLang="de-DE" sz="1000" b="0" i="0" u="none" strike="noStrike" cap="none" normalizeH="0" baseline="0" dirty="0">
                <a:ln>
                  <a:noFill/>
                </a:ln>
                <a:solidFill>
                  <a:srgbClr val="C6C6C6"/>
                </a:solidFill>
                <a:effectLst/>
                <a:latin typeface="JetBrains Mono"/>
              </a:rPr>
              <a:t>(value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Token)</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staticmethod</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def</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get_token</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str</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 -&gt; </a:t>
            </a:r>
            <a:r>
              <a:rPr kumimoji="0" lang="de-DE" altLang="de-DE" sz="1000" b="1" i="0" u="none" strike="noStrike" cap="none" normalizeH="0" baseline="0" dirty="0">
                <a:ln>
                  <a:noFill/>
                </a:ln>
                <a:solidFill>
                  <a:srgbClr val="34B434"/>
                </a:solidFill>
                <a:effectLst/>
                <a:latin typeface="JetBrains Mono"/>
              </a:rPr>
              <a:t>'Token'</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Range.fromPositions</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range.start.add_col</a:t>
            </a:r>
            <a:r>
              <a:rPr kumimoji="0" lang="de-DE" altLang="de-DE" sz="1000" b="0" i="0" u="none" strike="noStrike" cap="none" normalizeH="0" baseline="0" dirty="0">
                <a:ln>
                  <a:noFill/>
                </a:ln>
                <a:solidFill>
                  <a:srgbClr val="C6C6C6"/>
                </a:solidFill>
                <a:effectLst/>
                <a:latin typeface="JetBrains Mono"/>
              </a:rPr>
              <a:t>(len(string)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len(</a:t>
            </a:r>
            <a:r>
              <a:rPr kumimoji="0" lang="de-DE" altLang="de-DE" sz="1000" b="0" i="0" u="none" strike="noStrike" cap="none" normalizeH="0" baseline="0" dirty="0" err="1">
                <a:ln>
                  <a:noFill/>
                </a:ln>
                <a:solidFill>
                  <a:srgbClr val="C6C6C6"/>
                </a:solidFill>
                <a:effectLst/>
                <a:latin typeface="JetBrains Mono"/>
              </a:rPr>
              <a:t>string.lstrip</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range.end.add_col</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len(string)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len(</a:t>
            </a:r>
            <a:r>
              <a:rPr kumimoji="0" lang="de-DE" altLang="de-DE" sz="1000" b="0" i="0" u="none" strike="noStrike" cap="none" normalizeH="0" baseline="0" dirty="0" err="1">
                <a:ln>
                  <a:noFill/>
                </a:ln>
                <a:solidFill>
                  <a:srgbClr val="C6C6C6"/>
                </a:solidFill>
                <a:effectLst/>
                <a:latin typeface="JetBrains Mono"/>
              </a:rPr>
              <a:t>string.rstrip</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string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string.strip()</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a:ln>
                  <a:noFill/>
                </a:ln>
                <a:solidFill>
                  <a:srgbClr val="C6C6C6"/>
                </a:solidFill>
                <a:effectLst/>
                <a:latin typeface="JetBrains Mono"/>
              </a:rPr>
              <a:t>string </a:t>
            </a:r>
            <a:r>
              <a:rPr kumimoji="0" lang="de-DE" altLang="de-DE" sz="1000" b="0" i="0" u="none" strike="noStrike" cap="none" normalizeH="0" baseline="0" dirty="0">
                <a:ln>
                  <a:noFill/>
                </a:ln>
                <a:solidFill>
                  <a:srgbClr val="39CCA1"/>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return None</a:t>
            </a:r>
            <a:br>
              <a:rPr kumimoji="0" lang="de-DE" altLang="de-DE" sz="1000" b="0" i="0" u="none" strike="noStrike" cap="none" normalizeH="0" baseline="0" dirty="0">
                <a:ln>
                  <a:noFill/>
                </a:ln>
                <a:solidFill>
                  <a:srgbClr val="EB8934"/>
                </a:solidFill>
                <a:effectLst/>
                <a:latin typeface="JetBrains Mono"/>
              </a:rPr>
            </a:br>
            <a:r>
              <a:rPr kumimoji="0" lang="de-DE" altLang="de-DE" sz="1000" b="0" i="0" u="none" strike="noStrike" cap="none" normalizeH="0" baseline="0" dirty="0">
                <a:ln>
                  <a:noFill/>
                </a:ln>
                <a:solidFill>
                  <a:srgbClr val="EB8934"/>
                </a:solidFill>
                <a:effectLst/>
                <a:latin typeface="JetBrains Mono"/>
              </a:rPr>
              <a:t>        if </a:t>
            </a:r>
            <a:r>
              <a:rPr kumimoji="0" lang="de-DE" altLang="de-DE" sz="1000" b="0" i="0" u="none" strike="noStrike" cap="none" normalizeH="0" baseline="0" dirty="0">
                <a:ln>
                  <a:noFill/>
                </a:ln>
                <a:solidFill>
                  <a:srgbClr val="C6C6C6"/>
                </a:solidFill>
                <a:effectLst/>
                <a:latin typeface="JetBrains Mono"/>
              </a:rPr>
              <a:t>string </a:t>
            </a:r>
            <a:r>
              <a:rPr kumimoji="0" lang="de-DE" altLang="de-DE" sz="1000" b="0" i="0" u="none" strike="noStrike" cap="none" normalizeH="0" baseline="0" dirty="0">
                <a:ln>
                  <a:noFill/>
                </a:ln>
                <a:solidFill>
                  <a:srgbClr val="EB8934"/>
                </a:solidFill>
                <a:effectLst/>
                <a:latin typeface="JetBrains Mono"/>
              </a:rPr>
              <a:t>in </a:t>
            </a:r>
            <a:r>
              <a:rPr kumimoji="0" lang="de-DE" altLang="de-DE" sz="1000" b="0" i="0" u="none" strike="noStrike" cap="none" normalizeH="0" baseline="0" dirty="0" err="1">
                <a:ln>
                  <a:noFill/>
                </a:ln>
                <a:solidFill>
                  <a:srgbClr val="C6C6C6"/>
                </a:solidFill>
                <a:effectLst/>
                <a:latin typeface="JetBrains Mono"/>
              </a:rPr>
              <a:t>TOKENS.keys</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return </a:t>
            </a:r>
            <a:r>
              <a:rPr kumimoji="0" lang="de-DE" altLang="de-DE" sz="1000" b="0" i="0" u="none" strike="noStrike" cap="none" normalizeH="0" baseline="0" dirty="0">
                <a:ln>
                  <a:noFill/>
                </a:ln>
                <a:solidFill>
                  <a:srgbClr val="C6C6C6"/>
                </a:solidFill>
                <a:effectLst/>
                <a:latin typeface="JetBrains Mono"/>
              </a:rPr>
              <a:t>Token(TOKENS[string]</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a:ln>
                  <a:noFill/>
                </a:ln>
                <a:solidFill>
                  <a:srgbClr val="267DFF"/>
                </a:solidFill>
                <a:effectLst/>
                <a:latin typeface="JetBrains Mono"/>
              </a:rPr>
              <a:t>0</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in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type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Brackets.ROUND</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a:ln>
                  <a:noFill/>
                </a:ln>
                <a:solidFill>
                  <a:srgbClr val="267DFF"/>
                </a:solidFill>
                <a:effectLst/>
                <a:latin typeface="JetBrains Mono"/>
              </a:rPr>
              <a:t>0</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else </a:t>
            </a:r>
            <a:r>
              <a:rPr kumimoji="0" lang="de-DE" altLang="de-DE" sz="1000" b="0" i="0" u="none" strike="noStrike" cap="none" normalizeH="0" baseline="0" dirty="0" err="1">
                <a:ln>
                  <a:noFill/>
                </a:ln>
                <a:solidFill>
                  <a:srgbClr val="C6C6C6"/>
                </a:solidFill>
                <a:effectLst/>
                <a:latin typeface="JetBrains Mono"/>
              </a:rPr>
              <a:t>Brackets.SQUARE</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return </a:t>
            </a:r>
            <a:r>
              <a:rPr kumimoji="0" lang="de-DE" altLang="de-DE" sz="1000" b="0" i="0" u="none" strike="noStrike" cap="none" normalizeH="0" baseline="0" dirty="0">
                <a:ln>
                  <a:noFill/>
                </a:ln>
                <a:solidFill>
                  <a:srgbClr val="C6C6C6"/>
                </a:solidFill>
                <a:effectLst/>
                <a:latin typeface="JetBrains Mono"/>
              </a:rPr>
              <a:t>Brackets(type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Token.tokenize</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39CCA1"/>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range.start.add_col</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a:ln>
                  <a:noFill/>
                </a:ln>
                <a:solidFill>
                  <a:srgbClr val="39CCA1"/>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a:ln>
                  <a:noFill/>
                </a:ln>
                <a:solidFill>
                  <a:srgbClr val="267DFF"/>
                </a:solidFill>
                <a:effectLst/>
                <a:latin typeface="JetBrains Mono"/>
              </a:rPr>
              <a:t>0</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err="1">
                <a:ln>
                  <a:noFill/>
                </a:ln>
                <a:solidFill>
                  <a:srgbClr val="C6C6C6"/>
                </a:solidFill>
                <a:effectLst/>
                <a:latin typeface="JetBrains Mono"/>
              </a:rPr>
              <a:t>StringUtils.is_identifier</a:t>
            </a:r>
            <a:r>
              <a:rPr kumimoji="0" lang="de-DE" altLang="de-DE" sz="1000" b="0" i="0" u="none" strike="noStrike" cap="none" normalizeH="0" baseline="0" dirty="0">
                <a:ln>
                  <a:noFill/>
                </a:ln>
                <a:solidFill>
                  <a:srgbClr val="C6C6C6"/>
                </a:solidFill>
                <a:effectLst/>
                <a:latin typeface="JetBrains Mono"/>
              </a:rPr>
              <a:t>(string)</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return </a:t>
            </a:r>
            <a:r>
              <a:rPr kumimoji="0" lang="de-DE" altLang="de-DE" sz="1000" b="0" i="0" u="none" strike="noStrike" cap="none" normalizeH="0" baseline="0" dirty="0">
                <a:ln>
                  <a:noFill/>
                </a:ln>
                <a:solidFill>
                  <a:srgbClr val="C6C6C6"/>
                </a:solidFill>
                <a:effectLst/>
                <a:latin typeface="JetBrains Mono"/>
              </a:rPr>
              <a:t>Word(</a:t>
            </a:r>
            <a:r>
              <a:rPr kumimoji="0" lang="de-DE" altLang="de-DE" sz="1000" b="0" i="0" u="none" strike="noStrike" cap="none" normalizeH="0" baseline="0" dirty="0" err="1">
                <a:ln>
                  <a:noFill/>
                </a:ln>
                <a:solidFill>
                  <a:srgbClr val="C6C6C6"/>
                </a:solidFill>
                <a:effectLst/>
                <a:latin typeface="JetBrains Mono"/>
              </a:rPr>
              <a:t>Word.IDENTIFIER</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string)</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return </a:t>
            </a:r>
            <a:r>
              <a:rPr kumimoji="0" lang="de-DE" altLang="de-DE" sz="1000" b="0" i="0" u="none" strike="noStrike" cap="none" normalizeH="0" baseline="0" dirty="0">
                <a:ln>
                  <a:noFill/>
                </a:ln>
                <a:solidFill>
                  <a:srgbClr val="C6C6C6"/>
                </a:solidFill>
                <a:effectLst/>
                <a:latin typeface="JetBrains Mono"/>
              </a:rPr>
              <a:t>Word(</a:t>
            </a:r>
            <a:r>
              <a:rPr kumimoji="0" lang="de-DE" altLang="de-DE" sz="1000" b="0" i="0" u="none" strike="noStrike" cap="none" normalizeH="0" baseline="0" dirty="0" err="1">
                <a:ln>
                  <a:noFill/>
                </a:ln>
                <a:solidFill>
                  <a:srgbClr val="C6C6C6"/>
                </a:solidFill>
                <a:effectLst/>
                <a:latin typeface="JetBrains Mono"/>
              </a:rPr>
              <a:t>Word.VALUE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string)</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def</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repr</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self</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err="1">
                <a:ln>
                  <a:noFill/>
                </a:ln>
                <a:solidFill>
                  <a:srgbClr val="C6C6C6"/>
                </a:solidFill>
                <a:effectLst/>
                <a:latin typeface="JetBrains Mono"/>
              </a:rPr>
              <a:t>self.type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is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Brackets.ROUND</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or</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self.type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is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Brackets.SQUARE</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return </a:t>
            </a:r>
            <a:r>
              <a:rPr kumimoji="0" lang="de-DE" altLang="de-DE" sz="1000" b="1" i="0" u="none" strike="noStrike" cap="none" normalizeH="0" baseline="0" dirty="0">
                <a:ln>
                  <a:noFill/>
                </a:ln>
                <a:solidFill>
                  <a:srgbClr val="34B434"/>
                </a:solidFill>
                <a:effectLst/>
                <a:latin typeface="JetBrains Mono"/>
              </a:rPr>
              <a:t>f"</a:t>
            </a:r>
            <a:r>
              <a:rPr kumimoji="0" lang="de-DE" altLang="de-DE" sz="1000" b="1" i="0" u="none" strike="noStrike" cap="none" normalizeH="0" baseline="0" dirty="0">
                <a:ln>
                  <a:noFill/>
                </a:ln>
                <a:solidFill>
                  <a:srgbClr val="97E85A"/>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self.type.name</a:t>
            </a:r>
            <a:r>
              <a:rPr kumimoji="0" lang="de-DE" altLang="de-DE" sz="1000" b="1" i="0" u="none" strike="noStrike" cap="none" normalizeH="0" baseline="0" dirty="0">
                <a:ln>
                  <a:noFill/>
                </a:ln>
                <a:solidFill>
                  <a:srgbClr val="97E85A"/>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str</a:t>
            </a:r>
            <a:r>
              <a:rPr kumimoji="0" lang="de-DE" altLang="de-DE" sz="1000" b="0" i="0" u="none" strike="noStrike" cap="none" normalizeH="0" baseline="0" dirty="0">
                <a:ln>
                  <a:noFill/>
                </a:ln>
                <a:solidFill>
                  <a:srgbClr val="C6C6C6"/>
                </a:solidFill>
                <a:effectLst/>
                <a:latin typeface="JetBrains Mono"/>
              </a:rPr>
              <a:t>(s) </a:t>
            </a:r>
            <a:r>
              <a:rPr kumimoji="0" lang="de-DE" altLang="de-DE" sz="1000" b="0" i="0" u="none" strike="noStrike" cap="none" normalizeH="0" baseline="0" dirty="0">
                <a:ln>
                  <a:noFill/>
                </a:ln>
                <a:solidFill>
                  <a:srgbClr val="EB8934"/>
                </a:solidFill>
                <a:effectLst/>
                <a:latin typeface="JetBrains Mono"/>
              </a:rPr>
              <a:t>for </a:t>
            </a:r>
            <a:r>
              <a:rPr kumimoji="0" lang="de-DE" altLang="de-DE" sz="1000" b="0" i="0" u="none" strike="noStrike" cap="none" normalizeH="0" baseline="0" dirty="0">
                <a:ln>
                  <a:noFill/>
                </a:ln>
                <a:solidFill>
                  <a:srgbClr val="C6C6C6"/>
                </a:solidFill>
                <a:effectLst/>
                <a:latin typeface="JetBrains Mono"/>
              </a:rPr>
              <a:t>s </a:t>
            </a:r>
            <a:r>
              <a:rPr kumimoji="0" lang="de-DE" altLang="de-DE" sz="1000" b="0" i="0" u="none" strike="noStrike" cap="none" normalizeH="0" baseline="0" dirty="0">
                <a:ln>
                  <a:noFill/>
                </a:ln>
                <a:solidFill>
                  <a:srgbClr val="EB8934"/>
                </a:solidFill>
                <a:effectLst/>
                <a:latin typeface="JetBrains Mono"/>
              </a:rPr>
              <a:t>in </a:t>
            </a:r>
            <a:r>
              <a:rPr kumimoji="0" lang="de-DE" altLang="de-DE" sz="1000" b="0" i="0" u="none" strike="noStrike" cap="none" normalizeH="0" baseline="0" dirty="0" err="1">
                <a:ln>
                  <a:noFill/>
                </a:ln>
                <a:solidFill>
                  <a:srgbClr val="C6C6C6"/>
                </a:solidFill>
                <a:effectLst/>
                <a:latin typeface="JetBrains Mono"/>
              </a:rPr>
              <a:t>self.inside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97E85A"/>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self.location</a:t>
            </a:r>
            <a:r>
              <a:rPr kumimoji="0" lang="de-DE" altLang="de-DE" sz="1000" b="1" i="0" u="none" strike="noStrike" cap="none" normalizeH="0" baseline="0" dirty="0">
                <a:ln>
                  <a:noFill/>
                </a:ln>
                <a:solidFill>
                  <a:srgbClr val="97E85A"/>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br>
              <a:rPr kumimoji="0" lang="de-DE" altLang="de-DE" sz="1000" b="1" i="0" u="none" strike="noStrike" cap="none" normalizeH="0" baseline="0" dirty="0">
                <a:ln>
                  <a:noFill/>
                </a:ln>
                <a:solidFill>
                  <a:srgbClr val="34B434"/>
                </a:solidFill>
                <a:effectLst/>
                <a:latin typeface="JetBrains Mono"/>
              </a:rPr>
            </a:br>
            <a:r>
              <a:rPr kumimoji="0" lang="de-DE" altLang="de-DE" sz="1000" b="1" i="0" u="none" strike="noStrike" cap="none" normalizeH="0" baseline="0" dirty="0">
                <a:ln>
                  <a:noFill/>
                </a:ln>
                <a:solidFill>
                  <a:srgbClr val="34B434"/>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return </a:t>
            </a:r>
            <a:r>
              <a:rPr kumimoji="0" lang="de-DE" altLang="de-DE" sz="1000" b="1" i="0" u="none" strike="noStrike" cap="none" normalizeH="0" baseline="0" dirty="0">
                <a:ln>
                  <a:noFill/>
                </a:ln>
                <a:solidFill>
                  <a:srgbClr val="34B434"/>
                </a:solidFill>
                <a:effectLst/>
                <a:latin typeface="JetBrains Mono"/>
              </a:rPr>
              <a:t>f"</a:t>
            </a:r>
            <a:r>
              <a:rPr kumimoji="0" lang="de-DE" altLang="de-DE" sz="1000" b="1" i="0" u="none" strike="noStrike" cap="none" normalizeH="0" baseline="0" dirty="0">
                <a:ln>
                  <a:noFill/>
                </a:ln>
                <a:solidFill>
                  <a:srgbClr val="97E85A"/>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self.type.name</a:t>
            </a:r>
            <a:r>
              <a:rPr kumimoji="0" lang="de-DE" altLang="de-DE" sz="1000" b="1" i="0" u="none" strike="noStrike" cap="none" normalizeH="0" baseline="0" dirty="0">
                <a:ln>
                  <a:noFill/>
                </a:ln>
                <a:solidFill>
                  <a:srgbClr val="97E85A"/>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f' </a:t>
            </a:r>
            <a:r>
              <a:rPr kumimoji="0" lang="de-DE" altLang="de-DE" sz="1000" b="1" i="0" u="none" strike="noStrike" cap="none" normalizeH="0" baseline="0" dirty="0">
                <a:ln>
                  <a:noFill/>
                </a:ln>
                <a:solidFill>
                  <a:srgbClr val="97E85A"/>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self.value</a:t>
            </a:r>
            <a:r>
              <a:rPr kumimoji="0" lang="de-DE" altLang="de-DE" sz="1000" b="1" i="0" u="none" strike="noStrike" cap="none" normalizeH="0" baseline="0" dirty="0">
                <a:ln>
                  <a:noFill/>
                </a:ln>
                <a:solidFill>
                  <a:srgbClr val="97E85A"/>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err="1">
                <a:ln>
                  <a:noFill/>
                </a:ln>
                <a:solidFill>
                  <a:srgbClr val="C6C6C6"/>
                </a:solidFill>
                <a:effectLst/>
                <a:latin typeface="JetBrains Mono"/>
              </a:rPr>
              <a:t>self.value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is</a:t>
            </a:r>
            <a:r>
              <a:rPr kumimoji="0" lang="de-DE" altLang="de-DE" sz="1000" b="0" i="0" u="none" strike="noStrike" cap="none" normalizeH="0" baseline="0" dirty="0">
                <a:ln>
                  <a:noFill/>
                </a:ln>
                <a:solidFill>
                  <a:srgbClr val="EB8934"/>
                </a:solidFill>
                <a:effectLst/>
                <a:latin typeface="JetBrains Mono"/>
              </a:rPr>
              <a:t> not None else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97E85A"/>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 (</a:t>
            </a:r>
            <a:r>
              <a:rPr kumimoji="0" lang="de-DE" altLang="de-DE" sz="1000" b="1" i="0" u="none" strike="noStrike" cap="none" normalizeH="0" baseline="0" dirty="0">
                <a:ln>
                  <a:noFill/>
                </a:ln>
                <a:solidFill>
                  <a:srgbClr val="97E85A"/>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self.location</a:t>
            </a:r>
            <a:r>
              <a:rPr kumimoji="0" lang="de-DE" altLang="de-DE" sz="1000" b="1" i="0" u="none" strike="noStrike" cap="none" normalizeH="0" baseline="0" dirty="0">
                <a:ln>
                  <a:noFill/>
                </a:ln>
                <a:solidFill>
                  <a:srgbClr val="97E85A"/>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br>
              <a:rPr kumimoji="0" lang="de-DE" altLang="de-DE" sz="1000" b="1" i="0" u="none" strike="noStrike" cap="none" normalizeH="0" baseline="0" dirty="0">
                <a:ln>
                  <a:noFill/>
                </a:ln>
                <a:solidFill>
                  <a:srgbClr val="34B434"/>
                </a:solidFill>
                <a:effectLst/>
                <a:latin typeface="JetBrains Mono"/>
              </a:rPr>
            </a:br>
            <a:br>
              <a:rPr kumimoji="0" lang="de-DE" altLang="de-DE" sz="1000" b="1" i="0" u="none" strike="noStrike" cap="none" normalizeH="0" baseline="0" dirty="0">
                <a:ln>
                  <a:noFill/>
                </a:ln>
                <a:solidFill>
                  <a:srgbClr val="34B434"/>
                </a:solidFill>
                <a:effectLst/>
                <a:latin typeface="JetBrains Mono"/>
              </a:rPr>
            </a:br>
            <a:br>
              <a:rPr kumimoji="0" lang="de-DE" altLang="de-DE" sz="1000" b="1" i="0" u="none" strike="noStrike" cap="none" normalizeH="0" baseline="0" dirty="0">
                <a:ln>
                  <a:noFill/>
                </a:ln>
                <a:solidFill>
                  <a:srgbClr val="34B434"/>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Operator(Token)</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def</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init</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self</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type</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location</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_)</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super().__</a:t>
            </a:r>
            <a:r>
              <a:rPr kumimoji="0" lang="de-DE" altLang="de-DE" sz="1000" b="0" i="0" u="none" strike="noStrike" cap="none" normalizeH="0" baseline="0" dirty="0" err="1">
                <a:ln>
                  <a:noFill/>
                </a:ln>
                <a:solidFill>
                  <a:srgbClr val="C6C6C6"/>
                </a:solidFill>
                <a:effectLst/>
                <a:latin typeface="JetBrains Mono"/>
              </a:rPr>
              <a:t>init</a:t>
            </a:r>
            <a:r>
              <a:rPr kumimoji="0" lang="de-DE" altLang="de-DE" sz="1000" b="0" i="0" u="none" strike="noStrike" cap="none" normalizeH="0" baseline="0" dirty="0">
                <a:ln>
                  <a:noFill/>
                </a:ln>
                <a:solidFill>
                  <a:srgbClr val="C6C6C6"/>
                </a:solidFill>
                <a:effectLst/>
                <a:latin typeface="JetBrains Mono"/>
              </a:rPr>
              <a:t>__(type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location</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None</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Math_Operator</a:t>
            </a:r>
            <a:r>
              <a:rPr kumimoji="0" lang="de-DE" altLang="de-DE" sz="1000" b="0" i="0" u="none" strike="noStrike" cap="none" normalizeH="0" baseline="0" dirty="0">
                <a:ln>
                  <a:noFill/>
                </a:ln>
                <a:solidFill>
                  <a:srgbClr val="C6C6C6"/>
                </a:solidFill>
                <a:effectLst/>
                <a:latin typeface="JetBrains Mono"/>
              </a:rPr>
              <a:t>(Operator)</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PLUS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"MATH_OPERATOR.PLUS"</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MINUS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"MATH_OPERATOR.MINUS"</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MULTIPLY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"MATH_OPERATOR.MULTIPLY"</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DIVIDE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"MATH_OPERATOR.DIVIDE"</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MODULO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"MATH_OPERATOR.MODULO"</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FLOOR_DIVIDE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"MATH_OPERATOR.FLOOR_DIVIDE"</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Compare_Operator</a:t>
            </a:r>
            <a:r>
              <a:rPr kumimoji="0" lang="de-DE" altLang="de-DE" sz="1000" b="0" i="0" u="none" strike="noStrike" cap="none" normalizeH="0" baseline="0" dirty="0">
                <a:ln>
                  <a:noFill/>
                </a:ln>
                <a:solidFill>
                  <a:srgbClr val="C6C6C6"/>
                </a:solidFill>
                <a:effectLst/>
                <a:latin typeface="JetBrains Mono"/>
              </a:rPr>
              <a:t>(Operator)</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EQUAL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Compare_Operator.EQUAL</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NOT_EQUAL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Compare_Operator.NOT_EQUAL</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GREATER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"&gt;"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Compare_Operator.GREATER</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GREATER_EQUAL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"&gt;="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Compare_Operator.GREATER_EQUAL</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LESS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"&lt;"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Compare_Operator.LESS</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LESS_EQUAL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"&lt;="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Compare_Operator.LESS_EQUAL</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Bool_Operator</a:t>
            </a:r>
            <a:r>
              <a:rPr kumimoji="0" lang="de-DE" altLang="de-DE" sz="1000" b="0" i="0" u="none" strike="noStrike" cap="none" normalizeH="0" baseline="0" dirty="0">
                <a:ln>
                  <a:noFill/>
                </a:ln>
                <a:solidFill>
                  <a:srgbClr val="C6C6C6"/>
                </a:solidFill>
                <a:effectLst/>
                <a:latin typeface="JetBrains Mono"/>
              </a:rPr>
              <a:t>(Operator)</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AND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"and"</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Bool_Operator.AND</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OR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or</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Bool_Operator.OR</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NOT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"not"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Bool_Operator.NOT</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Word(Token)</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IDENTIFIER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identifier</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Word.IDENTIFIER</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VALUE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"value"</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Word.VALUE</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def</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init</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self</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type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value)</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super().__</a:t>
            </a:r>
            <a:r>
              <a:rPr kumimoji="0" lang="de-DE" altLang="de-DE" sz="1000" b="0" i="0" u="none" strike="noStrike" cap="none" normalizeH="0" baseline="0" dirty="0" err="1">
                <a:ln>
                  <a:noFill/>
                </a:ln>
                <a:solidFill>
                  <a:srgbClr val="C6C6C6"/>
                </a:solidFill>
                <a:effectLst/>
                <a:latin typeface="JetBrains Mono"/>
              </a:rPr>
              <a:t>init</a:t>
            </a:r>
            <a:r>
              <a:rPr kumimoji="0" lang="de-DE" altLang="de-DE" sz="1000" b="0" i="0" u="none" strike="noStrike" cap="none" normalizeH="0" baseline="0" dirty="0">
                <a:ln>
                  <a:noFill/>
                </a:ln>
                <a:solidFill>
                  <a:srgbClr val="C6C6C6"/>
                </a:solidFill>
                <a:effectLst/>
                <a:latin typeface="JetBrains Mono"/>
              </a:rPr>
              <a:t>__(type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value)</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Brackets(Token)</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ROUND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Brackets.ROUND</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SQUARE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Brackets.SQUARE</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EB8934"/>
                </a:solidFill>
                <a:effectLst/>
                <a:latin typeface="JetBrains Mono"/>
              </a:rPr>
              <a:t>def</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init</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self</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type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location</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Range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inside</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list[Token]</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closed</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bool</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super().__</a:t>
            </a:r>
            <a:r>
              <a:rPr kumimoji="0" lang="de-DE" altLang="de-DE" sz="1000" b="0" i="0" u="none" strike="noStrike" cap="none" normalizeH="0" baseline="0" dirty="0" err="1">
                <a:ln>
                  <a:noFill/>
                </a:ln>
                <a:solidFill>
                  <a:srgbClr val="C6C6C6"/>
                </a:solidFill>
                <a:effectLst/>
                <a:latin typeface="JetBrains Mono"/>
              </a:rPr>
              <a:t>init</a:t>
            </a:r>
            <a:r>
              <a:rPr kumimoji="0" lang="de-DE" altLang="de-DE" sz="1000" b="0" i="0" u="none" strike="noStrike" cap="none" normalizeH="0" baseline="0" dirty="0">
                <a:ln>
                  <a:noFill/>
                </a:ln>
                <a:solidFill>
                  <a:srgbClr val="C6C6C6"/>
                </a:solidFill>
                <a:effectLst/>
                <a:latin typeface="JetBrains Mono"/>
              </a:rPr>
              <a:t>__(type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location</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EB8934"/>
                </a:solidFill>
                <a:effectLst/>
                <a:latin typeface="JetBrains Mono"/>
              </a:rPr>
              <a:t>None</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self.closed</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closed</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self.inside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inside</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Separator(Token)</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COMMA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Separator.COMMA</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COLON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Separator.COLON</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SEMICOLON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Separator.SEMICOLON</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HASHTAG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Separator.HASHTAG</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ASSIGN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Separator.ASSIGN</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Keyword(Token)</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IF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"if"</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Keyword.IF</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ELSE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"else"</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Keyword.ELSE</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ELIF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"elif"</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Keyword.ELIF</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WHILE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"while"</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Keyword.WHILE</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FOR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"for"</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Keyword.FOR</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IN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"in"</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"Keyword.IN"</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RETURN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"return"</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Keyword.RETURN</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BREAK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"break"</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Keyword.BREAK</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CONTINUE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continue</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Keyword.CONTINUE</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err="1">
                <a:ln>
                  <a:noFill/>
                </a:ln>
                <a:solidFill>
                  <a:srgbClr val="EB8934"/>
                </a:solidFill>
                <a:effectLst/>
                <a:latin typeface="JetBrains Mono"/>
              </a:rPr>
              <a:t>class</a:t>
            </a:r>
            <a:r>
              <a:rPr kumimoji="0" lang="de-DE" altLang="de-DE" sz="1000" b="0" i="0" u="none" strike="noStrike" cap="none" normalizeH="0" baseline="0" dirty="0">
                <a:ln>
                  <a:noFill/>
                </a:ln>
                <a:solidFill>
                  <a:srgbClr val="EB8934"/>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Datatype</a:t>
            </a:r>
            <a:r>
              <a:rPr kumimoji="0" lang="de-DE" altLang="de-DE" sz="1000" b="0" i="0" u="none" strike="noStrike" cap="none" normalizeH="0" baseline="0" dirty="0">
                <a:ln>
                  <a:noFill/>
                </a:ln>
                <a:solidFill>
                  <a:srgbClr val="C6C6C6"/>
                </a:solidFill>
                <a:effectLst/>
                <a:latin typeface="JetBrains Mono"/>
              </a:rPr>
              <a:t>(Token)</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INT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"int"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"Datatype.INT"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FLOAT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"float"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Datatype.FLOAT</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STRING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str</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Datatype.STRING</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BOOL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bool</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Datatype.BOOL</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VOID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TokenType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void</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Datatype.VOID</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NO_SPACE_TOKENS_LEN1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"&lt;"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"&gt;"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NO_SPACE_TOKENS_LEN2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"&gt;="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"&lt;="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TOKENS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Math_Operator.PLUS</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Math_Operator.MINUS</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Math_Operator.MULTIPLY</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Math_Operator.DIVIDE</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Math_Operator.MODULO</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Math_Operator.FLOOR_DIVIDE</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Compare_Operator.EQUAL</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Compare_Operator.NOT_EQUAL</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"&gt;"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Compare_Operator.GREATER</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"&gt;="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Compare_Operator.GREATER_EQUAL</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"&lt;"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Compare_Operator.LESS</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"&lt;="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Compare_Operator.LESS_EQUAL</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"and"</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Bool_Operator.AND</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or</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Bool_Operator.OR</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"not"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Bool_Operator.NOT</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Separator.COMMA</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Separator.COLON</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Separator.HASHTAG</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Separator.ASSIGN</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"if"</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Keyword.IF</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"else"</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Keyword.ELSE</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"elif"</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Keyword.ELIF</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"while"</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Keyword.WHILE</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"for"</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Keyword.FOR</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"in"</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Keyword.IN</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"return"</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Keyword.RETURN</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"break"</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Keyword.BREAK</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continue</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Keyword.CONTINUE</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"int"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Datatype.INT</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"float"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Datatype.FLOAT</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str</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Datatype.STRING</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bool</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Datatype.BOOL</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a:t>
            </a:r>
            <a:r>
              <a:rPr kumimoji="0" lang="de-DE" altLang="de-DE" sz="1000" b="1" i="0" u="none" strike="noStrike" cap="none" normalizeH="0" baseline="0" dirty="0" err="1">
                <a:ln>
                  <a:noFill/>
                </a:ln>
                <a:solidFill>
                  <a:srgbClr val="34B434"/>
                </a:solidFill>
                <a:effectLst/>
                <a:latin typeface="JetBrains Mono"/>
              </a:rPr>
              <a:t>void</a:t>
            </a:r>
            <a:r>
              <a:rPr kumimoji="0" lang="de-DE" altLang="de-DE" sz="1000" b="1" i="0" u="none" strike="noStrike" cap="none" normalizeH="0" baseline="0" dirty="0">
                <a:ln>
                  <a:noFill/>
                </a:ln>
                <a:solidFill>
                  <a:srgbClr val="34B434"/>
                </a:solidFill>
                <a:effectLst/>
                <a:latin typeface="JetBrains Mono"/>
              </a:rPr>
              <a:t>"</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Datatype.VOID</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a:ln>
                  <a:noFill/>
                </a:ln>
                <a:solidFill>
                  <a:srgbClr val="C6C6C6"/>
                </a:solidFill>
                <a:effectLst/>
                <a:latin typeface="JetBrains Mono"/>
              </a:rPr>
              <a:t>__</a:t>
            </a:r>
            <a:r>
              <a:rPr kumimoji="0" lang="de-DE" altLang="de-DE" sz="1000" b="0" i="0" u="none" strike="noStrike" cap="none" normalizeH="0" baseline="0" dirty="0" err="1">
                <a:ln>
                  <a:noFill/>
                </a:ln>
                <a:solidFill>
                  <a:srgbClr val="C6C6C6"/>
                </a:solidFill>
                <a:effectLst/>
                <a:latin typeface="JetBrains Mono"/>
              </a:rPr>
              <a:t>name</a:t>
            </a:r>
            <a:r>
              <a:rPr kumimoji="0" lang="de-DE" altLang="de-DE" sz="1000" b="0" i="0" u="none" strike="noStrike" cap="none" normalizeH="0" baseline="0" dirty="0">
                <a:ln>
                  <a:noFill/>
                </a:ln>
                <a:solidFill>
                  <a:srgbClr val="C6C6C6"/>
                </a:solidFill>
                <a:effectLst/>
                <a:latin typeface="JetBrains Mono"/>
              </a:rPr>
              <a:t>__ </a:t>
            </a:r>
            <a:r>
              <a:rPr kumimoji="0" lang="de-DE" altLang="de-DE" sz="1000" b="0" i="0" u="none" strike="noStrike" cap="none" normalizeH="0" baseline="0" dirty="0">
                <a:ln>
                  <a:noFill/>
                </a:ln>
                <a:solidFill>
                  <a:srgbClr val="39CCA1"/>
                </a:solidFill>
                <a:effectLst/>
                <a:latin typeface="JetBrains Mono"/>
              </a:rPr>
              <a:t>== </a:t>
            </a:r>
            <a:r>
              <a:rPr kumimoji="0" lang="de-DE" altLang="de-DE" sz="1000" b="1" i="0" u="none" strike="noStrike" cap="none" normalizeH="0" baseline="0" dirty="0">
                <a:ln>
                  <a:noFill/>
                </a:ln>
                <a:solidFill>
                  <a:srgbClr val="34B434"/>
                </a:solidFill>
                <a:effectLst/>
                <a:latin typeface="JetBrains Mono"/>
              </a:rPr>
              <a:t>'__main__'</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print(</a:t>
            </a:r>
            <a:r>
              <a:rPr kumimoji="0" lang="de-DE" altLang="de-DE" sz="1000" b="0" i="0" u="none" strike="noStrike" cap="none" normalizeH="0" baseline="0" dirty="0" err="1">
                <a:ln>
                  <a:noFill/>
                </a:ln>
                <a:solidFill>
                  <a:srgbClr val="C6C6C6"/>
                </a:solidFill>
                <a:effectLst/>
                <a:latin typeface="JetBrains Mono"/>
              </a:rPr>
              <a:t>Token.tokenize</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34B434"/>
                </a:solidFill>
                <a:effectLst/>
                <a:latin typeface="JetBrains Mono"/>
              </a:rPr>
              <a:t>"int x = 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Position(</a:t>
            </a:r>
            <a:r>
              <a:rPr kumimoji="0" lang="de-DE" altLang="de-DE" sz="1000" b="0" i="0" u="none" strike="noStrike" cap="none" normalizeH="0" baseline="0" dirty="0">
                <a:ln>
                  <a:noFill/>
                </a:ln>
                <a:solidFill>
                  <a:srgbClr val="267DFF"/>
                </a:solidFill>
                <a:effectLst/>
                <a:latin typeface="JetBrains Mono"/>
              </a:rPr>
              <a:t>0</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int x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0</a:t>
            </a:r>
            <a:br>
              <a:rPr kumimoji="0" lang="de-DE" altLang="de-DE" sz="1000" b="0" i="0" u="none" strike="noStrike" cap="none" normalizeH="0" baseline="0" dirty="0">
                <a:ln>
                  <a:noFill/>
                </a:ln>
                <a:solidFill>
                  <a:srgbClr val="267DFF"/>
                </a:solidFill>
                <a:effectLst/>
                <a:latin typeface="JetBrains Mono"/>
              </a:rPr>
            </a:br>
            <a:r>
              <a:rPr kumimoji="0" lang="de-DE" altLang="de-DE" sz="1000" b="0" i="0" u="none" strike="noStrike" cap="none" normalizeH="0" baseline="0" dirty="0">
                <a:ln>
                  <a:noFill/>
                </a:ln>
                <a:solidFill>
                  <a:srgbClr val="C6C6C6"/>
                </a:solidFill>
                <a:effectLst/>
                <a:latin typeface="JetBrains Mono"/>
              </a:rPr>
              <a:t>[Datatype.INT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Word.IDENTIFIER</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Separator.ASSIGN</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Word.VALUE</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EB8934"/>
                </a:solidFill>
                <a:effectLst/>
                <a:latin typeface="JetBrains Mono"/>
              </a:rPr>
              <a:t>if </a:t>
            </a:r>
            <a:r>
              <a:rPr kumimoji="0" lang="de-DE" altLang="de-DE" sz="1000" b="0" i="0" u="none" strike="noStrike" cap="none" normalizeH="0" baseline="0" dirty="0" err="1">
                <a:ln>
                  <a:noFill/>
                </a:ln>
                <a:solidFill>
                  <a:srgbClr val="C6C6C6"/>
                </a:solidFill>
                <a:effectLst/>
                <a:latin typeface="JetBrains Mono"/>
              </a:rPr>
              <a:t>func</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12</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1</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21</a:t>
            </a:r>
            <a:r>
              <a:rPr kumimoji="0" lang="de-DE" altLang="de-DE" sz="1000" b="0" i="0" u="none" strike="noStrike" cap="none" normalizeH="0" baseline="0" dirty="0">
                <a:ln>
                  <a:noFill/>
                </a:ln>
                <a:solidFill>
                  <a:srgbClr val="39CCA1"/>
                </a:solidFill>
                <a:effectLst/>
                <a:latin typeface="JetBrains Mono"/>
              </a:rPr>
              <a:t>:</a:t>
            </a:r>
            <a:br>
              <a:rPr kumimoji="0" lang="de-DE" altLang="de-DE" sz="1000" b="0" i="0" u="none" strike="noStrike" cap="none" normalizeH="0" baseline="0" dirty="0">
                <a:ln>
                  <a:noFill/>
                </a:ln>
                <a:solidFill>
                  <a:srgbClr val="39CCA1"/>
                </a:solidFill>
                <a:effectLst/>
                <a:latin typeface="JetBrains Mono"/>
              </a:rPr>
            </a:b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Keyword.IF</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Word.IDENTIFIER</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Brackets.ROUND</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&lt; </a:t>
            </a:r>
            <a:r>
              <a:rPr kumimoji="0" lang="de-DE" altLang="de-DE" sz="1000" b="0" i="0" u="none" strike="noStrike" cap="none" normalizeH="0" baseline="0" dirty="0" err="1">
                <a:ln>
                  <a:noFill/>
                </a:ln>
                <a:solidFill>
                  <a:srgbClr val="C6C6C6"/>
                </a:solidFill>
                <a:effectLst/>
                <a:latin typeface="JetBrains Mono"/>
              </a:rPr>
              <a:t>Word.VALUE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Separator.COMMA</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Word.VALUE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&gt;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Compare_Operator.EQUAL</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Word.VALUE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Separator.COLON</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float[][] y </a:t>
            </a:r>
            <a:r>
              <a:rPr kumimoji="0" lang="de-DE" altLang="de-DE" sz="1000" b="0" i="0" u="none" strike="noStrike" cap="none" normalizeH="0" baseline="0" dirty="0">
                <a:ln>
                  <a:noFill/>
                </a:ln>
                <a:solidFill>
                  <a:srgbClr val="39CCA1"/>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1</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2</a:t>
            </a:r>
            <a:r>
              <a:rPr kumimoji="0" lang="de-DE" altLang="de-DE" sz="1000" b="0" i="0" u="none" strike="noStrike" cap="none" normalizeH="0" baseline="0" dirty="0">
                <a:ln>
                  <a:noFill/>
                </a:ln>
                <a:solidFill>
                  <a:srgbClr val="C6C6C6"/>
                </a:solidFill>
                <a:effectLst/>
                <a:latin typeface="JetBrains Mono"/>
              </a:rPr>
              <a: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a:ln>
                  <a:noFill/>
                </a:ln>
                <a:solidFill>
                  <a:srgbClr val="267DFF"/>
                </a:solidFill>
                <a:effectLst/>
                <a:latin typeface="JetBrains Mono"/>
              </a:rPr>
              <a:t>3</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a:ln>
                  <a:noFill/>
                </a:ln>
                <a:solidFill>
                  <a:srgbClr val="267DFF"/>
                </a:solidFill>
                <a:effectLst/>
                <a:latin typeface="JetBrains Mono"/>
              </a:rPr>
              <a:t>4</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r>
              <a:rPr kumimoji="0" lang="de-DE" altLang="de-DE" sz="1000" b="0" i="0" u="none" strike="noStrike" cap="none" normalizeH="0" baseline="0" dirty="0">
                <a:ln>
                  <a:noFill/>
                </a:ln>
                <a:solidFill>
                  <a:srgbClr val="C6C6C6"/>
                </a:solidFill>
                <a:effectLst/>
                <a:latin typeface="JetBrains Mono"/>
              </a:rPr>
              <a:t>[</a:t>
            </a:r>
            <a:r>
              <a:rPr kumimoji="0" lang="de-DE" altLang="de-DE" sz="1000" b="0" i="0" u="none" strike="noStrike" cap="none" normalizeH="0" baseline="0" dirty="0" err="1">
                <a:ln>
                  <a:noFill/>
                </a:ln>
                <a:solidFill>
                  <a:srgbClr val="C6C6C6"/>
                </a:solidFill>
                <a:effectLst/>
                <a:latin typeface="JetBrains Mono"/>
              </a:rPr>
              <a:t>Datatype.FLOAT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Brackets.SQUARE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&lt;&gt; </a:t>
            </a:r>
            <a:r>
              <a:rPr kumimoji="0" lang="de-DE" altLang="de-DE" sz="1000" b="0" i="0" u="none" strike="noStrike" cap="none" normalizeH="0" baseline="0" dirty="0" err="1">
                <a:ln>
                  <a:noFill/>
                </a:ln>
                <a:solidFill>
                  <a:srgbClr val="C6C6C6"/>
                </a:solidFill>
                <a:effectLst/>
                <a:latin typeface="JetBrains Mono"/>
              </a:rPr>
              <a:t>Brackets.SQUARE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&lt;&gt;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Word.IDENTIFIER</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Separator.ASSIGN</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Brackets.SQUARE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&lt; </a:t>
            </a:r>
            <a:r>
              <a:rPr kumimoji="0" lang="de-DE" altLang="de-DE" sz="1000" b="0" i="0" u="none" strike="noStrike" cap="none" normalizeH="0" baseline="0" dirty="0" err="1">
                <a:ln>
                  <a:noFill/>
                </a:ln>
                <a:solidFill>
                  <a:srgbClr val="C6C6C6"/>
                </a:solidFill>
                <a:effectLst/>
                <a:latin typeface="JetBrains Mono"/>
              </a:rPr>
              <a:t>Brackets.SQUARE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&lt; </a:t>
            </a:r>
            <a:r>
              <a:rPr kumimoji="0" lang="de-DE" altLang="de-DE" sz="1000" b="0" i="0" u="none" strike="noStrike" cap="none" normalizeH="0" baseline="0" dirty="0" err="1">
                <a:ln>
                  <a:noFill/>
                </a:ln>
                <a:solidFill>
                  <a:srgbClr val="C6C6C6"/>
                </a:solidFill>
                <a:effectLst/>
                <a:latin typeface="JetBrains Mono"/>
              </a:rPr>
              <a:t>Word.VALUE</a:t>
            </a:r>
            <a:r>
              <a:rPr kumimoji="0" lang="de-DE" altLang="de-DE" sz="1000" b="1" i="0" u="none" strike="noStrike" cap="none" normalizeH="0" baseline="0" dirty="0">
                <a:ln>
                  <a:noFill/>
                </a:ln>
                <a:solidFill>
                  <a:srgbClr val="FF3C00"/>
                </a:solidFill>
                <a:effectLst/>
                <a:latin typeface="JetBrains Mono"/>
              </a:rPr>
              <a:t>,</a:t>
            </a:r>
            <a:br>
              <a:rPr kumimoji="0" lang="de-DE" altLang="de-DE" sz="1000" b="1" i="0" u="none" strike="noStrike" cap="none" normalizeH="0" baseline="0" dirty="0">
                <a:ln>
                  <a:noFill/>
                </a:ln>
                <a:solidFill>
                  <a:srgbClr val="FF3C00"/>
                </a:solidFill>
                <a:effectLst/>
                <a:latin typeface="JetBrains Mono"/>
              </a:rPr>
            </a:b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Separator.COMMA</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Word.VALUE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&gt;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Brackets.SQUARE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&lt; </a:t>
            </a:r>
            <a:r>
              <a:rPr kumimoji="0" lang="de-DE" altLang="de-DE" sz="1000" b="0" i="0" u="none" strike="noStrike" cap="none" normalizeH="0" baseline="0" dirty="0" err="1">
                <a:ln>
                  <a:noFill/>
                </a:ln>
                <a:solidFill>
                  <a:srgbClr val="C6C6C6"/>
                </a:solidFill>
                <a:effectLst/>
                <a:latin typeface="JetBrains Mono"/>
              </a:rPr>
              <a:t>Word.VALUE</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Separator.COMMA</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Word.VALUE</a:t>
            </a:r>
            <a:r>
              <a:rPr kumimoji="0" lang="de-DE" altLang="de-DE" sz="1000" b="0" i="0" u="none" strike="noStrike" cap="none" normalizeH="0" baseline="0" dirty="0">
                <a:ln>
                  <a:noFill/>
                </a:ln>
                <a:solidFill>
                  <a:srgbClr val="C6C6C6"/>
                </a:solidFill>
                <a:effectLst/>
                <a:latin typeface="JetBrains Mono"/>
              </a:rPr>
              <a:t> </a:t>
            </a:r>
            <a:r>
              <a:rPr kumimoji="0" lang="de-DE" altLang="de-DE" sz="1000" b="0" i="0" u="none" strike="noStrike" cap="none" normalizeH="0" baseline="0" dirty="0">
                <a:ln>
                  <a:noFill/>
                </a:ln>
                <a:solidFill>
                  <a:srgbClr val="39CCA1"/>
                </a:solidFill>
                <a:effectLst/>
                <a:latin typeface="JetBrains Mono"/>
              </a:rPr>
              <a:t>&gt; &gt;</a:t>
            </a:r>
            <a:r>
              <a:rPr kumimoji="0" lang="de-DE" altLang="de-DE" sz="1000" b="1" i="0" u="none" strike="noStrike" cap="none" normalizeH="0" baseline="0" dirty="0">
                <a:ln>
                  <a:noFill/>
                </a:ln>
                <a:solidFill>
                  <a:srgbClr val="FF3C00"/>
                </a:solidFill>
                <a:effectLst/>
                <a:latin typeface="JetBrains Mono"/>
              </a:rPr>
              <a:t>, </a:t>
            </a:r>
            <a:r>
              <a:rPr kumimoji="0" lang="de-DE" altLang="de-DE" sz="1000" b="0" i="0" u="none" strike="noStrike" cap="none" normalizeH="0" baseline="0" dirty="0" err="1">
                <a:ln>
                  <a:noFill/>
                </a:ln>
                <a:solidFill>
                  <a:srgbClr val="C6C6C6"/>
                </a:solidFill>
                <a:effectLst/>
                <a:latin typeface="JetBrains Mono"/>
              </a:rPr>
              <a:t>Separator.COLON</a:t>
            </a:r>
            <a:r>
              <a:rPr kumimoji="0" lang="de-DE" altLang="de-DE" sz="1000" b="0" i="0" u="none" strike="noStrike" cap="none" normalizeH="0" baseline="0" dirty="0">
                <a:ln>
                  <a:noFill/>
                </a:ln>
                <a:solidFill>
                  <a:srgbClr val="C6C6C6"/>
                </a:solidFill>
                <a:effectLst/>
                <a:latin typeface="JetBrains Mono"/>
              </a:rPr>
              <a:t>]</a:t>
            </a:r>
            <a:br>
              <a:rPr kumimoji="0" lang="de-DE" altLang="de-DE" sz="1000" b="0" i="0" u="none" strike="noStrike" cap="none" normalizeH="0" baseline="0" dirty="0">
                <a:ln>
                  <a:noFill/>
                </a:ln>
                <a:solidFill>
                  <a:srgbClr val="C6C6C6"/>
                </a:solidFill>
                <a:effectLst/>
                <a:latin typeface="JetBrains Mono"/>
              </a:rPr>
            </a:b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5" name="Grafik 4">
            <a:extLst>
              <a:ext uri="{FF2B5EF4-FFF2-40B4-BE49-F238E27FC236}">
                <a16:creationId xmlns:a16="http://schemas.microsoft.com/office/drawing/2014/main" id="{921DD7A8-03DE-B82C-86C3-188607066E4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0" r="314"/>
          <a:stretch/>
        </p:blipFill>
        <p:spPr>
          <a:xfrm>
            <a:off x="4237661" y="3672851"/>
            <a:ext cx="21795130" cy="14820900"/>
          </a:xfrm>
          <a:prstGeom prst="rect">
            <a:avLst/>
          </a:prstGeom>
        </p:spPr>
      </p:pic>
      <p:sp>
        <p:nvSpPr>
          <p:cNvPr id="6" name="Rechteck: abgerundete Ecken 5">
            <a:extLst>
              <a:ext uri="{FF2B5EF4-FFF2-40B4-BE49-F238E27FC236}">
                <a16:creationId xmlns:a16="http://schemas.microsoft.com/office/drawing/2014/main" id="{9332F45D-DC56-72EE-0DDC-A3ECA7FDCB59}"/>
              </a:ext>
            </a:extLst>
          </p:cNvPr>
          <p:cNvSpPr/>
          <p:nvPr/>
        </p:nvSpPr>
        <p:spPr>
          <a:xfrm>
            <a:off x="2086708" y="3696298"/>
            <a:ext cx="11019691" cy="5705611"/>
          </a:xfrm>
          <a:prstGeom prst="roundRect">
            <a:avLst>
              <a:gd name="adj" fmla="val 4946"/>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5400" dirty="0">
                <a:solidFill>
                  <a:schemeClr val="tx1"/>
                </a:solidFill>
              </a:rPr>
              <a:t>Der </a:t>
            </a:r>
            <a:r>
              <a:rPr lang="de-DE" sz="5400" dirty="0" err="1">
                <a:solidFill>
                  <a:schemeClr val="tx1"/>
                </a:solidFill>
              </a:rPr>
              <a:t>Tokenizer</a:t>
            </a:r>
            <a:r>
              <a:rPr lang="de-DE" sz="5400" dirty="0">
                <a:solidFill>
                  <a:schemeClr val="tx1"/>
                </a:solidFill>
              </a:rPr>
              <a:t> teilt den Code vor dem Transpilieren in einzelne Tokens (Instanzen der Token-Klasse) auf. In den Tokens ist die Position des ursprünglichen Wertes gespeichert, was genaue Fehlermeldungen erlaubt.</a:t>
            </a:r>
          </a:p>
        </p:txBody>
      </p:sp>
      <p:grpSp>
        <p:nvGrpSpPr>
          <p:cNvPr id="30" name="Gruppieren 29">
            <a:extLst>
              <a:ext uri="{FF2B5EF4-FFF2-40B4-BE49-F238E27FC236}">
                <a16:creationId xmlns:a16="http://schemas.microsoft.com/office/drawing/2014/main" id="{DAD254E3-146C-C8A3-214D-544EC4FB44AF}"/>
              </a:ext>
            </a:extLst>
          </p:cNvPr>
          <p:cNvGrpSpPr/>
          <p:nvPr/>
        </p:nvGrpSpPr>
        <p:grpSpPr>
          <a:xfrm>
            <a:off x="17164053" y="3696298"/>
            <a:ext cx="11019689" cy="5705611"/>
            <a:chOff x="17328175" y="3696299"/>
            <a:chExt cx="11019689" cy="5705611"/>
          </a:xfrm>
        </p:grpSpPr>
        <p:sp>
          <p:nvSpPr>
            <p:cNvPr id="10" name="Rechteck: abgerundete Ecken 9">
              <a:extLst>
                <a:ext uri="{FF2B5EF4-FFF2-40B4-BE49-F238E27FC236}">
                  <a16:creationId xmlns:a16="http://schemas.microsoft.com/office/drawing/2014/main" id="{4EF35A13-884D-C00E-6B09-0F6D4E8F076A}"/>
                </a:ext>
              </a:extLst>
            </p:cNvPr>
            <p:cNvSpPr/>
            <p:nvPr/>
          </p:nvSpPr>
          <p:spPr>
            <a:xfrm>
              <a:off x="17328175" y="3696299"/>
              <a:ext cx="11019689" cy="5705611"/>
            </a:xfrm>
            <a:prstGeom prst="roundRect">
              <a:avLst>
                <a:gd name="adj" fmla="val 4946"/>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5400" dirty="0">
                <a:solidFill>
                  <a:schemeClr val="tx1"/>
                </a:solidFill>
              </a:endParaRPr>
            </a:p>
          </p:txBody>
        </p:sp>
        <p:pic>
          <p:nvPicPr>
            <p:cNvPr id="18" name="Grafik 17">
              <a:extLst>
                <a:ext uri="{FF2B5EF4-FFF2-40B4-BE49-F238E27FC236}">
                  <a16:creationId xmlns:a16="http://schemas.microsoft.com/office/drawing/2014/main" id="{23A4BFE8-7D62-5BEC-07FB-5BF8A78247C4}"/>
                </a:ext>
              </a:extLst>
            </p:cNvPr>
            <p:cNvPicPr>
              <a:picLocks noChangeAspect="1"/>
            </p:cNvPicPr>
            <p:nvPr/>
          </p:nvPicPr>
          <p:blipFill>
            <a:blip r:embed="rId5"/>
            <a:stretch>
              <a:fillRect/>
            </a:stretch>
          </p:blipFill>
          <p:spPr>
            <a:xfrm>
              <a:off x="17793417" y="4112948"/>
              <a:ext cx="10089206" cy="1760337"/>
            </a:xfrm>
            <a:prstGeom prst="rect">
              <a:avLst/>
            </a:prstGeom>
          </p:spPr>
        </p:pic>
        <p:pic>
          <p:nvPicPr>
            <p:cNvPr id="24" name="Grafik 23">
              <a:extLst>
                <a:ext uri="{FF2B5EF4-FFF2-40B4-BE49-F238E27FC236}">
                  <a16:creationId xmlns:a16="http://schemas.microsoft.com/office/drawing/2014/main" id="{DA607686-5067-1141-66CE-EECC5F27F9AC}"/>
                </a:ext>
              </a:extLst>
            </p:cNvPr>
            <p:cNvPicPr>
              <a:picLocks noChangeAspect="1"/>
            </p:cNvPicPr>
            <p:nvPr/>
          </p:nvPicPr>
          <p:blipFill rotWithShape="1">
            <a:blip r:embed="rId6"/>
            <a:srcRect l="750" r="9802"/>
            <a:stretch/>
          </p:blipFill>
          <p:spPr>
            <a:xfrm>
              <a:off x="17793417" y="6197175"/>
              <a:ext cx="10089206" cy="2874132"/>
            </a:xfrm>
            <a:prstGeom prst="rect">
              <a:avLst/>
            </a:prstGeom>
          </p:spPr>
        </p:pic>
      </p:grpSp>
      <p:sp>
        <p:nvSpPr>
          <p:cNvPr id="36" name="Rechteck: abgerundete Ecken 35">
            <a:extLst>
              <a:ext uri="{FF2B5EF4-FFF2-40B4-BE49-F238E27FC236}">
                <a16:creationId xmlns:a16="http://schemas.microsoft.com/office/drawing/2014/main" id="{5CBE046A-3D77-87FF-BBEB-32A9C3359D30}"/>
              </a:ext>
            </a:extLst>
          </p:cNvPr>
          <p:cNvSpPr/>
          <p:nvPr/>
        </p:nvSpPr>
        <p:spPr>
          <a:xfrm>
            <a:off x="845561" y="19362500"/>
            <a:ext cx="28579322" cy="21386915"/>
          </a:xfrm>
          <a:prstGeom prst="roundRect">
            <a:avLst>
              <a:gd name="adj" fmla="val 2947"/>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feld 37">
            <a:extLst>
              <a:ext uri="{FF2B5EF4-FFF2-40B4-BE49-F238E27FC236}">
                <a16:creationId xmlns:a16="http://schemas.microsoft.com/office/drawing/2014/main" id="{289AD808-8BCC-A2C5-5A41-0FE12074595D}"/>
              </a:ext>
            </a:extLst>
          </p:cNvPr>
          <p:cNvSpPr txBox="1"/>
          <p:nvPr/>
        </p:nvSpPr>
        <p:spPr>
          <a:xfrm>
            <a:off x="0" y="44570922"/>
            <a:ext cx="16215360" cy="22252245"/>
          </a:xfrm>
          <a:prstGeom prst="rect">
            <a:avLst/>
          </a:prstGeom>
          <a:noFill/>
        </p:spPr>
        <p:txBody>
          <a:bodyPr wrap="square">
            <a:spAutoFit/>
          </a:bodyPr>
          <a:lstStyle/>
          <a:p>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Math_Operator.MINUS</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Math_Operator.MULTIPLY</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Math_Operator.DIVIDE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Math_Operator.MODULO</a:t>
            </a:r>
            <a:r>
              <a:rPr kumimoji="0" lang="de-DE" altLang="de-DE" sz="1800" b="1" i="0" u="none" strike="noStrike" cap="none" normalizeH="0" baseline="0" dirty="0">
                <a:ln>
                  <a:noFill/>
                </a:ln>
                <a:solidFill>
                  <a:srgbClr val="FF3C00"/>
                </a:solidFill>
                <a:effectLst/>
                <a:latin typeface="JetBrains Mono"/>
              </a:rPr>
              <a:t>,</a:t>
            </a: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endParaRPr kumimoji="0" lang="de-DE" altLang="de-DE" sz="1800" b="1" i="0" u="none" strike="noStrike" cap="none" normalizeH="0" baseline="0" dirty="0">
              <a:ln>
                <a:noFill/>
              </a:ln>
              <a:solidFill>
                <a:srgbClr val="FF3C00"/>
              </a:solidFill>
              <a:effectLst/>
              <a:latin typeface="JetBrains Mono"/>
            </a:endParaRPr>
          </a:p>
          <a:p>
            <a:endParaRPr lang="de-DE" altLang="de-DE" b="1" dirty="0">
              <a:solidFill>
                <a:srgbClr val="FF3C00"/>
              </a:solidFill>
              <a:latin typeface="JetBrains Mono"/>
            </a:endParaRPr>
          </a:p>
          <a:p>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Math_Operator.FLOOR_DIVIDE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Compare_Operator.NOT_EQUAL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Compare_Operator.GREATER</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"&gt;="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Compare_Operator.GREATER_EQUAL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Compare_Operator.LESS</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"&lt;="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Compare_Operator.LESS_EQUAL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"and"</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Bool_Operator.AND</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or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Bool_Operator.OR</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"not"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Bool_Operator.NOT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Separator.COMMA</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Separator.COLON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Separator.HASHTAG</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Separator.ASSIGN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"if"</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Keyword.IF</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"else"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Keyword.ELSE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"elif"</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Keyword.ELIF</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"while"</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Keyword.WHILE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"for"</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Keyword.FOR</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"in"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Keyword.IN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"return"</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Keyword.RETURN</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"break"</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Keyword.BREAK</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continue</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Keyword.CONTINUE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"int"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Datatype.INT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"float"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Datatype.FLOAT</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str</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Datatype.STRING</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bool</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Datatype.BOOL</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a:t>
            </a:r>
            <a:r>
              <a:rPr kumimoji="0" lang="de-DE" altLang="de-DE" sz="1800" b="1" i="0" u="none" strike="noStrike" cap="none" normalizeH="0" baseline="0" dirty="0" err="1">
                <a:ln>
                  <a:noFill/>
                </a:ln>
                <a:solidFill>
                  <a:srgbClr val="34B434"/>
                </a:solidFill>
                <a:effectLst/>
                <a:latin typeface="JetBrains Mono"/>
              </a:rPr>
              <a:t>void</a:t>
            </a:r>
            <a:r>
              <a:rPr kumimoji="0" lang="de-DE" altLang="de-DE" sz="1800" b="1" i="0" u="none" strike="noStrike" cap="none" normalizeH="0" baseline="0" dirty="0">
                <a:ln>
                  <a:noFill/>
                </a:ln>
                <a:solidFill>
                  <a:srgbClr val="34B434"/>
                </a:solidFill>
                <a:effectLst/>
                <a:latin typeface="JetBrains Mono"/>
              </a:rPr>
              <a:t>"</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Datatype.VOID</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a:ln>
                  <a:noFill/>
                </a:ln>
                <a:solidFill>
                  <a:srgbClr val="C6C6C6"/>
                </a:solidFill>
                <a:effectLst/>
                <a:latin typeface="JetBrains Mono"/>
              </a:rPr>
              <a:t>__</a:t>
            </a:r>
            <a:r>
              <a:rPr kumimoji="0" lang="de-DE" altLang="de-DE" sz="1800" b="0" i="0" u="none" strike="noStrike" cap="none" normalizeH="0" baseline="0" dirty="0" err="1">
                <a:ln>
                  <a:noFill/>
                </a:ln>
                <a:solidFill>
                  <a:srgbClr val="C6C6C6"/>
                </a:solidFill>
                <a:effectLst/>
                <a:latin typeface="JetBrains Mono"/>
              </a:rPr>
              <a:t>name</a:t>
            </a:r>
            <a:r>
              <a:rPr kumimoji="0" lang="de-DE" altLang="de-DE" sz="1800" b="0" i="0" u="none" strike="noStrike" cap="none" normalizeH="0" baseline="0" dirty="0">
                <a:ln>
                  <a:noFill/>
                </a:ln>
                <a:solidFill>
                  <a:srgbClr val="C6C6C6"/>
                </a:solidFill>
                <a:effectLst/>
                <a:latin typeface="JetBrains Mono"/>
              </a:rPr>
              <a:t>__ </a:t>
            </a:r>
            <a:r>
              <a:rPr kumimoji="0" lang="de-DE" altLang="de-DE" sz="1800" b="0" i="0" u="none" strike="noStrike" cap="none" normalizeH="0" baseline="0" dirty="0">
                <a:ln>
                  <a:noFill/>
                </a:ln>
                <a:solidFill>
                  <a:srgbClr val="39CCA1"/>
                </a:solidFill>
                <a:effectLst/>
                <a:latin typeface="JetBrains Mono"/>
              </a:rPr>
              <a:t>== </a:t>
            </a:r>
            <a:r>
              <a:rPr kumimoji="0" lang="de-DE" altLang="de-DE" sz="1800" b="1" i="0" u="none" strike="noStrike" cap="none" normalizeH="0" baseline="0" dirty="0">
                <a:ln>
                  <a:noFill/>
                </a:ln>
                <a:solidFill>
                  <a:srgbClr val="34B434"/>
                </a:solidFill>
                <a:effectLst/>
                <a:latin typeface="JetBrains Mono"/>
              </a:rPr>
              <a:t>'__main__'</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print(</a:t>
            </a:r>
            <a:r>
              <a:rPr kumimoji="0" lang="de-DE" altLang="de-DE" sz="1800" b="0" i="0" u="none" strike="noStrike" cap="none" normalizeH="0" baseline="0" dirty="0" err="1">
                <a:ln>
                  <a:noFill/>
                </a:ln>
                <a:solidFill>
                  <a:srgbClr val="C6C6C6"/>
                </a:solidFill>
                <a:effectLst/>
                <a:latin typeface="JetBrains Mono"/>
              </a:rPr>
              <a:t>Token.tokenize</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34B434"/>
                </a:solidFill>
                <a:effectLst/>
                <a:latin typeface="JetBrains Mono"/>
              </a:rPr>
              <a:t>"int x = 0"</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Position(</a:t>
            </a:r>
            <a:r>
              <a:rPr kumimoji="0" lang="de-DE" altLang="de-DE" sz="1800" b="0" i="0" u="none" strike="noStrike" cap="none" normalizeH="0" baseline="0" dirty="0">
                <a:ln>
                  <a:noFill/>
                </a:ln>
                <a:solidFill>
                  <a:srgbClr val="267DFF"/>
                </a:solidFill>
                <a:effectLst/>
                <a:latin typeface="JetBrains Mono"/>
              </a:rPr>
              <a:t>0</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267DFF"/>
                </a:solidFill>
                <a:effectLst/>
                <a:latin typeface="JetBrains Mono"/>
              </a:rPr>
              <a:t>0</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int x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267DFF"/>
                </a:solidFill>
                <a:effectLst/>
                <a:latin typeface="JetBrains Mono"/>
              </a:rPr>
              <a:t>0</a:t>
            </a:r>
            <a:br>
              <a:rPr kumimoji="0" lang="de-DE" altLang="de-DE" sz="1800" b="0" i="0" u="none" strike="noStrike" cap="none" normalizeH="0" baseline="0" dirty="0">
                <a:ln>
                  <a:noFill/>
                </a:ln>
                <a:solidFill>
                  <a:srgbClr val="267DFF"/>
                </a:solidFill>
                <a:effectLst/>
                <a:latin typeface="JetBrains Mono"/>
              </a:rPr>
            </a:br>
            <a:r>
              <a:rPr kumimoji="0" lang="de-DE" altLang="de-DE" sz="1800" b="0" i="0" u="none" strike="noStrike" cap="none" normalizeH="0" baseline="0" dirty="0">
                <a:ln>
                  <a:noFill/>
                </a:ln>
                <a:solidFill>
                  <a:srgbClr val="C6C6C6"/>
                </a:solidFill>
                <a:effectLst/>
                <a:latin typeface="JetBrains Mono"/>
              </a:rPr>
              <a:t>[Datatype.INT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Word.IDENTIFIER</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Separator.ASSIGN</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EB8934"/>
                </a:solidFill>
                <a:effectLst/>
                <a:latin typeface="JetBrains Mono"/>
              </a:rPr>
              <a:t>if </a:t>
            </a:r>
            <a:r>
              <a:rPr kumimoji="0" lang="de-DE" altLang="de-DE" sz="1800" b="0" i="0" u="none" strike="noStrike" cap="none" normalizeH="0" baseline="0" dirty="0" err="1">
                <a:ln>
                  <a:noFill/>
                </a:ln>
                <a:solidFill>
                  <a:srgbClr val="C6C6C6"/>
                </a:solidFill>
                <a:effectLst/>
                <a:latin typeface="JetBrains Mono"/>
              </a:rPr>
              <a:t>func</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12</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267DFF"/>
                </a:solidFill>
                <a:effectLst/>
                <a:latin typeface="JetBrains Mono"/>
              </a:rPr>
              <a:t>1</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267DFF"/>
                </a:solidFill>
                <a:effectLst/>
                <a:latin typeface="JetBrains Mono"/>
              </a:rPr>
              <a:t>21</a:t>
            </a:r>
            <a:r>
              <a:rPr kumimoji="0" lang="de-DE" altLang="de-DE" sz="1800" b="0" i="0" u="none" strike="noStrike" cap="none" normalizeH="0" baseline="0" dirty="0">
                <a:ln>
                  <a:noFill/>
                </a:ln>
                <a:solidFill>
                  <a:srgbClr val="39CCA1"/>
                </a:solidFill>
                <a:effectLst/>
                <a:latin typeface="JetBrains Mono"/>
              </a:rPr>
              <a:t>:</a:t>
            </a:r>
            <a:br>
              <a:rPr kumimoji="0" lang="de-DE" altLang="de-DE" sz="1800" b="0" i="0" u="none" strike="noStrike" cap="none" normalizeH="0" baseline="0" dirty="0">
                <a:ln>
                  <a:noFill/>
                </a:ln>
                <a:solidFill>
                  <a:srgbClr val="39CCA1"/>
                </a:solidFill>
                <a:effectLst/>
                <a:latin typeface="JetBrains Mono"/>
              </a:rPr>
            </a:b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Keyword.IF</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Word.IDENTIFIER</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Brackets.ROUND</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&lt; </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Separator.COMMA</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Compare_Operator.EQUAL</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Separator.COLON</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float[][] y </a:t>
            </a:r>
            <a:r>
              <a:rPr kumimoji="0" lang="de-DE" altLang="de-DE" sz="1800" b="0" i="0" u="none" strike="noStrike" cap="none" normalizeH="0" baseline="0" dirty="0">
                <a:ln>
                  <a:noFill/>
                </a:ln>
                <a:solidFill>
                  <a:srgbClr val="39CCA1"/>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1</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267DFF"/>
                </a:solidFill>
                <a:effectLst/>
                <a:latin typeface="JetBrains Mono"/>
              </a:rPr>
              <a:t>2</a:t>
            </a:r>
            <a:r>
              <a:rPr kumimoji="0" lang="de-DE" altLang="de-DE" sz="1800" b="0" i="0" u="none" strike="noStrike" cap="none" normalizeH="0" baseline="0" dirty="0">
                <a:ln>
                  <a:noFill/>
                </a:ln>
                <a:solidFill>
                  <a:srgbClr val="C6C6C6"/>
                </a:solidFill>
                <a:effectLst/>
                <a:latin typeface="JetBrains Mono"/>
              </a:rPr>
              <a: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a:ln>
                  <a:noFill/>
                </a:ln>
                <a:solidFill>
                  <a:srgbClr val="267DFF"/>
                </a:solidFill>
                <a:effectLst/>
                <a:latin typeface="JetBrains Mono"/>
              </a:rPr>
              <a:t>3</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a:ln>
                  <a:noFill/>
                </a:ln>
                <a:solidFill>
                  <a:srgbClr val="267DFF"/>
                </a:solidFill>
                <a:effectLst/>
                <a:latin typeface="JetBrains Mono"/>
              </a:rPr>
              <a:t>4</a:t>
            </a:r>
            <a:r>
              <a:rPr kumimoji="0" lang="de-DE" altLang="de-DE" sz="1800" b="0" i="0" u="none" strike="noStrike" cap="none" normalizeH="0" baseline="0" dirty="0">
                <a:ln>
                  <a:noFill/>
                </a:ln>
                <a:solidFill>
                  <a:srgbClr val="C6C6C6"/>
                </a:solidFill>
                <a:effectLst/>
                <a:latin typeface="JetBrains Mono"/>
              </a:rPr>
              <a:t>]]</a:t>
            </a:r>
            <a:br>
              <a:rPr kumimoji="0" lang="de-DE" altLang="de-DE" sz="1800" b="0" i="0" u="none" strike="noStrike" cap="none" normalizeH="0" baseline="0" dirty="0">
                <a:ln>
                  <a:noFill/>
                </a:ln>
                <a:solidFill>
                  <a:srgbClr val="C6C6C6"/>
                </a:solidFill>
                <a:effectLst/>
                <a:latin typeface="JetBrains Mono"/>
              </a:rPr>
            </a:br>
            <a:r>
              <a:rPr kumimoji="0" lang="de-DE" altLang="de-DE" sz="1800" b="0" i="0" u="none" strike="noStrike" cap="none" normalizeH="0" baseline="0" dirty="0">
                <a:ln>
                  <a:noFill/>
                </a:ln>
                <a:solidFill>
                  <a:srgbClr val="C6C6C6"/>
                </a:solidFill>
                <a:effectLst/>
                <a:latin typeface="JetBrains Mono"/>
              </a:rPr>
              <a:t>[</a:t>
            </a:r>
            <a:r>
              <a:rPr kumimoji="0" lang="de-DE" altLang="de-DE" sz="1800" b="0" i="0" u="none" strike="noStrike" cap="none" normalizeH="0" baseline="0" dirty="0" err="1">
                <a:ln>
                  <a:noFill/>
                </a:ln>
                <a:solidFill>
                  <a:srgbClr val="C6C6C6"/>
                </a:solidFill>
                <a:effectLst/>
                <a:latin typeface="JetBrains Mono"/>
              </a:rPr>
              <a:t>Datatype.FLOAT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Brackets.SQUARE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&lt;&gt; </a:t>
            </a:r>
            <a:r>
              <a:rPr kumimoji="0" lang="de-DE" altLang="de-DE" sz="1800" b="0" i="0" u="none" strike="noStrike" cap="none" normalizeH="0" baseline="0" dirty="0" err="1">
                <a:ln>
                  <a:noFill/>
                </a:ln>
                <a:solidFill>
                  <a:srgbClr val="C6C6C6"/>
                </a:solidFill>
                <a:effectLst/>
                <a:latin typeface="JetBrains Mono"/>
              </a:rPr>
              <a:t>Brackets.SQUARE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&lt;&gt;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Word.IDENTIFIER</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Separator.ASSIGN</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Brackets.SQUARE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&lt; </a:t>
            </a:r>
            <a:r>
              <a:rPr kumimoji="0" lang="de-DE" altLang="de-DE" sz="1800" b="0" i="0" u="none" strike="noStrike" cap="none" normalizeH="0" baseline="0" dirty="0" err="1">
                <a:ln>
                  <a:noFill/>
                </a:ln>
                <a:solidFill>
                  <a:srgbClr val="C6C6C6"/>
                </a:solidFill>
                <a:effectLst/>
                <a:latin typeface="JetBrains Mono"/>
              </a:rPr>
              <a:t>Brackets.SQUARE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&lt; </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1" i="0" u="none" strike="noStrike" cap="none" normalizeH="0" baseline="0" dirty="0">
                <a:ln>
                  <a:noFill/>
                </a:ln>
                <a:solidFill>
                  <a:srgbClr val="FF3C00"/>
                </a:solidFill>
                <a:effectLst/>
                <a:latin typeface="JetBrains Mono"/>
              </a:rPr>
              <a:t>,</a:t>
            </a:r>
            <a:br>
              <a:rPr kumimoji="0" lang="de-DE" altLang="de-DE" sz="1800" b="1" i="0" u="none" strike="noStrike" cap="none" normalizeH="0" baseline="0" dirty="0">
                <a:ln>
                  <a:noFill/>
                </a:ln>
                <a:solidFill>
                  <a:srgbClr val="FF3C00"/>
                </a:solidFill>
                <a:effectLst/>
                <a:latin typeface="JetBrains Mono"/>
              </a:rPr>
            </a:b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Separator.COMMA</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&gt;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Brackets.SQUARE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&lt; </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Separator.COMMA</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Word.VALUE</a:t>
            </a:r>
            <a:r>
              <a:rPr kumimoji="0" lang="de-DE" altLang="de-DE" sz="1800" b="0" i="0" u="none" strike="noStrike" cap="none" normalizeH="0" baseline="0" dirty="0">
                <a:ln>
                  <a:noFill/>
                </a:ln>
                <a:solidFill>
                  <a:srgbClr val="C6C6C6"/>
                </a:solidFill>
                <a:effectLst/>
                <a:latin typeface="JetBrains Mono"/>
              </a:rPr>
              <a:t> </a:t>
            </a:r>
            <a:r>
              <a:rPr kumimoji="0" lang="de-DE" altLang="de-DE" sz="1800" b="0" i="0" u="none" strike="noStrike" cap="none" normalizeH="0" baseline="0" dirty="0">
                <a:ln>
                  <a:noFill/>
                </a:ln>
                <a:solidFill>
                  <a:srgbClr val="39CCA1"/>
                </a:solidFill>
                <a:effectLst/>
                <a:latin typeface="JetBrains Mono"/>
              </a:rPr>
              <a:t>&gt; &gt;</a:t>
            </a:r>
            <a:r>
              <a:rPr kumimoji="0" lang="de-DE" altLang="de-DE" sz="1800" b="1" i="0" u="none" strike="noStrike" cap="none" normalizeH="0" baseline="0" dirty="0">
                <a:ln>
                  <a:noFill/>
                </a:ln>
                <a:solidFill>
                  <a:srgbClr val="FF3C00"/>
                </a:solidFill>
                <a:effectLst/>
                <a:latin typeface="JetBrains Mono"/>
              </a:rPr>
              <a:t>, </a:t>
            </a:r>
            <a:r>
              <a:rPr kumimoji="0" lang="de-DE" altLang="de-DE" sz="1800" b="0" i="0" u="none" strike="noStrike" cap="none" normalizeH="0" baseline="0" dirty="0" err="1">
                <a:ln>
                  <a:noFill/>
                </a:ln>
                <a:solidFill>
                  <a:srgbClr val="C6C6C6"/>
                </a:solidFill>
                <a:effectLst/>
                <a:latin typeface="JetBrains Mono"/>
              </a:rPr>
              <a:t>Separator.COLON</a:t>
            </a:r>
            <a:r>
              <a:rPr kumimoji="0" lang="de-DE" altLang="de-DE" sz="1800" b="0" i="0" u="none" strike="noStrike" cap="none" normalizeH="0" baseline="0" dirty="0">
                <a:ln>
                  <a:noFill/>
                </a:ln>
                <a:solidFill>
                  <a:srgbClr val="C6C6C6"/>
                </a:solidFill>
                <a:effectLst/>
                <a:latin typeface="JetBrains Mono"/>
              </a:rPr>
              <a:t>]</a:t>
            </a:r>
            <a:endParaRPr lang="de-DE" dirty="0"/>
          </a:p>
        </p:txBody>
      </p:sp>
      <p:sp>
        <p:nvSpPr>
          <p:cNvPr id="39" name="Rechteck: abgerundete Ecken 38">
            <a:extLst>
              <a:ext uri="{FF2B5EF4-FFF2-40B4-BE49-F238E27FC236}">
                <a16:creationId xmlns:a16="http://schemas.microsoft.com/office/drawing/2014/main" id="{FC8019F9-D7A7-B072-EE85-9543A78339DD}"/>
              </a:ext>
            </a:extLst>
          </p:cNvPr>
          <p:cNvSpPr/>
          <p:nvPr/>
        </p:nvSpPr>
        <p:spPr>
          <a:xfrm>
            <a:off x="12370563" y="19997758"/>
            <a:ext cx="5529317" cy="1742700"/>
          </a:xfrm>
          <a:prstGeom prst="roundRect">
            <a:avLst>
              <a:gd name="adj" fmla="val 24740"/>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0" dirty="0">
                <a:solidFill>
                  <a:schemeClr val="tx1"/>
                </a:solidFill>
              </a:rPr>
              <a:t>Transpiler</a:t>
            </a:r>
          </a:p>
        </p:txBody>
      </p:sp>
      <p:pic>
        <p:nvPicPr>
          <p:cNvPr id="41" name="Grafik 40">
            <a:extLst>
              <a:ext uri="{FF2B5EF4-FFF2-40B4-BE49-F238E27FC236}">
                <a16:creationId xmlns:a16="http://schemas.microsoft.com/office/drawing/2014/main" id="{63BFB299-58AD-88D9-F27C-31962D10D9E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709" r="975"/>
          <a:stretch/>
        </p:blipFill>
        <p:spPr>
          <a:xfrm>
            <a:off x="1092139" y="21927286"/>
            <a:ext cx="28086164" cy="19297650"/>
          </a:xfrm>
          <a:prstGeom prst="rect">
            <a:avLst/>
          </a:prstGeom>
        </p:spPr>
      </p:pic>
    </p:spTree>
    <p:extLst>
      <p:ext uri="{BB962C8B-B14F-4D97-AF65-F5344CB8AC3E}">
        <p14:creationId xmlns:p14="http://schemas.microsoft.com/office/powerpoint/2010/main" val="38841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51FA4CCF-99EB-9F91-A6A1-DB00667B86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31464" y="9863906"/>
            <a:ext cx="11424505" cy="14772226"/>
          </a:xfrm>
          <a:prstGeom prst="rect">
            <a:avLst/>
          </a:prstGeom>
        </p:spPr>
      </p:pic>
      <p:pic>
        <p:nvPicPr>
          <p:cNvPr id="15" name="Grafik 14">
            <a:extLst>
              <a:ext uri="{FF2B5EF4-FFF2-40B4-BE49-F238E27FC236}">
                <a16:creationId xmlns:a16="http://schemas.microsoft.com/office/drawing/2014/main" id="{147F05EB-C9D8-7391-262C-894F333C62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85" y="17675374"/>
            <a:ext cx="14642218" cy="22897764"/>
          </a:xfrm>
          <a:prstGeom prst="rect">
            <a:avLst/>
          </a:prstGeom>
        </p:spPr>
      </p:pic>
      <p:sp>
        <p:nvSpPr>
          <p:cNvPr id="16" name="Rechteck: abgerundete Ecken 15">
            <a:extLst>
              <a:ext uri="{FF2B5EF4-FFF2-40B4-BE49-F238E27FC236}">
                <a16:creationId xmlns:a16="http://schemas.microsoft.com/office/drawing/2014/main" id="{6A2D4BB9-E152-39DF-6FDB-59393AD64414}"/>
              </a:ext>
            </a:extLst>
          </p:cNvPr>
          <p:cNvSpPr/>
          <p:nvPr/>
        </p:nvSpPr>
        <p:spPr>
          <a:xfrm>
            <a:off x="12827453" y="740228"/>
            <a:ext cx="4615543" cy="1551003"/>
          </a:xfrm>
          <a:prstGeom prst="roundRect">
            <a:avLst>
              <a:gd name="adj" fmla="val 33511"/>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0" dirty="0">
                <a:solidFill>
                  <a:schemeClr val="tx1"/>
                </a:solidFill>
              </a:rPr>
              <a:t>Ablauf</a:t>
            </a:r>
          </a:p>
        </p:txBody>
      </p:sp>
      <p:sp>
        <p:nvSpPr>
          <p:cNvPr id="17" name="Rechteck: abgerundete Ecken 16">
            <a:extLst>
              <a:ext uri="{FF2B5EF4-FFF2-40B4-BE49-F238E27FC236}">
                <a16:creationId xmlns:a16="http://schemas.microsoft.com/office/drawing/2014/main" id="{9004C667-D27F-3AC4-806D-F374A248DF29}"/>
              </a:ext>
            </a:extLst>
          </p:cNvPr>
          <p:cNvSpPr/>
          <p:nvPr/>
        </p:nvSpPr>
        <p:spPr>
          <a:xfrm>
            <a:off x="3835754" y="3118250"/>
            <a:ext cx="22598941" cy="1551003"/>
          </a:xfrm>
          <a:prstGeom prst="round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5400" dirty="0">
                <a:solidFill>
                  <a:schemeClr val="tx1"/>
                </a:solidFill>
              </a:rPr>
              <a:t>In der </a:t>
            </a:r>
            <a:r>
              <a:rPr lang="de-DE" sz="5400" b="1" dirty="0">
                <a:solidFill>
                  <a:schemeClr val="tx1"/>
                </a:solidFill>
              </a:rPr>
              <a:t>transpile() </a:t>
            </a:r>
            <a:r>
              <a:rPr lang="de-DE" sz="5400" dirty="0">
                <a:solidFill>
                  <a:schemeClr val="tx1"/>
                </a:solidFill>
              </a:rPr>
              <a:t>Funktion wird der Pyduino-Code zeilenweise in C++ übersetzt</a:t>
            </a:r>
            <a:endParaRPr lang="de-DE" sz="5400" b="1" dirty="0">
              <a:solidFill>
                <a:schemeClr val="tx1"/>
              </a:solidFill>
            </a:endParaRPr>
          </a:p>
        </p:txBody>
      </p:sp>
      <p:pic>
        <p:nvPicPr>
          <p:cNvPr id="19" name="Grafik 18">
            <a:extLst>
              <a:ext uri="{FF2B5EF4-FFF2-40B4-BE49-F238E27FC236}">
                <a16:creationId xmlns:a16="http://schemas.microsoft.com/office/drawing/2014/main" id="{3843FFBE-2CD1-E755-27AF-B7E77266E3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00262" y="5197172"/>
            <a:ext cx="10098405" cy="12052935"/>
          </a:xfrm>
          <a:prstGeom prst="rect">
            <a:avLst/>
          </a:prstGeom>
        </p:spPr>
      </p:pic>
      <p:sp>
        <p:nvSpPr>
          <p:cNvPr id="20" name="Rechteck: abgerundete Ecken 19">
            <a:extLst>
              <a:ext uri="{FF2B5EF4-FFF2-40B4-BE49-F238E27FC236}">
                <a16:creationId xmlns:a16="http://schemas.microsoft.com/office/drawing/2014/main" id="{11D6B931-251E-10D1-B335-3A1FBD999E36}"/>
              </a:ext>
            </a:extLst>
          </p:cNvPr>
          <p:cNvSpPr/>
          <p:nvPr/>
        </p:nvSpPr>
        <p:spPr>
          <a:xfrm>
            <a:off x="14203680" y="5830880"/>
            <a:ext cx="12231015" cy="3702411"/>
          </a:xfrm>
          <a:prstGeom prst="roundRect">
            <a:avLst>
              <a:gd name="adj" fmla="val 15844"/>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5400" dirty="0">
                <a:solidFill>
                  <a:schemeClr val="tx1"/>
                </a:solidFill>
              </a:rPr>
              <a:t>Eine einzelne Zeile wird mit der </a:t>
            </a:r>
            <a:r>
              <a:rPr lang="de-DE" sz="5400" b="1" dirty="0">
                <a:solidFill>
                  <a:schemeClr val="tx1"/>
                </a:solidFill>
              </a:rPr>
              <a:t>do_line() </a:t>
            </a:r>
            <a:r>
              <a:rPr lang="de-DE" sz="5400" dirty="0">
                <a:solidFill>
                  <a:schemeClr val="tx1"/>
                </a:solidFill>
              </a:rPr>
              <a:t>Funktion übersetzt. Die Zeile wird dabei auf verschiedene Anweisungsarten überprüft.</a:t>
            </a:r>
          </a:p>
        </p:txBody>
      </p:sp>
      <p:sp>
        <p:nvSpPr>
          <p:cNvPr id="21" name="Rechteck: abgerundete Ecken 20">
            <a:extLst>
              <a:ext uri="{FF2B5EF4-FFF2-40B4-BE49-F238E27FC236}">
                <a16:creationId xmlns:a16="http://schemas.microsoft.com/office/drawing/2014/main" id="{55624914-5F94-B905-E33C-E4F51406E03C}"/>
              </a:ext>
            </a:extLst>
          </p:cNvPr>
          <p:cNvSpPr/>
          <p:nvPr/>
        </p:nvSpPr>
        <p:spPr>
          <a:xfrm>
            <a:off x="14417039" y="24636132"/>
            <a:ext cx="12538929" cy="8835573"/>
          </a:xfrm>
          <a:prstGeom prst="roundRect">
            <a:avLst>
              <a:gd name="adj" fmla="val 7007"/>
            </a:avLst>
          </a:prstGeom>
          <a:noFill/>
          <a:ln w="1270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5400" dirty="0">
                <a:solidFill>
                  <a:schemeClr val="tx1"/>
                </a:solidFill>
              </a:rPr>
              <a:t>Die </a:t>
            </a:r>
            <a:r>
              <a:rPr lang="de-DE" sz="5400" b="1" dirty="0">
                <a:solidFill>
                  <a:schemeClr val="tx1"/>
                </a:solidFill>
              </a:rPr>
              <a:t>do_line() </a:t>
            </a:r>
            <a:r>
              <a:rPr lang="de-DE" sz="5400" dirty="0">
                <a:solidFill>
                  <a:schemeClr val="tx1"/>
                </a:solidFill>
              </a:rPr>
              <a:t>Funktion verwendet verschiedene </a:t>
            </a:r>
            <a:r>
              <a:rPr lang="de-DE" sz="5400" b="1" dirty="0">
                <a:solidFill>
                  <a:schemeClr val="tx1"/>
                </a:solidFill>
              </a:rPr>
              <a:t>check</a:t>
            </a:r>
            <a:r>
              <a:rPr lang="de-DE" sz="5400" dirty="0">
                <a:solidFill>
                  <a:schemeClr val="tx1"/>
                </a:solidFill>
              </a:rPr>
              <a:t> Funktionen, um die Zeile auf verschiedene Anweisungsarten zu überprüfen. Diese Funktionen geben </a:t>
            </a:r>
            <a:r>
              <a:rPr lang="de-DE" sz="5400" b="1" dirty="0">
                <a:solidFill>
                  <a:schemeClr val="tx1"/>
                </a:solidFill>
              </a:rPr>
              <a:t>True </a:t>
            </a:r>
            <a:r>
              <a:rPr lang="de-DE" sz="5400" dirty="0">
                <a:solidFill>
                  <a:schemeClr val="tx1"/>
                </a:solidFill>
              </a:rPr>
              <a:t>zurück, wenn die entsprechende Anweisung gefunden wurde, egal ob diese korrekt übersetzt werden konnte oder nicht. Ansonsten wird </a:t>
            </a:r>
            <a:r>
              <a:rPr lang="de-DE" sz="5400" b="1" dirty="0" err="1">
                <a:solidFill>
                  <a:schemeClr val="tx1"/>
                </a:solidFill>
              </a:rPr>
              <a:t>False</a:t>
            </a:r>
            <a:r>
              <a:rPr lang="de-DE" sz="5400" b="1" dirty="0">
                <a:solidFill>
                  <a:schemeClr val="tx1"/>
                </a:solidFill>
              </a:rPr>
              <a:t> </a:t>
            </a:r>
            <a:r>
              <a:rPr lang="de-DE" sz="5400" dirty="0">
                <a:solidFill>
                  <a:schemeClr val="tx1"/>
                </a:solidFill>
              </a:rPr>
              <a:t> zurückgegeben. Ein Beispiel dafür ist die </a:t>
            </a:r>
            <a:r>
              <a:rPr lang="de-DE" sz="5400" b="1" dirty="0" err="1">
                <a:solidFill>
                  <a:schemeClr val="tx1"/>
                </a:solidFill>
              </a:rPr>
              <a:t>Variable.check_definition</a:t>
            </a:r>
            <a:r>
              <a:rPr lang="de-DE" sz="5400" b="1" dirty="0">
                <a:solidFill>
                  <a:schemeClr val="tx1"/>
                </a:solidFill>
              </a:rPr>
              <a:t>() </a:t>
            </a:r>
            <a:r>
              <a:rPr lang="de-DE" sz="5400" dirty="0">
                <a:solidFill>
                  <a:schemeClr val="tx1"/>
                </a:solidFill>
              </a:rPr>
              <a:t>Funktion.</a:t>
            </a:r>
          </a:p>
        </p:txBody>
      </p:sp>
      <p:cxnSp>
        <p:nvCxnSpPr>
          <p:cNvPr id="23" name="Gerader Verbinder 22">
            <a:extLst>
              <a:ext uri="{FF2B5EF4-FFF2-40B4-BE49-F238E27FC236}">
                <a16:creationId xmlns:a16="http://schemas.microsoft.com/office/drawing/2014/main" id="{80ED5692-A702-10BD-0E7E-59668B48C9D2}"/>
              </a:ext>
            </a:extLst>
          </p:cNvPr>
          <p:cNvCxnSpPr>
            <a:cxnSpLocks/>
            <a:stCxn id="16" idx="2"/>
          </p:cNvCxnSpPr>
          <p:nvPr/>
        </p:nvCxnSpPr>
        <p:spPr>
          <a:xfrm>
            <a:off x="15135225" y="2291231"/>
            <a:ext cx="0" cy="82701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8A757A18-D57F-AEA8-EF02-373BB058C025}"/>
              </a:ext>
            </a:extLst>
          </p:cNvPr>
          <p:cNvCxnSpPr>
            <a:cxnSpLocks/>
          </p:cNvCxnSpPr>
          <p:nvPr/>
        </p:nvCxnSpPr>
        <p:spPr>
          <a:xfrm>
            <a:off x="7032233" y="4669253"/>
            <a:ext cx="0" cy="827019"/>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hteck: abgerundete Ecken 25">
            <a:extLst>
              <a:ext uri="{FF2B5EF4-FFF2-40B4-BE49-F238E27FC236}">
                <a16:creationId xmlns:a16="http://schemas.microsoft.com/office/drawing/2014/main" id="{225E2EA1-9E47-8700-EAD3-789B09D2A3A5}"/>
              </a:ext>
            </a:extLst>
          </p:cNvPr>
          <p:cNvSpPr/>
          <p:nvPr/>
        </p:nvSpPr>
        <p:spPr>
          <a:xfrm>
            <a:off x="2395960" y="5496272"/>
            <a:ext cx="9472336" cy="11444797"/>
          </a:xfrm>
          <a:prstGeom prst="roundRect">
            <a:avLst>
              <a:gd name="adj" fmla="val 6900"/>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5400" dirty="0">
              <a:solidFill>
                <a:schemeClr val="tx1"/>
              </a:solidFill>
            </a:endParaRPr>
          </a:p>
        </p:txBody>
      </p:sp>
      <p:cxnSp>
        <p:nvCxnSpPr>
          <p:cNvPr id="27" name="Gerader Verbinder 26">
            <a:extLst>
              <a:ext uri="{FF2B5EF4-FFF2-40B4-BE49-F238E27FC236}">
                <a16:creationId xmlns:a16="http://schemas.microsoft.com/office/drawing/2014/main" id="{EF19253C-1310-B363-0095-390062C862F1}"/>
              </a:ext>
            </a:extLst>
          </p:cNvPr>
          <p:cNvCxnSpPr>
            <a:cxnSpLocks/>
            <a:stCxn id="20" idx="1"/>
          </p:cNvCxnSpPr>
          <p:nvPr/>
        </p:nvCxnSpPr>
        <p:spPr>
          <a:xfrm flipH="1">
            <a:off x="11868296" y="7682086"/>
            <a:ext cx="2335384"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hteck: abgerundete Ecken 31">
            <a:extLst>
              <a:ext uri="{FF2B5EF4-FFF2-40B4-BE49-F238E27FC236}">
                <a16:creationId xmlns:a16="http://schemas.microsoft.com/office/drawing/2014/main" id="{F0091914-5D11-DEFB-9F11-EE440D02BFC0}"/>
              </a:ext>
            </a:extLst>
          </p:cNvPr>
          <p:cNvSpPr/>
          <p:nvPr/>
        </p:nvSpPr>
        <p:spPr>
          <a:xfrm>
            <a:off x="16151009" y="10502026"/>
            <a:ext cx="9756991" cy="13389605"/>
          </a:xfrm>
          <a:prstGeom prst="roundRect">
            <a:avLst>
              <a:gd name="adj" fmla="val 6900"/>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5400" dirty="0">
              <a:solidFill>
                <a:schemeClr val="tx1"/>
              </a:solidFill>
            </a:endParaRPr>
          </a:p>
        </p:txBody>
      </p:sp>
      <p:cxnSp>
        <p:nvCxnSpPr>
          <p:cNvPr id="33" name="Gerader Verbinder 32">
            <a:extLst>
              <a:ext uri="{FF2B5EF4-FFF2-40B4-BE49-F238E27FC236}">
                <a16:creationId xmlns:a16="http://schemas.microsoft.com/office/drawing/2014/main" id="{2D9AF286-62B6-4C9A-2D84-DDA8D28493DE}"/>
              </a:ext>
            </a:extLst>
          </p:cNvPr>
          <p:cNvCxnSpPr>
            <a:cxnSpLocks/>
          </p:cNvCxnSpPr>
          <p:nvPr/>
        </p:nvCxnSpPr>
        <p:spPr>
          <a:xfrm flipV="1">
            <a:off x="21031200" y="9533291"/>
            <a:ext cx="0" cy="968735"/>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hteck: abgerundete Ecken 44">
            <a:extLst>
              <a:ext uri="{FF2B5EF4-FFF2-40B4-BE49-F238E27FC236}">
                <a16:creationId xmlns:a16="http://schemas.microsoft.com/office/drawing/2014/main" id="{FFB2DA4B-5869-10B1-6919-A1700EA9E4EF}"/>
              </a:ext>
            </a:extLst>
          </p:cNvPr>
          <p:cNvSpPr/>
          <p:nvPr/>
        </p:nvSpPr>
        <p:spPr>
          <a:xfrm>
            <a:off x="693994" y="18714719"/>
            <a:ext cx="12646086" cy="20962855"/>
          </a:xfrm>
          <a:prstGeom prst="roundRect">
            <a:avLst>
              <a:gd name="adj" fmla="val 3102"/>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5400" dirty="0">
              <a:solidFill>
                <a:schemeClr val="tx1"/>
              </a:solidFill>
            </a:endParaRPr>
          </a:p>
        </p:txBody>
      </p:sp>
      <p:cxnSp>
        <p:nvCxnSpPr>
          <p:cNvPr id="46" name="Gerader Verbinder 45">
            <a:extLst>
              <a:ext uri="{FF2B5EF4-FFF2-40B4-BE49-F238E27FC236}">
                <a16:creationId xmlns:a16="http://schemas.microsoft.com/office/drawing/2014/main" id="{46F4C7B9-8895-3CB0-B243-1DBB2CD738BD}"/>
              </a:ext>
            </a:extLst>
          </p:cNvPr>
          <p:cNvCxnSpPr>
            <a:cxnSpLocks/>
            <a:endCxn id="32" idx="2"/>
          </p:cNvCxnSpPr>
          <p:nvPr/>
        </p:nvCxnSpPr>
        <p:spPr>
          <a:xfrm flipV="1">
            <a:off x="21029505" y="23891631"/>
            <a:ext cx="0" cy="744501"/>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2DB603A9-AB64-7778-8319-0973674277EE}"/>
              </a:ext>
            </a:extLst>
          </p:cNvPr>
          <p:cNvCxnSpPr>
            <a:cxnSpLocks/>
            <a:endCxn id="45" idx="3"/>
          </p:cNvCxnSpPr>
          <p:nvPr/>
        </p:nvCxnSpPr>
        <p:spPr>
          <a:xfrm flipH="1">
            <a:off x="13340080" y="29196147"/>
            <a:ext cx="1076959"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523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42A13806E615AE4C8FDD97C2FF3FCA9F" ma:contentTypeVersion="2" ma:contentTypeDescription="Ein neues Dokument erstellen." ma:contentTypeScope="" ma:versionID="d6c402284b7c01346d07bce8fceac284">
  <xsd:schema xmlns:xsd="http://www.w3.org/2001/XMLSchema" xmlns:xs="http://www.w3.org/2001/XMLSchema" xmlns:p="http://schemas.microsoft.com/office/2006/metadata/properties" xmlns:ns3="d5861e3d-a46e-413c-8727-bdcd0a45440e" targetNamespace="http://schemas.microsoft.com/office/2006/metadata/properties" ma:root="true" ma:fieldsID="13480f97ec9c649b686fbe6c6751181b" ns3:_="">
    <xsd:import namespace="d5861e3d-a46e-413c-8727-bdcd0a45440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861e3d-a46e-413c-8727-bdcd0a454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C9F126-9A22-4E80-869E-8FE3436BF8F0}">
  <ds:schemaRefs>
    <ds:schemaRef ds:uri="http://schemas.microsoft.com/sharepoint/v3/contenttype/forms"/>
  </ds:schemaRefs>
</ds:datastoreItem>
</file>

<file path=customXml/itemProps2.xml><?xml version="1.0" encoding="utf-8"?>
<ds:datastoreItem xmlns:ds="http://schemas.openxmlformats.org/officeDocument/2006/customXml" ds:itemID="{D3E5AA31-9AFD-454B-8F9E-4C03134C694D}">
  <ds:schemaRefs>
    <ds:schemaRef ds:uri="http://schemas.openxmlformats.org/package/2006/metadata/core-properties"/>
    <ds:schemaRef ds:uri="http://schemas.microsoft.com/office/2006/documentManagement/types"/>
    <ds:schemaRef ds:uri="http://purl.org/dc/elements/1.1/"/>
    <ds:schemaRef ds:uri="http://purl.org/dc/dcmitype/"/>
    <ds:schemaRef ds:uri="http://purl.org/dc/terms/"/>
    <ds:schemaRef ds:uri="http://schemas.microsoft.com/office/2006/metadata/properties"/>
    <ds:schemaRef ds:uri="http://www.w3.org/XML/1998/namespace"/>
    <ds:schemaRef ds:uri="http://schemas.microsoft.com/office/infopath/2007/PartnerControls"/>
    <ds:schemaRef ds:uri="d5861e3d-a46e-413c-8727-bdcd0a45440e"/>
  </ds:schemaRefs>
</ds:datastoreItem>
</file>

<file path=customXml/itemProps3.xml><?xml version="1.0" encoding="utf-8"?>
<ds:datastoreItem xmlns:ds="http://schemas.openxmlformats.org/officeDocument/2006/customXml" ds:itemID="{ADD5BB17-73AC-4C0B-890E-22B571D82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861e3d-a46e-413c-8727-bdcd0a454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4727</Words>
  <Application>Microsoft Office PowerPoint</Application>
  <PresentationFormat>Benutzerdefiniert</PresentationFormat>
  <Paragraphs>85</Paragraphs>
  <Slides>3</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Calibri</vt:lpstr>
      <vt:lpstr>Calibri Light</vt:lpstr>
      <vt:lpstr>JetBrains Mono</vt:lpstr>
      <vt:lpstr>Office Theme</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dc:creator>
  <cp:lastModifiedBy>Christian Krause</cp:lastModifiedBy>
  <cp:revision>15</cp:revision>
  <dcterms:created xsi:type="dcterms:W3CDTF">2023-02-14T17:33:28Z</dcterms:created>
  <dcterms:modified xsi:type="dcterms:W3CDTF">2023-02-20T21:26:13Z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0x01010042A13806E615AE4C8FDD97C2FF3FCA9F</vt:lpwstr>
  </property>
</Properties>
</file>