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77" r:id="rId4"/>
    <p:sldId id="27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744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58"/>
            <a:ext cx="25733931" cy="1490205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462" y="12365537"/>
            <a:ext cx="22706410" cy="16289216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89870" y="951198"/>
            <a:ext cx="20120399" cy="38998984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88706" y="11414338"/>
            <a:ext cx="8136466" cy="12841129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598814" y="8471397"/>
            <a:ext cx="14459290" cy="2439068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88706" y="24731057"/>
            <a:ext cx="8136466" cy="11414337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944417" y="10936420"/>
            <a:ext cx="24378015" cy="21959067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3010304" y="26547871"/>
            <a:ext cx="2813288" cy="7841164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3118191" y="11405507"/>
            <a:ext cx="24026659" cy="21014376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266943" y="11951598"/>
            <a:ext cx="23708891" cy="1979453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23924518" y="26707762"/>
            <a:ext cx="3453265" cy="661377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972522" y="26499694"/>
            <a:ext cx="3383203" cy="6702951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23494616" y="27264683"/>
            <a:ext cx="6017790" cy="8752165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788301" y="27051794"/>
            <a:ext cx="6017790" cy="8752165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88580" y="33767415"/>
            <a:ext cx="17059988" cy="5707168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904112" y="10670365"/>
            <a:ext cx="24438191" cy="28470924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3375059" y="11948783"/>
            <a:ext cx="23496296" cy="259140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3616809" y="12534979"/>
            <a:ext cx="23012798" cy="2474169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3900273" y="13189835"/>
            <a:ext cx="22445875" cy="23431977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473523" y="2848157"/>
            <a:ext cx="6774285" cy="117856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894721" y="2480115"/>
            <a:ext cx="19960202" cy="344531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2035376" y="2839282"/>
            <a:ext cx="19678888" cy="3373483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2178550" y="3302384"/>
            <a:ext cx="19392540" cy="32808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2428327" y="3963313"/>
            <a:ext cx="18839971" cy="3153465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7922777" y="20796637"/>
            <a:ext cx="11059434" cy="19232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8071029" y="21073495"/>
            <a:ext cx="10672425" cy="184037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8291273" y="21585357"/>
            <a:ext cx="10186354" cy="1754722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8506647" y="22193903"/>
            <a:ext cx="9756055" cy="16408871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6965636" y="22212511"/>
            <a:ext cx="27403302" cy="846154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6383829" y="22377800"/>
            <a:ext cx="26282746" cy="805556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5747594" y="22617497"/>
            <a:ext cx="25085714" cy="768063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9854071" y="21875778"/>
            <a:ext cx="27107738" cy="84672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10317803" y="21983167"/>
            <a:ext cx="26267804" cy="805098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10944286" y="22226149"/>
            <a:ext cx="24894857" cy="7629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219826" y="20879441"/>
            <a:ext cx="29827687" cy="91850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706277" y="21026745"/>
            <a:ext cx="28854791" cy="888547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1327282" y="21208763"/>
            <a:ext cx="27513269" cy="8407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216747" y="14734875"/>
            <a:ext cx="7104353" cy="23487494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204431" y="12555773"/>
            <a:ext cx="7816304" cy="25511068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9840315" y="14527343"/>
            <a:ext cx="7077102" cy="23132607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1147" y="3840696"/>
            <a:ext cx="11814718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2043576" y="11319169"/>
            <a:ext cx="14087425" cy="24350597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2410353" y="11995668"/>
            <a:ext cx="13277095" cy="228012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2537842" y="12381028"/>
            <a:ext cx="13003882" cy="2203819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3425629" y="13923758"/>
            <a:ext cx="28979140" cy="854197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4221993" y="14033646"/>
            <a:ext cx="27347665" cy="799574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4564292" y="14241326"/>
            <a:ext cx="26685481" cy="77130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11349615" y="19404249"/>
            <a:ext cx="25560849" cy="7144270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11994469" y="19726199"/>
            <a:ext cx="24279906" cy="668039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12250830" y="19863216"/>
            <a:ext cx="23780287" cy="644418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4948386" y="25855298"/>
            <a:ext cx="7754080" cy="1440399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5077062" y="26168223"/>
            <a:ext cx="7482275" cy="13778131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5192698" y="26481561"/>
            <a:ext cx="7251000" cy="131514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2739977" y="12845255"/>
            <a:ext cx="12034697" cy="20909844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13940586" y="4839241"/>
            <a:ext cx="7417700" cy="25786078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20968542" y="11267156"/>
            <a:ext cx="6574443" cy="23611892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5601457" y="27522504"/>
            <a:ext cx="6433485" cy="111910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5611110" y="9599714"/>
            <a:ext cx="10674052" cy="1504522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5805978" y="9936549"/>
            <a:ext cx="10358170" cy="144087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5952335" y="10253817"/>
            <a:ext cx="10028178" cy="1376090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4113611" y="25607977"/>
            <a:ext cx="10437032" cy="146321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4250063" y="25951701"/>
            <a:ext cx="10069205" cy="1396619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4457860" y="26343551"/>
            <a:ext cx="9654596" cy="133093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4015376" y="9719391"/>
            <a:ext cx="10523092" cy="1492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4193190" y="10134751"/>
            <a:ext cx="10111190" cy="1411873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4319415" y="10538169"/>
            <a:ext cx="9894249" cy="134663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4517630" y="10851929"/>
            <a:ext cx="9555615" cy="12805484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6125492" y="10609652"/>
            <a:ext cx="9675618" cy="13020926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4660640" y="26791173"/>
            <a:ext cx="9297781" cy="1244565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5779708" y="25958058"/>
            <a:ext cx="10566184" cy="1454418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5941900" y="26395657"/>
            <a:ext cx="10235972" cy="1354711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6108558" y="26712717"/>
            <a:ext cx="9943910" cy="1280994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6272930" y="27188316"/>
            <a:ext cx="9571913" cy="119692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2172089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2334274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2496468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5512104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5674293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5836481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2172089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2334274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2496468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5512104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5674293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5836481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5955425" y="10833703"/>
            <a:ext cx="11599191" cy="13305629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2649079" y="10833703"/>
            <a:ext cx="11599188" cy="13305629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649079" y="26633454"/>
            <a:ext cx="11599188" cy="13158194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5955425" y="26633454"/>
            <a:ext cx="11599191" cy="13158194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6458204" y="12391852"/>
            <a:ext cx="10596326" cy="102300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12799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01330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2802" y="2848157"/>
            <a:ext cx="23841735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280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1280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0133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0133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96898" y="10463144"/>
            <a:ext cx="7720179" cy="28535842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31646" y="10463144"/>
            <a:ext cx="15326826" cy="28535842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1"/>
            <a:ext cx="26112372" cy="1780517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48"/>
            <a:ext cx="26112372" cy="936332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409393" y="3804781"/>
            <a:ext cx="2649081" cy="35194205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16742" y="3804781"/>
            <a:ext cx="20667039" cy="35194205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4"/>
            <a:ext cx="26112372" cy="8273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10492870"/>
            <a:ext cx="12870909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15635266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6" cy="304184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6" cy="304184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3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9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611953" y="-1504520"/>
            <a:ext cx="31555865" cy="46257542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12799" y="2848157"/>
            <a:ext cx="23841735" cy="6663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6742" y="10463144"/>
            <a:ext cx="23837792" cy="28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2805" y="40963794"/>
            <a:ext cx="10217877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273137" y="40963794"/>
            <a:ext cx="2490355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648566" y="40948755"/>
            <a:ext cx="1510215" cy="1540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501" userDrawn="1">
          <p15:clr>
            <a:srgbClr val="F26B43"/>
          </p15:clr>
        </p15:guide>
        <p15:guide id="4" orient="horz" pos="19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EC56B6BD-A5F6-5162-C814-725E67596572}"/>
              </a:ext>
            </a:extLst>
          </p:cNvPr>
          <p:cNvSpPr txBox="1"/>
          <p:nvPr/>
        </p:nvSpPr>
        <p:spPr>
          <a:xfrm>
            <a:off x="5067158" y="29040971"/>
            <a:ext cx="16193436" cy="323165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Um unseren Fortschritt bei der Formalisierung von Banach-Tarski nachzuverfolgen und zu Organisieren verwenden wir das lean-blueprint Tool. Es stellt die einzelnen Beweisschritte und deren Status übersichtlich dar.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Der nebenstehende QR-Code führt zum Blueprint: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0B361B-0CC3-39D5-3517-1B890E90F641}"/>
              </a:ext>
            </a:extLst>
          </p:cNvPr>
          <p:cNvSpPr txBox="1"/>
          <p:nvPr/>
        </p:nvSpPr>
        <p:spPr>
          <a:xfrm>
            <a:off x="5067160" y="15413766"/>
            <a:ext cx="19949013" cy="1329594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Das Banach-Tarski Paradoxon</a:t>
            </a: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42507D-7EF8-0493-791C-69C7F21145D5}"/>
              </a:ext>
            </a:extLst>
          </p:cNvPr>
          <p:cNvSpPr txBox="1"/>
          <p:nvPr/>
        </p:nvSpPr>
        <p:spPr>
          <a:xfrm>
            <a:off x="8734130" y="7304695"/>
            <a:ext cx="14828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8000" dirty="0">
                <a:solidFill>
                  <a:srgbClr val="B7D575">
                    <a:lumMod val="20000"/>
                    <a:lumOff val="80000"/>
                  </a:srgbClr>
                </a:solidFill>
                <a:latin typeface="Lucida Console" panose="020B0609040504020204" pitchFamily="49" charset="0"/>
              </a:rPr>
              <a:t>LEAN–Der Beweis stimmt!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2A47B6-A46C-FB0B-E305-7BD36D80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23" y="6712690"/>
            <a:ext cx="2847468" cy="208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4A0BD73-400D-16DC-FBF2-CA1356D0E6F7}"/>
              </a:ext>
            </a:extLst>
          </p:cNvPr>
          <p:cNvSpPr txBox="1"/>
          <p:nvPr/>
        </p:nvSpPr>
        <p:spPr>
          <a:xfrm>
            <a:off x="12622461" y="6734090"/>
            <a:ext cx="5793637" cy="57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3108" dirty="0">
                <a:solidFill>
                  <a:srgbClr val="FFC253">
                    <a:lumMod val="20000"/>
                    <a:lumOff val="80000"/>
                  </a:srgbClr>
                </a:solidFill>
                <a:latin typeface="Cambria" panose="02040503050406030204"/>
              </a:rPr>
              <a:t>Chiara Cimino, Christian Krause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F2A1D9-4185-EA35-D33D-D2B128BF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380" y="7434978"/>
            <a:ext cx="1680574" cy="16738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3ABBD9E-299E-790A-A6E1-4F2011CB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638" y="19039536"/>
            <a:ext cx="9374136" cy="927261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7D8FA6A-8D6B-A6E4-31D4-02266856E600}"/>
              </a:ext>
            </a:extLst>
          </p:cNvPr>
          <p:cNvSpPr txBox="1"/>
          <p:nvPr/>
        </p:nvSpPr>
        <p:spPr>
          <a:xfrm>
            <a:off x="15043392" y="16782577"/>
            <a:ext cx="93741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Visualisierung der freien Gruppe mit zwei Erzeugern: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6614B9-F77E-5E90-2E2B-15E4E47B9852}"/>
              </a:ext>
            </a:extLst>
          </p:cNvPr>
          <p:cNvSpPr txBox="1"/>
          <p:nvPr/>
        </p:nvSpPr>
        <p:spPr>
          <a:xfrm>
            <a:off x="5466521" y="16782579"/>
            <a:ext cx="9374136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Kernaussage: </a:t>
            </a:r>
          </a:p>
          <a:p>
            <a:pPr algn="ctr"/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Eine Kugel kann in eine endliche Anzahl an Teilen zerlegt werden, welche neu angeordnet zwei Kopien der ursprünglichen Kugel ergeben.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F0EA08-C2F6-C35A-1FC6-1EC66F8A7A81}"/>
              </a:ext>
            </a:extLst>
          </p:cNvPr>
          <p:cNvSpPr txBox="1"/>
          <p:nvPr/>
        </p:nvSpPr>
        <p:spPr>
          <a:xfrm>
            <a:off x="5259040" y="19988590"/>
            <a:ext cx="9374136" cy="86792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Beweisskizze: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 ist eine freie Gruppe, welche von zwei Drehmatrizen A und B erzeugt wird, wobei die Gruppenoperation die Konkatenation 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Definiere mit S(A) die Menge aller Elemente in G, welche mit A enden (analog für B, 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, 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Drehe die Elemente in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A und die Elemente in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B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  (Notation: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)A und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)B).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E7E335D-A91C-498A-AB17-A51D53670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90" y="27094171"/>
            <a:ext cx="3623094" cy="11122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27F45CA-3B1C-D32C-B39D-D35FB6272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304" y="24892157"/>
            <a:ext cx="8293212" cy="57043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755545-4652-F3A7-B594-D94653CF545A}"/>
              </a:ext>
            </a:extLst>
          </p:cNvPr>
          <p:cNvSpPr txBox="1"/>
          <p:nvPr/>
        </p:nvSpPr>
        <p:spPr>
          <a:xfrm>
            <a:off x="5067159" y="9129705"/>
            <a:ext cx="19949013" cy="424731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Was ist Lean?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Lean ist ein mathematischer Beweisassistent.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Die aktuelle Version (Lean 4) ermöglicht die Kontrolle von Beweisen in fast allen Teilgebieten der Mathematik auf Basis der Typentheorie.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Bereits in Lean formalisierte mathematische Theoreme werden in der Mathlib Bibliothek gespeichert.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11919-3C75-F907-8C26-BA736536F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37" y="29040971"/>
            <a:ext cx="3231934" cy="32319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6B8F86E-43F9-B6BD-F5BC-1BF0A993E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08" y="13139323"/>
            <a:ext cx="9634141" cy="240853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BC07FDC-B470-A3F3-0CAC-4511413E7D27}"/>
              </a:ext>
            </a:extLst>
          </p:cNvPr>
          <p:cNvSpPr txBox="1"/>
          <p:nvPr/>
        </p:nvSpPr>
        <p:spPr>
          <a:xfrm>
            <a:off x="5067160" y="32980767"/>
            <a:ext cx="19949013" cy="147732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Ausblick: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21574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ussdiagramm: Grenzstelle 78">
            <a:extLst>
              <a:ext uri="{FF2B5EF4-FFF2-40B4-BE49-F238E27FC236}">
                <a16:creationId xmlns:a16="http://schemas.microsoft.com/office/drawing/2014/main" id="{1CFB46EE-BCB7-9D93-9143-83733E9BB28C}"/>
              </a:ext>
            </a:extLst>
          </p:cNvPr>
          <p:cNvSpPr/>
          <p:nvPr/>
        </p:nvSpPr>
        <p:spPr>
          <a:xfrm>
            <a:off x="9512867" y="23770347"/>
            <a:ext cx="3687030" cy="115860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  </a:t>
            </a:r>
          </a:p>
        </p:txBody>
      </p:sp>
      <p:sp>
        <p:nvSpPr>
          <p:cNvPr id="80" name="Flussdiagramm: Grenzstelle 79">
            <a:extLst>
              <a:ext uri="{FF2B5EF4-FFF2-40B4-BE49-F238E27FC236}">
                <a16:creationId xmlns:a16="http://schemas.microsoft.com/office/drawing/2014/main" id="{E4949722-5D85-532E-7B6C-DFDBB6757F3C}"/>
              </a:ext>
            </a:extLst>
          </p:cNvPr>
          <p:cNvSpPr/>
          <p:nvPr/>
        </p:nvSpPr>
        <p:spPr>
          <a:xfrm>
            <a:off x="11873872" y="25894884"/>
            <a:ext cx="4182172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</a:p>
        </p:txBody>
      </p:sp>
      <p:sp>
        <p:nvSpPr>
          <p:cNvPr id="81" name="Flussdiagramm: Grenzstelle 80">
            <a:extLst>
              <a:ext uri="{FF2B5EF4-FFF2-40B4-BE49-F238E27FC236}">
                <a16:creationId xmlns:a16="http://schemas.microsoft.com/office/drawing/2014/main" id="{404F6EC1-E0F9-91AE-3756-37A026656EF0}"/>
              </a:ext>
            </a:extLst>
          </p:cNvPr>
          <p:cNvSpPr/>
          <p:nvPr/>
        </p:nvSpPr>
        <p:spPr>
          <a:xfrm>
            <a:off x="6938268" y="25813269"/>
            <a:ext cx="4244055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              Graph</a:t>
            </a:r>
          </a:p>
        </p:txBody>
      </p:sp>
      <p:sp>
        <p:nvSpPr>
          <p:cNvPr id="82" name="Flussdiagramm: Grenzstelle 81">
            <a:extLst>
              <a:ext uri="{FF2B5EF4-FFF2-40B4-BE49-F238E27FC236}">
                <a16:creationId xmlns:a16="http://schemas.microsoft.com/office/drawing/2014/main" id="{DDD986B3-E83F-FB9D-18AA-C54A489E16F9}"/>
              </a:ext>
            </a:extLst>
          </p:cNvPr>
          <p:cNvSpPr/>
          <p:nvPr/>
        </p:nvSpPr>
        <p:spPr>
          <a:xfrm>
            <a:off x="9698315" y="27862140"/>
            <a:ext cx="3699206" cy="117518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  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F4B0DAD-E65B-5F38-333A-638FD5739A10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9060294" y="24928952"/>
            <a:ext cx="2296088" cy="88431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84EB139-2F44-D8F7-B2CB-834C68FE3E2D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11356382" y="24928950"/>
            <a:ext cx="2608576" cy="9659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3F9CE42-DB95-88DE-D0A4-27DF22717FED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flipH="1" flipV="1">
            <a:off x="9060294" y="27021863"/>
            <a:ext cx="2487624" cy="8402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3986494-E250-1147-0B06-74639ABDB10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1547918" y="27103476"/>
            <a:ext cx="2417040" cy="7586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5" y="38604966"/>
            <a:ext cx="2556101" cy="1875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739" y="38090031"/>
            <a:ext cx="5433537" cy="5411846"/>
          </a:xfrm>
          <a:prstGeom prst="rect">
            <a:avLst/>
          </a:prstGeom>
        </p:spPr>
      </p:pic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1771568" y="33752482"/>
            <a:ext cx="23725506" cy="449377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Optimierter Beweis für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formalisierung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Graph + Paper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Livelean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editor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formalisierung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von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Banachtarski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26426886" y="33807933"/>
            <a:ext cx="3618711" cy="3670675"/>
          </a:xfrm>
          <a:prstGeom prst="roundRect">
            <a:avLst>
              <a:gd name="adj" fmla="val 16314"/>
            </a:avLst>
          </a:prstGeom>
          <a:blipFill>
            <a:blip r:embed="rId4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5305583" y="1362043"/>
            <a:ext cx="20038856" cy="1804749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280355" y="4842474"/>
            <a:ext cx="13306789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Anzahl der veröffentlichten Beweise steigt stark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Unentdeckte Fehler haben fatale Folgen in aufbauenden Beweisen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Kontrolle immer schwieriger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5673778" y="4845172"/>
            <a:ext cx="13305600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Lean4?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Sprache zur Computerverifikation mathematischer Beweise,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Veröffentlicht September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Basierend auf Typentheorie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Bibliothek umfasst alle in Lean formalisierten Beweise</a:t>
            </a:r>
            <a:endParaRPr lang="de-DE" sz="5000" i="1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280355" y="17742863"/>
            <a:ext cx="17462680" cy="4135576"/>
          </a:xfrm>
          <a:prstGeom prst="roundRect">
            <a:avLst>
              <a:gd name="adj" fmla="val 10034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Banach-</a:t>
            </a:r>
            <a:r>
              <a:rPr lang="de-DE" sz="7000" u="sng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neu angeordnet zwei identische Kopien der ursprünglichen Kugel ergeben.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50DD9E-32E8-E048-61D5-FFA5C8C926CC}"/>
              </a:ext>
            </a:extLst>
          </p:cNvPr>
          <p:cNvGrpSpPr/>
          <p:nvPr/>
        </p:nvGrpSpPr>
        <p:grpSpPr>
          <a:xfrm>
            <a:off x="19829650" y="17730088"/>
            <a:ext cx="9149728" cy="4331855"/>
            <a:chOff x="19642244" y="15962248"/>
            <a:chExt cx="9149728" cy="43318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9642244" y="15962248"/>
              <a:ext cx="9149728" cy="414119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20075629" y="16105481"/>
              <a:ext cx="4594109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24920917" y="16511010"/>
              <a:ext cx="1358458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24809098" y="18017925"/>
              <a:ext cx="3235576" cy="227617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33750" y="3858452"/>
            <a:ext cx="0" cy="9840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4587144" y="8215396"/>
            <a:ext cx="1086634" cy="269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</p:cNvCxnSpPr>
          <p:nvPr/>
        </p:nvCxnSpPr>
        <p:spPr>
          <a:xfrm flipV="1">
            <a:off x="22361433" y="11698542"/>
            <a:ext cx="0" cy="71313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4258191" y="22595952"/>
            <a:ext cx="22133641" cy="1373148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Lebenslauf eines Mathematischen Beweises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94312C-250B-5379-7301-A7F2D76497D3}"/>
              </a:ext>
            </a:extLst>
          </p:cNvPr>
          <p:cNvSpPr txBox="1"/>
          <p:nvPr/>
        </p:nvSpPr>
        <p:spPr>
          <a:xfrm>
            <a:off x="1280356" y="12394362"/>
            <a:ext cx="27699022" cy="4617006"/>
          </a:xfrm>
          <a:prstGeom prst="roundRect">
            <a:avLst>
              <a:gd name="adj" fmla="val 1163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Einen formalisierten Beweis für das Banach-Tarski Paradoxon entwickeln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Verständliche Darstellung des formalen Beweises mit einem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Hinzufügen zur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damit beizutragen zum </a:t>
            </a:r>
            <a:r>
              <a:rPr lang="de-DE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„…</a:t>
            </a:r>
            <a:r>
              <a:rPr lang="en-US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effort to build a unified library of mathematics…”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951F44B-325E-04E9-9B71-EA394272F65A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0011695" y="17011368"/>
            <a:ext cx="0" cy="73149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257B4E6-F346-29AE-CF18-44FCBA16358A}"/>
              </a:ext>
            </a:extLst>
          </p:cNvPr>
          <p:cNvGrpSpPr/>
          <p:nvPr/>
        </p:nvGrpSpPr>
        <p:grpSpPr>
          <a:xfrm>
            <a:off x="2725013" y="24785794"/>
            <a:ext cx="10946507" cy="8010644"/>
            <a:chOff x="2537607" y="23017954"/>
            <a:chExt cx="10946507" cy="8010644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51B61B97-5C63-7EC7-7E2C-70AC44E39BC7}"/>
                </a:ext>
              </a:extLst>
            </p:cNvPr>
            <p:cNvSpPr txBox="1"/>
            <p:nvPr/>
          </p:nvSpPr>
          <p:spPr>
            <a:xfrm>
              <a:off x="2537607" y="23017954"/>
              <a:ext cx="10946507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Normalerweise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66" name="Grafik 65" descr="Glühbirne und Zahnrad mit einfarbiger Füllung">
              <a:extLst>
                <a:ext uri="{FF2B5EF4-FFF2-40B4-BE49-F238E27FC236}">
                  <a16:creationId xmlns:a16="http://schemas.microsoft.com/office/drawing/2014/main" id="{FE0EC6D5-B171-77C0-3019-BE125ED7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34859" y="25237619"/>
              <a:ext cx="909022" cy="805305"/>
            </a:xfrm>
            <a:prstGeom prst="rect">
              <a:avLst/>
            </a:prstGeom>
          </p:spPr>
        </p:pic>
        <p:sp>
          <p:nvSpPr>
            <p:cNvPr id="2" name="Flussdiagramm: Grenzstelle 1">
              <a:extLst>
                <a:ext uri="{FF2B5EF4-FFF2-40B4-BE49-F238E27FC236}">
                  <a16:creationId xmlns:a16="http://schemas.microsoft.com/office/drawing/2014/main" id="{08A1EC4E-92E8-70BF-1323-B073629A6858}"/>
                </a:ext>
              </a:extLst>
            </p:cNvPr>
            <p:cNvSpPr/>
            <p:nvPr/>
          </p:nvSpPr>
          <p:spPr>
            <a:xfrm>
              <a:off x="5619140" y="2503019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EE6901D1-6A61-B060-92C9-57E02B10EF33}"/>
                </a:ext>
              </a:extLst>
            </p:cNvPr>
            <p:cNvSpPr/>
            <p:nvPr/>
          </p:nvSpPr>
          <p:spPr>
            <a:xfrm>
              <a:off x="5619489" y="2708236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DA1521E-8B41-B0B3-9978-7992F2B2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4859" y="27358867"/>
              <a:ext cx="726607" cy="643703"/>
            </a:xfrm>
            <a:prstGeom prst="rect">
              <a:avLst/>
            </a:prstGeom>
          </p:spPr>
        </p:pic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47832A7-1654-2ECF-B9AC-1860B1ABE5EB}"/>
                </a:ext>
              </a:extLst>
            </p:cNvPr>
            <p:cNvSpPr/>
            <p:nvPr/>
          </p:nvSpPr>
          <p:spPr>
            <a:xfrm>
              <a:off x="5619489" y="29002394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Review 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10" name="Grafik 9" descr="Gruppenbrainstorming mit einfarbiger Füllung">
              <a:extLst>
                <a:ext uri="{FF2B5EF4-FFF2-40B4-BE49-F238E27FC236}">
                  <a16:creationId xmlns:a16="http://schemas.microsoft.com/office/drawing/2014/main" id="{D262E0A3-98C9-19C9-4402-19300146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91465" y="29102640"/>
              <a:ext cx="995804" cy="970433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1C1F453-8266-E85A-1786-AC435DDDBF11}"/>
                </a:ext>
              </a:extLst>
            </p:cNvPr>
            <p:cNvCxnSpPr>
              <a:cxnSpLocks/>
              <a:stCxn id="4" idx="0"/>
              <a:endCxn id="2" idx="2"/>
            </p:cNvCxnSpPr>
            <p:nvPr/>
          </p:nvCxnSpPr>
          <p:spPr>
            <a:xfrm flipH="1" flipV="1">
              <a:off x="7810642" y="26250354"/>
              <a:ext cx="349" cy="83201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7770EA6-4955-5FF2-E00E-7B83A2C58B99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7810991" y="28302521"/>
              <a:ext cx="0" cy="69987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Schließen mit einfarbiger Füllung">
              <a:extLst>
                <a:ext uri="{FF2B5EF4-FFF2-40B4-BE49-F238E27FC236}">
                  <a16:creationId xmlns:a16="http://schemas.microsoft.com/office/drawing/2014/main" id="{FF3678BB-06D7-64DD-3E90-67C818A5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5649" y="29111683"/>
              <a:ext cx="1003133" cy="977575"/>
            </a:xfrm>
            <a:prstGeom prst="rect">
              <a:avLst/>
            </a:prstGeom>
          </p:spPr>
        </p:pic>
        <p:grpSp>
          <p:nvGrpSpPr>
            <p:cNvPr id="29" name="Grafik 26">
              <a:extLst>
                <a:ext uri="{FF2B5EF4-FFF2-40B4-BE49-F238E27FC236}">
                  <a16:creationId xmlns:a16="http://schemas.microsoft.com/office/drawing/2014/main" id="{056C511A-AD1C-960F-95D3-9510E86F93FF}"/>
                </a:ext>
              </a:extLst>
            </p:cNvPr>
            <p:cNvGrpSpPr/>
            <p:nvPr/>
          </p:nvGrpSpPr>
          <p:grpSpPr>
            <a:xfrm>
              <a:off x="9700621" y="28829198"/>
              <a:ext cx="2692140" cy="1921389"/>
              <a:chOff x="10591750" y="27589431"/>
              <a:chExt cx="2692140" cy="1921389"/>
            </a:xfrm>
            <a:solidFill>
              <a:schemeClr val="accent1"/>
            </a:solidFill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06FB8FF4-1449-51BA-4224-7FF4FE2F2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1750" y="27589431"/>
                <a:ext cx="2692140" cy="1921389"/>
              </a:xfrm>
              <a:custGeom>
                <a:avLst/>
                <a:gdLst>
                  <a:gd name="connsiteX0" fmla="*/ 0 w 2692140"/>
                  <a:gd name="connsiteY0" fmla="*/ 0 h 1921389"/>
                  <a:gd name="connsiteX1" fmla="*/ 2692141 w 2692140"/>
                  <a:gd name="connsiteY1" fmla="*/ 0 h 1921389"/>
                  <a:gd name="connsiteX2" fmla="*/ 2692141 w 2692140"/>
                  <a:gd name="connsiteY2" fmla="*/ 1921390 h 1921389"/>
                  <a:gd name="connsiteX3" fmla="*/ 0 w 2692140"/>
                  <a:gd name="connsiteY3" fmla="*/ 1921390 h 192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2140" h="1921389">
                    <a:moveTo>
                      <a:pt x="0" y="0"/>
                    </a:moveTo>
                    <a:lnTo>
                      <a:pt x="2692141" y="0"/>
                    </a:lnTo>
                    <a:lnTo>
                      <a:pt x="2692141" y="1921390"/>
                    </a:lnTo>
                    <a:lnTo>
                      <a:pt x="0" y="1921390"/>
                    </a:lnTo>
                    <a:close/>
                  </a:path>
                </a:pathLst>
              </a:custGeom>
            </p:spPr>
          </p:pic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D465EDA-203F-6B23-3AA3-1DE69442E771}"/>
                  </a:ext>
                </a:extLst>
              </p:cNvPr>
              <p:cNvSpPr/>
              <p:nvPr/>
            </p:nvSpPr>
            <p:spPr>
              <a:xfrm>
                <a:off x="11565147" y="28101066"/>
                <a:ext cx="760120" cy="618420"/>
              </a:xfrm>
              <a:custGeom>
                <a:avLst/>
                <a:gdLst>
                  <a:gd name="connsiteX0" fmla="*/ 693495 w 760120"/>
                  <a:gd name="connsiteY0" fmla="*/ 0 h 618420"/>
                  <a:gd name="connsiteX1" fmla="*/ 272281 w 760120"/>
                  <a:gd name="connsiteY1" fmla="*/ 461177 h 618420"/>
                  <a:gd name="connsiteX2" fmla="*/ 69928 w 760120"/>
                  <a:gd name="connsiteY2" fmla="*/ 221063 h 618420"/>
                  <a:gd name="connsiteX3" fmla="*/ 0 w 760120"/>
                  <a:gd name="connsiteY3" fmla="*/ 298243 h 618420"/>
                  <a:gd name="connsiteX4" fmla="*/ 269003 w 760120"/>
                  <a:gd name="connsiteY4" fmla="*/ 618420 h 618420"/>
                  <a:gd name="connsiteX5" fmla="*/ 339770 w 760120"/>
                  <a:gd name="connsiteY5" fmla="*/ 542175 h 618420"/>
                  <a:gd name="connsiteX6" fmla="*/ 760120 w 760120"/>
                  <a:gd name="connsiteY6" fmla="*/ 80026 h 6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120" h="618420">
                    <a:moveTo>
                      <a:pt x="693495" y="0"/>
                    </a:moveTo>
                    <a:lnTo>
                      <a:pt x="272281" y="461177"/>
                    </a:lnTo>
                    <a:lnTo>
                      <a:pt x="69928" y="221063"/>
                    </a:lnTo>
                    <a:lnTo>
                      <a:pt x="0" y="298243"/>
                    </a:lnTo>
                    <a:lnTo>
                      <a:pt x="269003" y="618420"/>
                    </a:lnTo>
                    <a:lnTo>
                      <a:pt x="339770" y="542175"/>
                    </a:lnTo>
                    <a:lnTo>
                      <a:pt x="760120" y="80026"/>
                    </a:lnTo>
                    <a:close/>
                  </a:path>
                </a:pathLst>
              </a:custGeom>
              <a:solidFill>
                <a:schemeClr val="accent1"/>
              </a:solidFill>
              <a:ln w="8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cxnSp>
          <p:nvCxnSpPr>
            <p:cNvPr id="50" name="Verbinder: gekrümmt 49">
              <a:extLst>
                <a:ext uri="{FF2B5EF4-FFF2-40B4-BE49-F238E27FC236}">
                  <a16:creationId xmlns:a16="http://schemas.microsoft.com/office/drawing/2014/main" id="{078537A6-D2B0-6860-5FF1-0CEDA5DE338E}"/>
                </a:ext>
              </a:extLst>
            </p:cNvPr>
            <p:cNvCxnSpPr>
              <a:endCxn id="2" idx="1"/>
            </p:cNvCxnSpPr>
            <p:nvPr/>
          </p:nvCxnSpPr>
          <p:spPr>
            <a:xfrm rot="5400000" flipH="1" flipV="1">
              <a:off x="3422763" y="26988084"/>
              <a:ext cx="3544189" cy="848566"/>
            </a:xfrm>
            <a:prstGeom prst="curvedConnector2">
              <a:avLst/>
            </a:prstGeom>
            <a:ln w="63500" cap="rnd">
              <a:solidFill>
                <a:schemeClr val="tx2"/>
              </a:solidFill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B55CC83F-0ED1-4982-4745-8B37A799F534}"/>
              </a:ext>
            </a:extLst>
          </p:cNvPr>
          <p:cNvGrpSpPr/>
          <p:nvPr/>
        </p:nvGrpSpPr>
        <p:grpSpPr>
          <a:xfrm>
            <a:off x="16981013" y="24813536"/>
            <a:ext cx="10947600" cy="8010644"/>
            <a:chOff x="16793607" y="23045696"/>
            <a:chExt cx="10947600" cy="8010644"/>
          </a:xfrm>
        </p:grpSpPr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AA2EE9D-F1DB-69A5-2288-2D12F438CA71}"/>
                </a:ext>
              </a:extLst>
            </p:cNvPr>
            <p:cNvSpPr txBox="1"/>
            <p:nvPr/>
          </p:nvSpPr>
          <p:spPr>
            <a:xfrm>
              <a:off x="16793607" y="23045696"/>
              <a:ext cx="10947600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Mit Lean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986258A5-547B-7082-C473-C67353C6A96F}"/>
                </a:ext>
              </a:extLst>
            </p:cNvPr>
            <p:cNvSpPr/>
            <p:nvPr/>
          </p:nvSpPr>
          <p:spPr>
            <a:xfrm>
              <a:off x="20233453" y="25024728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22710B90-EAE9-4D4A-7605-6D248989AD12}"/>
                </a:ext>
              </a:extLst>
            </p:cNvPr>
            <p:cNvSpPr/>
            <p:nvPr/>
          </p:nvSpPr>
          <p:spPr>
            <a:xfrm>
              <a:off x="22617092" y="27070736"/>
              <a:ext cx="4065861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		</a:t>
              </a: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0D10514D-3B80-29EE-55DA-B6BC6978C9B5}"/>
                </a:ext>
              </a:extLst>
            </p:cNvPr>
            <p:cNvSpPr/>
            <p:nvPr/>
          </p:nvSpPr>
          <p:spPr>
            <a:xfrm>
              <a:off x="18106859" y="27070736"/>
              <a:ext cx="4063166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Graph</a:t>
              </a: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2D1068B5-9E6E-48C2-E0B5-80493264B0A1}"/>
                </a:ext>
              </a:extLst>
            </p:cNvPr>
            <p:cNvSpPr/>
            <p:nvPr/>
          </p:nvSpPr>
          <p:spPr>
            <a:xfrm>
              <a:off x="20418353" y="29102642"/>
              <a:ext cx="4397478" cy="1237620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Lean   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5030EF2-05D0-C5FF-7053-3043518048DB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20138440" y="26244887"/>
              <a:ext cx="2286515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B39814F-7B85-8539-B2B5-669493E89884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22424955" y="26244887"/>
              <a:ext cx="2225067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CAA7805-CE2D-C06C-5866-0A152EAAB619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H="1" flipV="1">
              <a:off x="20138440" y="28343539"/>
              <a:ext cx="247865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E5E83F0-AD08-8680-ED2B-4BA900D9A5CC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22617092" y="28343539"/>
              <a:ext cx="203293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378442B5-1C61-6842-57D9-739915E2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618439" y="27311079"/>
              <a:ext cx="894138" cy="792118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B6CDBE5C-3AD3-2AA5-F4DA-E953EE85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66541" y="27385288"/>
              <a:ext cx="726607" cy="64370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84134442-4384-05DC-D27C-C811C8C6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591014" y="29375752"/>
              <a:ext cx="780439" cy="691394"/>
            </a:xfrm>
            <a:prstGeom prst="rect">
              <a:avLst/>
            </a:prstGeom>
          </p:spPr>
        </p:pic>
        <p:pic>
          <p:nvPicPr>
            <p:cNvPr id="6" name="Grafik 5" descr="Glühbirne und Zahnrad mit einfarbiger Füllung">
              <a:extLst>
                <a:ext uri="{FF2B5EF4-FFF2-40B4-BE49-F238E27FC236}">
                  <a16:creationId xmlns:a16="http://schemas.microsoft.com/office/drawing/2014/main" id="{53AED791-ACAA-AE94-C20F-F02A9AEF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08851" y="25266893"/>
              <a:ext cx="909022" cy="805305"/>
            </a:xfrm>
            <a:prstGeom prst="rect">
              <a:avLst/>
            </a:prstGeom>
          </p:spPr>
        </p:pic>
        <p:pic>
          <p:nvPicPr>
            <p:cNvPr id="28" name="Grafik 27" descr="Häkchen mit einfarbiger Füllung">
              <a:extLst>
                <a:ext uri="{FF2B5EF4-FFF2-40B4-BE49-F238E27FC236}">
                  <a16:creationId xmlns:a16="http://schemas.microsoft.com/office/drawing/2014/main" id="{E71D8E20-9A53-AD8B-C469-E7C38E75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032495" y="29105210"/>
              <a:ext cx="929158" cy="1089665"/>
            </a:xfrm>
            <a:prstGeom prst="rect">
              <a:avLst/>
            </a:prstGeom>
          </p:spPr>
        </p:pic>
        <p:pic>
          <p:nvPicPr>
            <p:cNvPr id="33" name="Grafik 32" descr="Schließen mit einfarbiger Füllung">
              <a:extLst>
                <a:ext uri="{FF2B5EF4-FFF2-40B4-BE49-F238E27FC236}">
                  <a16:creationId xmlns:a16="http://schemas.microsoft.com/office/drawing/2014/main" id="{57FE172C-982A-63C3-1678-0DD1072E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196440" y="29184462"/>
              <a:ext cx="1003133" cy="977575"/>
            </a:xfrm>
            <a:prstGeom prst="rect">
              <a:avLst/>
            </a:prstGeom>
          </p:spPr>
        </p:pic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7E9016B9-39D9-AA7F-B2F0-96387908CFE5}"/>
                </a:ext>
              </a:extLst>
            </p:cNvPr>
            <p:cNvSpPr/>
            <p:nvPr/>
          </p:nvSpPr>
          <p:spPr>
            <a:xfrm>
              <a:off x="17582934" y="25640272"/>
              <a:ext cx="5343445" cy="4176958"/>
            </a:xfrm>
            <a:prstGeom prst="arc">
              <a:avLst>
                <a:gd name="adj1" fmla="val 7030984"/>
                <a:gd name="adj2" fmla="val 16186178"/>
              </a:avLst>
            </a:prstGeom>
            <a:ln w="635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5DF6C51-F92E-60E7-87FE-F8F18430A5C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 flipV="1">
            <a:off x="18743035" y="19800686"/>
            <a:ext cx="1086615" cy="996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998688B-BD0F-7EE7-6A4B-2029E9A0E68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11695" y="21878439"/>
            <a:ext cx="0" cy="717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1DD516C-72EA-AFB6-162D-65FE94542FE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198266" y="23969100"/>
            <a:ext cx="1" cy="81669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794CB23-525A-C620-9783-704F086080AB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22451759" y="24002632"/>
            <a:ext cx="3054" cy="81090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382</Words>
  <Application>Microsoft Office PowerPoint</Application>
  <PresentationFormat>Benutzerdefiniert</PresentationFormat>
  <Paragraphs>86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JetBrains Mono</vt:lpstr>
      <vt:lpstr>Lucida Console</vt:lpstr>
      <vt:lpstr>Office</vt:lpstr>
      <vt:lpstr>Familienfotoalbum 16 : 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22</cp:revision>
  <dcterms:created xsi:type="dcterms:W3CDTF">2024-01-20T13:08:01Z</dcterms:created>
  <dcterms:modified xsi:type="dcterms:W3CDTF">2024-02-17T12:29:48Z</dcterms:modified>
</cp:coreProperties>
</file>