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75" r:id="rId16"/>
    <p:sldId id="276" r:id="rId17"/>
    <p:sldId id="277" r:id="rId18"/>
    <p:sldId id="272" r:id="rId19"/>
    <p:sldId id="260" r:id="rId20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1686964-9390-465E-A7D5-E5D7739521CA}" type="datetime1">
              <a:rPr lang="pl-PL" smtClean="0"/>
              <a:t>18.01.2025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D9E54-11E3-4B93-9AB2-E42F7FAFAA38}" type="datetime1">
              <a:rPr lang="pl-PL" smtClean="0"/>
              <a:pPr/>
              <a:t>18.01.2025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99FFC-5B25-8995-E407-64E6C47AA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4A5166C2-013F-46A5-A491-1598229191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E506BB88-11AE-AA3D-E1B5-A5B7940D5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52BC428D-27B9-F7E7-BF5D-B5A987331D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1740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A81B82B-791D-4CFB-A8E1-4BADF167624E}" type="datetime1">
              <a:rPr lang="pl-PL" noProof="0" smtClean="0"/>
              <a:t>18.01.2025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ytuł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CB417A-3777-45E5-A5D5-933568141085}" type="datetime1">
              <a:rPr lang="pl-PL" noProof="0" smtClean="0"/>
              <a:t>18.01.2025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BFE06EA-509D-4750-A26D-22649B15F5B4}" type="datetime1">
              <a:rPr lang="pl-PL" noProof="0" smtClean="0"/>
              <a:t>18.01.2025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715C8D-5074-4DC0-B15D-7C1B83621BD0}" type="datetime1">
              <a:rPr lang="pl-PL" noProof="0" smtClean="0"/>
              <a:t>18.01.2025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15AB10B-D90B-495F-ADA2-9EEC8079FBC6}" type="datetime1">
              <a:rPr lang="pl-PL" noProof="0" smtClean="0"/>
              <a:t>18.01.2025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591F5B-A148-4026-992C-5103E9EE2B07}" type="datetime1">
              <a:rPr lang="pl-PL" noProof="0" smtClean="0"/>
              <a:t>18.01.2025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ytuł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EDF17A-70BC-472C-8A64-5A504543C1A7}" type="datetime1">
              <a:rPr lang="pl-PL" noProof="0" smtClean="0"/>
              <a:t>18.01.2025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67F7BA-6159-441B-AF01-CBE7412A1E05}" type="datetime1">
              <a:rPr lang="pl-PL" noProof="0" smtClean="0"/>
              <a:t>18.01.2025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7" name="Prostokąt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ytuł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F04AFA-1778-4013-BEAF-CC7AEB0F10D4}" type="datetime1">
              <a:rPr lang="pl-PL" noProof="0" smtClean="0"/>
              <a:t>18.01.2025</a:t>
            </a:fld>
            <a:endParaRPr lang="pl-PL" noProof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7951807-BBF7-4FEB-9550-16B76B21A86E}" type="datetime1">
              <a:rPr lang="pl-PL" noProof="0" smtClean="0"/>
              <a:t>18.01.2025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6525CE-B2F2-4EC8-972C-1EAA4989F9B6}" type="datetime1">
              <a:rPr lang="pl-PL" noProof="0" smtClean="0"/>
              <a:t>18.01.2025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99F83561-EA2E-449A-85D2-EC48CC4A8B8B}" type="datetime1">
              <a:rPr lang="pl-PL" noProof="0" smtClean="0"/>
              <a:t>18.01.2025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9" name="Prostokąt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Prostokąt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Prostokąt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Obraz 6" descr="Połączenia cyfrowe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a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Prostokąt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19" name="Prostokąt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</p:grpSp>
      <p:sp>
        <p:nvSpPr>
          <p:cNvPr id="22" name="Prostokąt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l-PL" dirty="0">
                <a:solidFill>
                  <a:schemeClr val="bg1"/>
                </a:solidFill>
              </a:rPr>
              <a:t>Sieci neuronowe – </a:t>
            </a:r>
            <a:r>
              <a:rPr lang="pl-PL" dirty="0" err="1">
                <a:solidFill>
                  <a:schemeClr val="bg1"/>
                </a:solidFill>
              </a:rPr>
              <a:t>Fruits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classification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l-PL" dirty="0">
                <a:solidFill>
                  <a:srgbClr val="7CEBFF"/>
                </a:solidFill>
              </a:rPr>
              <a:t>Konrad Landzberg, Damian Filipowski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BAB2E-31C5-B0EA-F64E-AF3C8B26D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Połączenia cyfrowe">
            <a:extLst>
              <a:ext uri="{FF2B5EF4-FFF2-40B4-BE49-F238E27FC236}">
                <a16:creationId xmlns:a16="http://schemas.microsoft.com/office/drawing/2014/main" id="{415445CA-3EA9-0FC9-A60E-117F16EC04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DA9098C-2800-0E6B-9CE4-99C5C8497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l-PL" sz="6000" b="1" dirty="0">
                <a:solidFill>
                  <a:schemeClr val="bg1"/>
                </a:solidFill>
              </a:rPr>
              <a:t>badania</a:t>
            </a:r>
            <a:endParaRPr lang="pl-PL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705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20B7F7-AF9A-7DA9-4169-1D15FC31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Badanie dla podstawowego modelu na prostej bazie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4EA20761-349B-8D5B-1AE3-52C7F8898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81" y="2342942"/>
            <a:ext cx="4572638" cy="2972215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9C774E6F-AE78-16A7-5519-5C454F4F27FF}"/>
              </a:ext>
            </a:extLst>
          </p:cNvPr>
          <p:cNvSpPr txBox="1"/>
          <p:nvPr/>
        </p:nvSpPr>
        <p:spPr>
          <a:xfrm>
            <a:off x="5514975" y="1971809"/>
            <a:ext cx="521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Wyniki etapu uczenia: 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9100BFE0-21EA-8296-C130-8CC535F0C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975" y="2341141"/>
            <a:ext cx="6095833" cy="3067392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291CC82-EA0B-B9FB-3843-D00F79BE2C1F}"/>
              </a:ext>
            </a:extLst>
          </p:cNvPr>
          <p:cNvSpPr txBox="1"/>
          <p:nvPr/>
        </p:nvSpPr>
        <p:spPr>
          <a:xfrm>
            <a:off x="5609739" y="5431670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Ostateczne wyniki testu: </a:t>
            </a:r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A96B9F6B-D9D7-0B5C-6768-5B53DA96E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939" y="5824139"/>
            <a:ext cx="5753903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42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866A48-1FB4-CD36-DCCD-BA759E5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46" y="683106"/>
            <a:ext cx="11267908" cy="1013800"/>
          </a:xfrm>
        </p:spPr>
        <p:txBody>
          <a:bodyPr/>
          <a:lstStyle/>
          <a:p>
            <a:r>
              <a:rPr lang="pl-PL" dirty="0"/>
              <a:t>Badanie dla Najgorszego modelu na prostej bazie danych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05FFDF78-A851-B1C9-717A-9C2C59806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511347"/>
            <a:ext cx="4231549" cy="2630698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A45F9BE2-7BB7-EB4D-455B-476CD7946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651" y="2312725"/>
            <a:ext cx="5715798" cy="282932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12CE80CB-E2CA-666C-FAB5-9EAD66E2411B}"/>
              </a:ext>
            </a:extLst>
          </p:cNvPr>
          <p:cNvSpPr txBox="1"/>
          <p:nvPr/>
        </p:nvSpPr>
        <p:spPr>
          <a:xfrm>
            <a:off x="5733651" y="1943393"/>
            <a:ext cx="521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Wyniki etapu uczenia: 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D9BAE64-3975-C0D4-6EBF-85AA8FD5EC5C}"/>
              </a:ext>
            </a:extLst>
          </p:cNvPr>
          <p:cNvSpPr txBox="1"/>
          <p:nvPr/>
        </p:nvSpPr>
        <p:spPr>
          <a:xfrm>
            <a:off x="5733651" y="5221936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Ostateczne wyniki testu: 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A2C39020-2229-4ACC-8352-4E5510A15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127" y="5717630"/>
            <a:ext cx="4810796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15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B2ADDB-96C5-4FEA-E732-C531580B7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Badanie dla Najlepszego modelu na prostej bazie danych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5AC72C9F-6A24-B09E-9EB8-68CCD3809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98" y="2332607"/>
            <a:ext cx="4883308" cy="3210943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AA6CC4A-A68E-C80C-5751-82AC43AC8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825" y="2332606"/>
            <a:ext cx="5723209" cy="2872541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147ECBFE-7F11-A841-5659-B16A2BD3C26D}"/>
              </a:ext>
            </a:extLst>
          </p:cNvPr>
          <p:cNvSpPr txBox="1"/>
          <p:nvPr/>
        </p:nvSpPr>
        <p:spPr>
          <a:xfrm>
            <a:off x="5972175" y="1963274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Wynik etapu uczenia: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41C97E2D-39C6-7EF7-A2B9-53D1897C46D2}"/>
              </a:ext>
            </a:extLst>
          </p:cNvPr>
          <p:cNvSpPr txBox="1"/>
          <p:nvPr/>
        </p:nvSpPr>
        <p:spPr>
          <a:xfrm>
            <a:off x="5972175" y="5181069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Ostateczne wyniki testu:</a:t>
            </a: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0D5C4C82-6B3F-95A7-23BC-E0BF168D4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875" y="5679834"/>
            <a:ext cx="4980259" cy="41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46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A0C1EF-AD2B-7953-370F-77C19AB39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 dla prostej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2860D8E-5872-EDC0-EB02-27482D642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9" y="2584230"/>
            <a:ext cx="10906719" cy="2557815"/>
          </a:xfrm>
        </p:spPr>
        <p:txBody>
          <a:bodyPr/>
          <a:lstStyle/>
          <a:p>
            <a:r>
              <a:rPr lang="pl-PL" dirty="0"/>
              <a:t>Wysoka skuteczność modeli - Na prostym zbiorze danych modele osiągały bardzo wysokie wyniki, dochodzące do 100% dokładności na danych testowych, co wskazuje, że zbiór jest mało wymagający i łatwy do klasyfikacji.</a:t>
            </a:r>
          </a:p>
          <a:p>
            <a:r>
              <a:rPr lang="pl-PL" dirty="0"/>
              <a:t>Uproszczenie modelu - Redukcja liczby bloków </a:t>
            </a:r>
            <a:r>
              <a:rPr lang="pl-PL" dirty="0" err="1"/>
              <a:t>konwolucyjnych</a:t>
            </a:r>
            <a:r>
              <a:rPr lang="pl-PL" dirty="0"/>
              <a:t> w warstwach ukrytych nie wpłynęła negatywnie na skuteczność. Wskazuje to na możliwość stosowania prostszych modeli w przypadku jednolitych danych. Natomiast redukcja liczby neuronów spowodowała już pogorszenie w czasie i dokładności uczenia.</a:t>
            </a:r>
          </a:p>
        </p:txBody>
      </p:sp>
    </p:spTree>
    <p:extLst>
      <p:ext uri="{BB962C8B-B14F-4D97-AF65-F5344CB8AC3E}">
        <p14:creationId xmlns:p14="http://schemas.microsoft.com/office/powerpoint/2010/main" val="2630416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55A1D3-65BC-2A7B-C3BA-6D5917C2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56" y="711300"/>
            <a:ext cx="11412688" cy="1013800"/>
          </a:xfrm>
        </p:spPr>
        <p:txBody>
          <a:bodyPr/>
          <a:lstStyle/>
          <a:p>
            <a:r>
              <a:rPr lang="pl-PL" dirty="0"/>
              <a:t>Badanie dla Najgorszego modelu na złożonej bazie danych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C7AB435-FC1E-E7DA-D298-6EF2438B0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45" y="2090480"/>
            <a:ext cx="5610155" cy="342449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BE29662-BDD9-7946-982E-9498A5578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999" y="2244787"/>
            <a:ext cx="5278358" cy="2618017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09E58DCA-BF9A-A47F-95F9-795E419513D4}"/>
              </a:ext>
            </a:extLst>
          </p:cNvPr>
          <p:cNvSpPr txBox="1"/>
          <p:nvPr/>
        </p:nvSpPr>
        <p:spPr>
          <a:xfrm>
            <a:off x="6189999" y="1875455"/>
            <a:ext cx="364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Wynik etapu uczenia: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703E6A58-14FE-E87F-8889-F454BCB2C203}"/>
              </a:ext>
            </a:extLst>
          </p:cNvPr>
          <p:cNvSpPr txBox="1"/>
          <p:nvPr/>
        </p:nvSpPr>
        <p:spPr>
          <a:xfrm>
            <a:off x="6296025" y="494347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Ostateczny wynik testu: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B2CFC6BC-5806-16BE-4477-17E3E9212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0" y="5312807"/>
            <a:ext cx="4733925" cy="45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29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411B41-27D4-94C2-A57E-96D452F26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Badanie dla Najlepszego modelu na złożonej bazie danych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88D2350-E140-49C3-F7E9-B541F4D92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07" y="2123822"/>
            <a:ext cx="6089664" cy="3200653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C1F806F5-AF12-F1CC-440E-CA9796745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601" y="2200022"/>
            <a:ext cx="5739392" cy="2824453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9DF45077-C043-B84C-FE6A-A5C64C72F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732" y="5398584"/>
            <a:ext cx="5739393" cy="409957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433AE765-0E86-E275-659F-5E8E81C2F769}"/>
              </a:ext>
            </a:extLst>
          </p:cNvPr>
          <p:cNvSpPr txBox="1"/>
          <p:nvPr/>
        </p:nvSpPr>
        <p:spPr>
          <a:xfrm>
            <a:off x="6096000" y="1861488"/>
            <a:ext cx="363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Wynik etapu uczenia: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EF175897-718F-D42E-517F-D64D5D7C55BA}"/>
              </a:ext>
            </a:extLst>
          </p:cNvPr>
          <p:cNvSpPr txBox="1"/>
          <p:nvPr/>
        </p:nvSpPr>
        <p:spPr>
          <a:xfrm>
            <a:off x="6054732" y="5072718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Ostateczny wynik testu:</a:t>
            </a:r>
          </a:p>
        </p:txBody>
      </p:sp>
    </p:spTree>
    <p:extLst>
      <p:ext uri="{BB962C8B-B14F-4D97-AF65-F5344CB8AC3E}">
        <p14:creationId xmlns:p14="http://schemas.microsoft.com/office/powerpoint/2010/main" val="1604227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3479E9-8DE0-3D1F-DC94-2380E2BE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 dla złożonej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A8B076-17CD-5A71-B5E0-6F1A3685A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 Wyższe wymagania dla modeli - Złożoność danych (złożone tła, różnorodne oświetlenie, niepełne owoce) obniżyła skuteczność modeli, co wskazuje na potrzebę bardziej zaawansowanej architektury.</a:t>
            </a:r>
          </a:p>
          <a:p>
            <a:r>
              <a:rPr lang="pl-PL" dirty="0"/>
              <a:t>Zastosowanie augmentacji - Augmentacja danych przyczyniła się do poprawy wyników modeli, co sugeruje, że w przypadku trudnych danych jest to kluczowy element w procesie przygotowania danych.</a:t>
            </a:r>
          </a:p>
          <a:p>
            <a:r>
              <a:rPr lang="pl-PL" dirty="0"/>
              <a:t>Lepsze wyniki z bardziej złożonymi modelami - Modele z większą liczbą bloków </a:t>
            </a:r>
            <a:r>
              <a:rPr lang="pl-PL" dirty="0" err="1"/>
              <a:t>konwolucyjnych</a:t>
            </a:r>
            <a:r>
              <a:rPr lang="pl-PL" dirty="0"/>
              <a:t> oraz neuronów w warstwach ukrytych osiągały lepsze wyniki na złożonym zbiorze danych, co potwierdza konieczność dostosowania architektury do trudności problemu. Powodowały też one jednak większy czas osiągania dobrego </a:t>
            </a:r>
            <a:r>
              <a:rPr lang="pl-PL" dirty="0" err="1"/>
              <a:t>train</a:t>
            </a:r>
            <a:r>
              <a:rPr lang="pl-PL" dirty="0"/>
              <a:t> </a:t>
            </a:r>
            <a:r>
              <a:rPr lang="pl-PL" dirty="0" err="1"/>
              <a:t>acc</a:t>
            </a:r>
            <a:r>
              <a:rPr lang="pl-PL" dirty="0"/>
              <a:t> w procesie uczenia.</a:t>
            </a:r>
          </a:p>
          <a:p>
            <a:r>
              <a:rPr lang="pl-PL" dirty="0"/>
              <a:t>Dla złożonej bazy danych najlepszym rozwiązaniem okazało się ograniczenie klasyfikacji do dwóch rodzajów owoców oraz wprowadzenie trzech bloków </a:t>
            </a:r>
            <a:r>
              <a:rPr lang="pl-PL" dirty="0" err="1"/>
              <a:t>konwolucyjnych</a:t>
            </a:r>
            <a:r>
              <a:rPr lang="pl-PL" dirty="0"/>
              <a:t> i trzech warstw liniowych. Taka konfiguracja spowodowała wzrost skuteczności procesu uczenia do 86%, co oznacza poprawę aż o około 10% w porównaniu do wcześniejszych podejść. Dodatkowo, zastosowanie trzech bloków </a:t>
            </a:r>
            <a:r>
              <a:rPr lang="pl-PL" dirty="0" err="1"/>
              <a:t>konwolucyjnych</a:t>
            </a:r>
            <a:r>
              <a:rPr lang="pl-PL" dirty="0"/>
              <a:t> przyniosło poprawę wyników o 2% w porównaniu do architektury z jednym blokiem, co pokazuje znaczenie bardziej złożonej architektury w przypadku trudnych danych.</a:t>
            </a:r>
          </a:p>
        </p:txBody>
      </p:sp>
    </p:spTree>
    <p:extLst>
      <p:ext uri="{BB962C8B-B14F-4D97-AF65-F5344CB8AC3E}">
        <p14:creationId xmlns:p14="http://schemas.microsoft.com/office/powerpoint/2010/main" val="3865927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3529EF-21B4-CDFE-88BD-AED1063FD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 ogólne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6CF2C3-A91B-C64A-083E-91A239D52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Znaczenie złożoności modelu - Wyniki badań pokazują, że bardziej złożone architektury, takie jak modele z większą liczbą bloków </a:t>
            </a:r>
            <a:r>
              <a:rPr lang="pl-PL" dirty="0" err="1"/>
              <a:t>konwolucyjnych</a:t>
            </a:r>
            <a:r>
              <a:rPr lang="pl-PL" dirty="0"/>
              <a:t> i warstw liniowych, są lepiej przy-stosowane do pracy z trudniejszymi zbiorami danych. Proste modele natomiast świetnie radzą sobie z jednolitymi zbiorami, co pozwala na optymalizację zasobów obliczeniowych, a co za tym idzie skrócenie czasu uczenia.</a:t>
            </a:r>
          </a:p>
          <a:p>
            <a:r>
              <a:rPr lang="pl-PL" dirty="0"/>
              <a:t>Znaczenie odpowiedniego doboru parametrów - Optymalna liczba epok i zastosowanie mechanizmów wczesnego zatrzymania zapobiegły przeuczeniu modelu i pozwoliły osiągnąć najlepsze wyniki.</a:t>
            </a:r>
          </a:p>
          <a:p>
            <a:r>
              <a:rPr lang="pl-PL" dirty="0"/>
              <a:t>Dla obu baz danych przeprowadzone badania z różnymi wartościami współczynnika uczenia (</a:t>
            </a:r>
            <a:r>
              <a:rPr lang="pl-PL" dirty="0" err="1"/>
              <a:t>lr</a:t>
            </a:r>
            <a:r>
              <a:rPr lang="pl-PL" dirty="0"/>
              <a:t>) optymalizatora Adam wykazały, że jedynie domyślna wartość </a:t>
            </a:r>
            <a:r>
              <a:rPr lang="pl-PL" dirty="0" err="1"/>
              <a:t>lr</a:t>
            </a:r>
            <a:r>
              <a:rPr lang="pl-PL" dirty="0"/>
              <a:t> = 0.001 była skuteczna. Zastosowanie innych wartości nie tylko nie poprawiało jakości uczenia, ale w niektórych przypadkach prowadziło do znacznego pogorszenia wyników.</a:t>
            </a:r>
          </a:p>
          <a:p>
            <a:r>
              <a:rPr lang="pl-PL" dirty="0"/>
              <a:t>Wpływ augmentacji - Augmentacja miała ograniczony wpływ na poprawę jakości uczenia dla prostego zbioru danych, co wynikało z jego prostoty. Natomiast w przypadku bardziej złożonego zbioru mogła przyczynić się do lepszego dostosowania modelu do zmiennych warunków.</a:t>
            </a:r>
          </a:p>
        </p:txBody>
      </p:sp>
    </p:spTree>
    <p:extLst>
      <p:ext uri="{BB962C8B-B14F-4D97-AF65-F5344CB8AC3E}">
        <p14:creationId xmlns:p14="http://schemas.microsoft.com/office/powerpoint/2010/main" val="1738701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Prostokąt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grpSp>
        <p:nvGrpSpPr>
          <p:cNvPr id="14" name="Grupa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Prostokąt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17" name="Prostokąt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l-PL">
                <a:solidFill>
                  <a:srgbClr val="FFFFFF"/>
                </a:solidFill>
              </a:rPr>
              <a:t>Dziękujemy!</a:t>
            </a:r>
          </a:p>
        </p:txBody>
      </p:sp>
      <p:pic>
        <p:nvPicPr>
          <p:cNvPr id="5" name="Obraz 4" descr="Liczby cyfrowe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6" name="Podtytuł 5">
            <a:extLst>
              <a:ext uri="{FF2B5EF4-FFF2-40B4-BE49-F238E27FC236}">
                <a16:creationId xmlns:a16="http://schemas.microsoft.com/office/drawing/2014/main" id="{19AF082A-72BB-F10A-52B2-86633D68F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BD247D-D9A0-4EBD-5519-A7BF845E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realizacji projektu: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44E7D6C-F8AA-B3C7-7DE5-8BEBA0520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• Analiza problemu i dobór optymalnej architektury sieci neuronowej do rozwiązania zadania.</a:t>
            </a:r>
          </a:p>
          <a:p>
            <a:r>
              <a:rPr lang="pl-PL" dirty="0"/>
              <a:t>• Przygotowanie zbiorów danych na podstawie, których uczona będzie sieć neuronowa.</a:t>
            </a:r>
          </a:p>
          <a:p>
            <a:r>
              <a:rPr lang="pl-PL" dirty="0"/>
              <a:t>• Podział obrazów na odpowiednie zestawy: treningowe, walidacyjne, testowe.</a:t>
            </a:r>
          </a:p>
          <a:p>
            <a:r>
              <a:rPr lang="pl-PL" dirty="0"/>
              <a:t>• Przetworzenie obrazów do odpowiedniego formatu.</a:t>
            </a:r>
          </a:p>
          <a:p>
            <a:r>
              <a:rPr lang="pl-PL" dirty="0"/>
              <a:t>• Przygotowanie funkcji do uczenia, walidacji i testowania.</a:t>
            </a:r>
          </a:p>
          <a:p>
            <a:r>
              <a:rPr lang="pl-PL" dirty="0"/>
              <a:t>• Przygotowanie podstawowego modelu do klasyfikacji obrazów.</a:t>
            </a:r>
          </a:p>
          <a:p>
            <a:r>
              <a:rPr lang="pl-PL" dirty="0"/>
              <a:t>• Przeprowadzenie serii eksperymentów mających na celu ustalenie optymalnej struktury i konfiguracji sieci oraz wizualizacja wyników.</a:t>
            </a:r>
          </a:p>
          <a:p>
            <a:r>
              <a:rPr lang="pl-PL" dirty="0"/>
              <a:t>• Analiza otrzymanych wyników.</a:t>
            </a:r>
          </a:p>
        </p:txBody>
      </p:sp>
    </p:spTree>
    <p:extLst>
      <p:ext uri="{BB962C8B-B14F-4D97-AF65-F5344CB8AC3E}">
        <p14:creationId xmlns:p14="http://schemas.microsoft.com/office/powerpoint/2010/main" val="100884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EE2756-22FB-59A9-E0F5-A2D3105C7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pl-PL" dirty="0"/>
              <a:t>Analiza problemu i dobór architektury: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1E9957-9D5A-EDE4-5FF5-1986B39C0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pl-PL" dirty="0"/>
              <a:t>Do rozwiązania problemu klasyfikacji obrazów owoców zaprojektowano sieć neuronową opartą na lekkiej architekturze inspirowanej modelem </a:t>
            </a:r>
            <a:r>
              <a:rPr lang="pl-PL" dirty="0" err="1"/>
              <a:t>TinyVGG</a:t>
            </a:r>
            <a:r>
              <a:rPr lang="pl-PL" dirty="0"/>
              <a:t>. Celem było stworzenie efektywnego modelu zdolnego do przetwarzania obrazów RGB i przypisywania ich do określonych kategorii owoców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A0CD69F-C682-577F-86BE-DDE84874A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550" y="2027978"/>
            <a:ext cx="4601949" cy="44895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69762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F6D643-B86E-6FF3-318D-2F822A27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modelu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FE0477E-B265-014C-24D5-D44288EED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066545"/>
            <a:ext cx="8809696" cy="429767"/>
          </a:xfrm>
        </p:spPr>
        <p:txBody>
          <a:bodyPr/>
          <a:lstStyle/>
          <a:p>
            <a:r>
              <a:rPr lang="pl-PL" dirty="0"/>
              <a:t>Wybrana architektura, składała się z bloków </a:t>
            </a:r>
            <a:r>
              <a:rPr lang="pl-PL" dirty="0" err="1"/>
              <a:t>konwolucyjnych</a:t>
            </a:r>
            <a:r>
              <a:rPr lang="pl-PL" dirty="0"/>
              <a:t> i modułu klasyfikującego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6BF32BED-0F40-0049-E286-9E74BADB7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615469"/>
            <a:ext cx="9829800" cy="37127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2761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F5871B-87FB-B24D-B9A6-7568F9C4E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Zbiory danych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0A38FF3-D2DA-C9C8-A234-9927D7F49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388244"/>
            <a:ext cx="4832055" cy="988333"/>
          </a:xfrm>
        </p:spPr>
        <p:txBody>
          <a:bodyPr/>
          <a:lstStyle/>
          <a:p>
            <a:r>
              <a:rPr lang="pl-PL" dirty="0"/>
              <a:t>Prosty zbiór danych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D66B27B-9489-01A8-DC6E-DFC282E52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6036" y="2388245"/>
            <a:ext cx="4939831" cy="988332"/>
          </a:xfrm>
        </p:spPr>
        <p:txBody>
          <a:bodyPr/>
          <a:lstStyle/>
          <a:p>
            <a:r>
              <a:rPr lang="pl-PL" dirty="0"/>
              <a:t>Złożony zbiór danych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6802B99-77F4-5918-3B86-C7B6DF21A5C6}"/>
              </a:ext>
            </a:extLst>
          </p:cNvPr>
          <p:cNvSpPr txBox="1"/>
          <p:nvPr/>
        </p:nvSpPr>
        <p:spPr>
          <a:xfrm>
            <a:off x="649224" y="2148840"/>
            <a:ext cx="1109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 projekcie wykorzystano dwa różne zbiory danych, które pozwoliły na zróżnicowaną analizę skuteczności modelu.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8543D3A1-44AE-A3C8-9B78-B5F1C69BC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671" y="3200461"/>
            <a:ext cx="2734893" cy="273489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1269CAE-00B0-58F0-963B-C32529B86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194" y="3123232"/>
            <a:ext cx="2786205" cy="281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45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2E0015-80DE-DD13-9393-2E271855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Podział obrazów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A561F0-8924-12F0-2F16-F3734507A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972996"/>
            <a:ext cx="11115507" cy="890101"/>
          </a:xfrm>
        </p:spPr>
        <p:txBody>
          <a:bodyPr>
            <a:normAutofit/>
          </a:bodyPr>
          <a:lstStyle/>
          <a:p>
            <a:r>
              <a:rPr lang="pl-PL" dirty="0"/>
              <a:t>Aby umożliwić efektywne trenowanie, walidację i testowanie modelu, dokonano podziału zbioru danych na trzy części: zbiór treningowy, walidacyjny oraz testowy.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AD178164-5C4F-AB88-EBD1-88154F161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554" y="2787976"/>
            <a:ext cx="6746783" cy="33403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252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58265D-2EDD-DB34-D066-04E2D82B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Przetworzenie obrazów do etapu uczenia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F9AF2A-EE82-26B6-B03B-E3037D04F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11351727" cy="570061"/>
          </a:xfrm>
        </p:spPr>
        <p:txBody>
          <a:bodyPr>
            <a:normAutofit fontScale="85000" lnSpcReduction="20000"/>
          </a:bodyPr>
          <a:lstStyle/>
          <a:p>
            <a:r>
              <a:rPr lang="pl-PL" dirty="0"/>
              <a:t>W celu przygotowania danych do trenowania modelu, konieczne było przeprowadzenie procesu przetwarzania obrazów, obejmującego ich transformację oraz utworzenie odpowiednich struktur danych. </a:t>
            </a:r>
          </a:p>
          <a:p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1D3E7EA-9479-307C-47D1-E31D6F929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218" y="3283727"/>
            <a:ext cx="4639985" cy="19956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DB9C93C6-97B2-D405-7515-7E6262587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986" y="2435883"/>
            <a:ext cx="4448796" cy="16956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86938A3-BA23-2FA0-535D-E808EEF47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986" y="4339450"/>
            <a:ext cx="4467849" cy="21624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0541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40DA99-0B9A-DFA8-D9DB-63006D77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pl-PL" dirty="0"/>
              <a:t>Funkcja do uczenia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0118352-66BB-169A-E71E-F9948BD42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472" y="2056553"/>
            <a:ext cx="4640128" cy="4369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B7E73D-4FAC-B926-A7FB-4862BC626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9867" y="2332778"/>
            <a:ext cx="5422392" cy="3633047"/>
          </a:xfrm>
        </p:spPr>
        <p:txBody>
          <a:bodyPr anchor="ctr">
            <a:normAutofit/>
          </a:bodyPr>
          <a:lstStyle/>
          <a:p>
            <a:r>
              <a:rPr lang="pl-PL" dirty="0"/>
              <a:t>Aby umożliwić trenowanie modelu, zaimplementowano funkcję uczącą, która krok po kroku dostosowuje parametry modelu do danych treningowych.</a:t>
            </a:r>
          </a:p>
        </p:txBody>
      </p:sp>
    </p:spTree>
    <p:extLst>
      <p:ext uri="{BB962C8B-B14F-4D97-AF65-F5344CB8AC3E}">
        <p14:creationId xmlns:p14="http://schemas.microsoft.com/office/powerpoint/2010/main" val="152678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E32D8A-8871-D1F7-941D-B7905662A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pl-PL" dirty="0"/>
              <a:t>Funkcja do walidacji i testowania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40BCB8C9-5DF2-0B41-BDD1-FA935FE34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72" y="2228003"/>
            <a:ext cx="5362431" cy="3633047"/>
          </a:xfrm>
          <a:prstGeom prst="rect">
            <a:avLst/>
          </a:prstGeom>
          <a:noFill/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1D718D4-B1C2-96A5-C0A7-6942172C0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177575" cy="3633047"/>
          </a:xfrm>
        </p:spPr>
        <p:txBody>
          <a:bodyPr anchor="ctr">
            <a:normAutofit/>
          </a:bodyPr>
          <a:lstStyle/>
          <a:p>
            <a:r>
              <a:rPr lang="pl-PL" dirty="0"/>
              <a:t>W celu ocenienia skuteczności modelu, stworzono funkcję testującą, która pozwala na sprawdzanie jego wyników na danych walidacyjnych i testowych. Funkcja działa w trybie ewaluacji, obliczając straty i dokładność, co umożliwia ocenę zdolności modelu do generalizacji na dane, których nie widział podczas uczenia.</a:t>
            </a:r>
          </a:p>
        </p:txBody>
      </p:sp>
    </p:spTree>
    <p:extLst>
      <p:ext uri="{BB962C8B-B14F-4D97-AF65-F5344CB8AC3E}">
        <p14:creationId xmlns:p14="http://schemas.microsoft.com/office/powerpoint/2010/main" val="978161539"/>
      </p:ext>
    </p:extLst>
  </p:cSld>
  <p:clrMapOvr>
    <a:masterClrMapping/>
  </p:clrMapOvr>
</p:sld>
</file>

<file path=ppt/theme/theme1.xml><?xml version="1.0" encoding="utf-8"?>
<a:theme xmlns:a="http://schemas.openxmlformats.org/drawingml/2006/main" name="Dywidenda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9_TF56390039_Win32" id="{AFEE108C-32AC-41FC-87AA-3377407DA0BE}" vid="{680F66E1-9E90-4EAF-9A5D-C373725FC205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{97A31814-396C-4E5A-8EB9-14C434421F73}tf56390039_win32</Template>
  <TotalTime>82</TotalTime>
  <Words>841</Words>
  <Application>Microsoft Office PowerPoint</Application>
  <PresentationFormat>Panoramiczny</PresentationFormat>
  <Paragraphs>60</Paragraphs>
  <Slides>19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3" baseType="lpstr">
      <vt:lpstr>Calibri</vt:lpstr>
      <vt:lpstr>Gill Sans MT</vt:lpstr>
      <vt:lpstr>Wingdings 2</vt:lpstr>
      <vt:lpstr>Dywidenda</vt:lpstr>
      <vt:lpstr>Sieci neuronowe – Fruits classification</vt:lpstr>
      <vt:lpstr>Plan realizacji projektu:</vt:lpstr>
      <vt:lpstr>Analiza problemu i dobór architektury:</vt:lpstr>
      <vt:lpstr>struktura modelu</vt:lpstr>
      <vt:lpstr>Zbiory danych </vt:lpstr>
      <vt:lpstr>Podział obrazów</vt:lpstr>
      <vt:lpstr>Przetworzenie obrazów do etapu uczenia</vt:lpstr>
      <vt:lpstr>Funkcja do uczenia</vt:lpstr>
      <vt:lpstr>Funkcja do walidacji i testowania</vt:lpstr>
      <vt:lpstr>badania</vt:lpstr>
      <vt:lpstr>Badanie dla podstawowego modelu na prostej bazie</vt:lpstr>
      <vt:lpstr>Badanie dla Najgorszego modelu na prostej bazie danych</vt:lpstr>
      <vt:lpstr>Badanie dla Najlepszego modelu na prostej bazie danych</vt:lpstr>
      <vt:lpstr>Wnioski dla prostej bazy danych</vt:lpstr>
      <vt:lpstr>Badanie dla Najgorszego modelu na złożonej bazie danych</vt:lpstr>
      <vt:lpstr>Badanie dla Najlepszego modelu na złożonej bazie danych</vt:lpstr>
      <vt:lpstr>Wnioski dla złożonej bazy danych</vt:lpstr>
      <vt:lpstr>Wnioski ogólne</vt:lpstr>
      <vt:lpstr>Dziękujemy!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Konrad Landzberg (272508)</dc:creator>
  <cp:lastModifiedBy>Konrad Landzberg (272508)</cp:lastModifiedBy>
  <cp:revision>4</cp:revision>
  <dcterms:created xsi:type="dcterms:W3CDTF">2025-01-16T15:40:16Z</dcterms:created>
  <dcterms:modified xsi:type="dcterms:W3CDTF">2025-01-18T19:36:00Z</dcterms:modified>
</cp:coreProperties>
</file>