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2" r:id="rId4"/>
    <p:sldId id="257" r:id="rId5"/>
    <p:sldId id="263" r:id="rId6"/>
    <p:sldId id="266" r:id="rId7"/>
    <p:sldId id="264" r:id="rId8"/>
    <p:sldId id="267" r:id="rId9"/>
    <p:sldId id="274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7" autoAdjust="0"/>
    <p:restoredTop sz="80942" autoAdjust="0"/>
  </p:normalViewPr>
  <p:slideViewPr>
    <p:cSldViewPr snapToGrid="0">
      <p:cViewPr varScale="1">
        <p:scale>
          <a:sx n="97" d="100"/>
          <a:sy n="97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9DF80-F79F-43E6-A18A-9BE4C93656D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A3166-A36D-43A3-A50C-6C4A4EA83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1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udacity.com/course/intro-to-computer-science--cs10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: version control system,</a:t>
            </a:r>
          </a:p>
          <a:p>
            <a:r>
              <a:rPr lang="en-US" dirty="0" err="1"/>
              <a:t>Github</a:t>
            </a:r>
            <a:r>
              <a:rPr lang="en-US" dirty="0"/>
              <a:t>:</a:t>
            </a:r>
            <a:r>
              <a:rPr lang="en-US" baseline="0" dirty="0"/>
              <a:t> version control sharing platform</a:t>
            </a:r>
          </a:p>
          <a:p>
            <a:endParaRPr lang="en-US" baseline="0" dirty="0"/>
          </a:p>
          <a:p>
            <a:r>
              <a:rPr lang="en-US" baseline="0" dirty="0"/>
              <a:t>Previous: CVS and SVN (Subversion), Mercurial (ng)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C7DCC4-95BB-4596-92BE-0D57AC8B89B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167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如果你用过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文档的话，有没有注意到顶部的灰色小字，告诉你文档的状态？每当你输入内容时，它都在不断保存文档。当你输入完毕后，它会告诉你文档已保存。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A3166-A36D-43A3-A50C-6C4A4EA83E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6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版本控制系统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源代码管理器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版本控制系统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（简称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）是一个管理源代码不同版本的工具。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源代码管理器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（简称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）是版本控制系统的另一个名称。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（因此也是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！）。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网站的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https://git-scm.com/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（注意它的域名中直接包含“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SCM”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！）。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提交（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将数据看做微型文件系统的一组快照。每次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中保持项目状态），它都对文件当时的状况拍照，并存储对该快照的引用。你可以将其看做游戏中的保存点，它会保存项目的文件和关于文件的所有信息。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中的所有操作都是帮助你进行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中的基本单位。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仓库（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/ repo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仓库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是一个包含项目内容以及几个文件（在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OS 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上默认地处于隐藏状态）的目录，用来与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进行通信。仓库可以存储在本地，或作为远程副本存储在其他计算机上。仓库是由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构成的。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工作目录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工作区（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 Directory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工作目录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是你在计算机的文件系统中看到的文件。当你在代码编辑器中打开项目文件时，你是在工作目录中处理文件。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与这些文件形成对比的是保持在仓库中（在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中！）的文件。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时，工作目录与命令行工具的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working directory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（当前工作目录）不一样，后者是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当前正在查看的目录。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检出（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检出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是指将仓库中的内容复制到工作目录下。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暂存区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暂存索引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Staging Area / Staging Index / Index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目录下的一个文件，存储的是即将进入下个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内容的信息。可以将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暂存区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看做准备工作台，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将在此区域获取下个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。暂存索引中的文件是准备添加到仓库中的文件。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是每个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编号。以下是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e2adf8ae3e2e4ed40add75cc44cf9d0a869afeb6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它是一个长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个字符的字符串（由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0–9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a–f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组成），并根据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中的文件或目录结构的内容计算得出。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的全称是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"Secure Hash Algorithm"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（安全哈希算法）。如果你想了解哈希算法，请参阅我们的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计算机科学入门课程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是从主开发流程中分支出来的新的开发流程。这种分支开发流程可以在不更改主流程的情况下继续延伸下去。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到之前关于游戏保存点的示例，你可以将分支看做在游戏中设立保存点后，尝试一个有风险的招式。如果有风险的招式不奏效，则回到保存的位置。令分支非常强大的关键之处是你可以在一个分支上设定保存点，然后切换到另一个分支并继续设定保存点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了解这些术语后，我们将探寻使用版本控制的一般流程，从更高的层面了解如何使用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A3166-A36D-43A3-A50C-6C4A4EA83E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5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BF13E3E2-C83A-4ED4-B6B3-9607503E80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E2727B-1BDE-42AB-82B8-14D196CBA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7BEA9B-983C-4DA5-8525-0D7D415348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89E293-C0B5-49AB-8874-2BD8E6FA00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3E6E54F-DC6E-44EC-BCAF-6A6AC63030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7F6173-DDDE-4BDA-BA5F-FC24D986BD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842BEF-495A-4AA4-8157-9B5DA794AC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3F76F3-A3ED-4AF7-9EAA-2EB4E720C4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1F98C1B-D083-44F9-B41C-A9417FBA6A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9D50FF-33EE-432F-8D2D-154CB25EF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D12C3B-F559-40DA-8956-CA706B28A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ud123-git-keyterm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udacity.com/courses/ud123/lessons/1b369991-f1ca-4d6a-ba8f-e8318d76322f/concepts/63a6f935-dea7-43c2-aaa3-61deea5070c8" TargetMode="External"/><Relationship Id="rId2" Type="http://schemas.openxmlformats.org/officeDocument/2006/relationships/hyperlink" Target="https://classroom.udacity.com/courses/ud123/lessons/1b369991-f1ca-4d6a-ba8f-e8318d76322f/concepts/8a5af628-7a18-49cf-bbc8-02691762f86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n.udacity.com/courses/all" TargetMode="External"/><Relationship Id="rId2" Type="http://schemas.openxmlformats.org/officeDocument/2006/relationships/hyperlink" Target="https://www.fast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.ai/" TargetMode="External"/><Relationship Id="rId4" Type="http://schemas.openxmlformats.org/officeDocument/2006/relationships/hyperlink" Target="http://cs231n.stanford.edu/2017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udacity.com/courses/ud456" TargetMode="External"/><Relationship Id="rId2" Type="http://schemas.openxmlformats.org/officeDocument/2006/relationships/hyperlink" Target="https://classroom.udacity.com/courses/ud1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stanford.edu/2017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7/cs231n_2017_lecture9.pdf" TargetMode="External"/><Relationship Id="rId2" Type="http://schemas.openxmlformats.org/officeDocument/2006/relationships/hyperlink" Target="http://cs231n.stanford.edu/slides/2017/cs231n_2017_lecture4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创新研究课程</a:t>
            </a:r>
            <a:br>
              <a:rPr lang="en-US" altLang="zh-CN" sz="6600" dirty="0"/>
            </a:br>
            <a:r>
              <a:rPr lang="zh-CN" altLang="en-US" sz="6600" dirty="0"/>
              <a:t>科研项目短课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68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2345A-8A0A-4493-8C54-C1331624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什么是版本控制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83B48-6752-481B-913E-0D91F996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Google </a:t>
            </a:r>
            <a:r>
              <a:rPr lang="zh-CN" altLang="en-US" dirty="0"/>
              <a:t>文档的版本历史记录页面非常强大！我经常使用它，有时候输入了一些文字，然后删了，后来又意识到确实还要这些文字。</a:t>
            </a:r>
          </a:p>
          <a:p>
            <a:r>
              <a:rPr lang="zh-CN" altLang="en-US" dirty="0"/>
              <a:t>但是虽然功能很强大，但也并非十全十美。缺少了什么？我能想到的包括：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标记更改的功能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做出为何更改的详细描述的功能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在同一文档的不同版本之间切换的功能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撤消更改 </a:t>
            </a:r>
            <a:r>
              <a:rPr lang="en-US" altLang="zh-CN" dirty="0"/>
              <a:t>A</a:t>
            </a:r>
            <a:r>
              <a:rPr lang="zh-CN" altLang="en-US" dirty="0"/>
              <a:t>，编辑 </a:t>
            </a:r>
            <a:r>
              <a:rPr lang="en-US" altLang="zh-CN" dirty="0"/>
              <a:t>B</a:t>
            </a:r>
            <a:r>
              <a:rPr lang="zh-CN" altLang="en-US" dirty="0"/>
              <a:t>，然后回到更改 </a:t>
            </a:r>
            <a:r>
              <a:rPr lang="en-US" altLang="zh-CN" dirty="0"/>
              <a:t>A </a:t>
            </a:r>
            <a:r>
              <a:rPr lang="zh-CN" altLang="en-US" dirty="0"/>
              <a:t>并且不影响编辑 </a:t>
            </a:r>
            <a:r>
              <a:rPr lang="en-US" altLang="zh-CN" dirty="0"/>
              <a:t>B </a:t>
            </a:r>
            <a:r>
              <a:rPr lang="zh-CN" altLang="en-US" dirty="0"/>
              <a:t>的功能</a:t>
            </a:r>
          </a:p>
        </p:txBody>
      </p:sp>
    </p:spTree>
    <p:extLst>
      <p:ext uri="{BB962C8B-B14F-4D97-AF65-F5344CB8AC3E}">
        <p14:creationId xmlns:p14="http://schemas.microsoft.com/office/powerpoint/2010/main" val="327904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FDEB1-BC4D-42F7-AD6B-D412CF5D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3" action="ppaction://hlinkfile"/>
              </a:rPr>
              <a:t>术语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D79EB-2013-4A24-A9AD-7958093D5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/>
              <a:t>提交（</a:t>
            </a:r>
            <a:r>
              <a:rPr lang="en-GB" altLang="zh-CN" b="1" dirty="0"/>
              <a:t>Commit</a:t>
            </a:r>
            <a:r>
              <a:rPr lang="zh-CN" altLang="en-GB" b="1" dirty="0"/>
              <a:t>）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/>
              <a:t>仓库（</a:t>
            </a:r>
            <a:r>
              <a:rPr lang="en-GB" altLang="zh-CN" b="1" dirty="0"/>
              <a:t>Repository / repo</a:t>
            </a:r>
            <a:r>
              <a:rPr lang="zh-CN" altLang="en-GB" b="1" dirty="0"/>
              <a:t>）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/>
              <a:t>工作目录 </a:t>
            </a:r>
            <a:r>
              <a:rPr lang="en-US" altLang="zh-CN" b="1" dirty="0"/>
              <a:t>/ </a:t>
            </a:r>
            <a:r>
              <a:rPr lang="zh-CN" altLang="en-US" b="1" dirty="0"/>
              <a:t>工作区（</a:t>
            </a:r>
            <a:r>
              <a:rPr lang="en-GB" altLang="zh-CN" b="1" dirty="0"/>
              <a:t>Working Directory</a:t>
            </a:r>
            <a:r>
              <a:rPr lang="zh-CN" altLang="en-GB" b="1" dirty="0"/>
              <a:t>）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/>
              <a:t>分支（</a:t>
            </a:r>
            <a:r>
              <a:rPr lang="en-GB" altLang="zh-CN" b="1" dirty="0"/>
              <a:t>Branch</a:t>
            </a:r>
            <a:r>
              <a:rPr lang="zh-CN" altLang="en-GB" b="1" dirty="0"/>
              <a:t>）</a:t>
            </a:r>
          </a:p>
          <a:p>
            <a:endParaRPr lang="zh-CN" altLang="en-GB" b="1" dirty="0"/>
          </a:p>
          <a:p>
            <a:pPr lvl="1"/>
            <a:r>
              <a:rPr lang="zh-CN" altLang="en-US" b="1" dirty="0"/>
              <a:t>检出（</a:t>
            </a:r>
            <a:r>
              <a:rPr lang="en-GB" altLang="zh-CN" b="1" dirty="0"/>
              <a:t>Checkout</a:t>
            </a:r>
            <a:r>
              <a:rPr lang="zh-CN" altLang="en-GB" b="1" dirty="0"/>
              <a:t>）</a:t>
            </a:r>
          </a:p>
          <a:p>
            <a:pPr lvl="1"/>
            <a:r>
              <a:rPr lang="zh-CN" altLang="en-US" b="1" dirty="0"/>
              <a:t>暂存区 </a:t>
            </a:r>
            <a:r>
              <a:rPr lang="en-US" altLang="zh-CN" b="1" dirty="0"/>
              <a:t>/ </a:t>
            </a:r>
            <a:r>
              <a:rPr lang="zh-CN" altLang="en-US" b="1" dirty="0"/>
              <a:t>暂存索引 </a:t>
            </a:r>
            <a:r>
              <a:rPr lang="en-US" altLang="zh-CN" b="1" dirty="0"/>
              <a:t>/ </a:t>
            </a:r>
            <a:r>
              <a:rPr lang="zh-CN" altLang="en-US" b="1" dirty="0"/>
              <a:t>索引（</a:t>
            </a:r>
            <a:r>
              <a:rPr lang="en-GB" altLang="zh-CN" b="1" dirty="0"/>
              <a:t>Staging Area / Staging Index / Index</a:t>
            </a:r>
            <a:r>
              <a:rPr lang="zh-CN" altLang="en-GB" b="1" dirty="0"/>
              <a:t>）</a:t>
            </a:r>
          </a:p>
          <a:p>
            <a:pPr lvl="1"/>
            <a:r>
              <a:rPr lang="en-GB" altLang="zh-CN" b="1" dirty="0"/>
              <a:t>SHA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6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C722B-000F-48D6-9BA7-D138C699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</a:t>
            </a:r>
            <a:endParaRPr lang="zh-CN" altLang="en-US" dirty="0"/>
          </a:p>
        </p:txBody>
      </p:sp>
      <p:pic>
        <p:nvPicPr>
          <p:cNvPr id="4" name="Git1">
            <a:hlinkClick r:id="" action="ppaction://media"/>
            <a:extLst>
              <a:ext uri="{FF2B5EF4-FFF2-40B4-BE49-F238E27FC236}">
                <a16:creationId xmlns:a16="http://schemas.microsoft.com/office/drawing/2014/main" id="{D2804B8A-3955-404B-B9CA-A55E855222E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03718" y="1855347"/>
            <a:ext cx="7151688" cy="4022725"/>
          </a:xfrm>
        </p:spPr>
      </p:pic>
    </p:spTree>
    <p:extLst>
      <p:ext uri="{BB962C8B-B14F-4D97-AF65-F5344CB8AC3E}">
        <p14:creationId xmlns:p14="http://schemas.microsoft.com/office/powerpoint/2010/main" val="207546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80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F8181-7430-49FE-B252-3FDA6850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B65F5-96D5-4CCB-A024-94140709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2400" dirty="0"/>
              <a:t>HTML </a:t>
            </a:r>
            <a:r>
              <a:rPr lang="zh-CN" altLang="en-US" sz="2400" dirty="0"/>
              <a:t>文件在暂存区具有 </a:t>
            </a:r>
            <a:r>
              <a:rPr lang="en-GB" altLang="zh-CN" sz="2400" dirty="0"/>
              <a:t>HTML </a:t>
            </a:r>
            <a:r>
              <a:rPr lang="zh-CN" altLang="en-US" sz="2400" dirty="0"/>
              <a:t>和 </a:t>
            </a:r>
            <a:r>
              <a:rPr lang="en-GB" altLang="zh-CN" sz="2400" dirty="0"/>
              <a:t>CSS </a:t>
            </a:r>
            <a:r>
              <a:rPr lang="zh-CN" altLang="en-US" sz="2400" dirty="0"/>
              <a:t>更改，并在工作目录中具有其他 </a:t>
            </a:r>
            <a:r>
              <a:rPr lang="en-GB" altLang="zh-CN" sz="2400" dirty="0"/>
              <a:t>HTML </a:t>
            </a:r>
            <a:r>
              <a:rPr lang="zh-CN" altLang="en-US" sz="2400" dirty="0"/>
              <a:t>更改。根据你现目前所学的 </a:t>
            </a:r>
            <a:r>
              <a:rPr lang="en-GB" altLang="zh-CN" sz="2400" dirty="0"/>
              <a:t>commit </a:t>
            </a:r>
            <a:r>
              <a:rPr lang="zh-CN" altLang="en-US" sz="2400" dirty="0"/>
              <a:t>工作原理知识，如果现在 </a:t>
            </a:r>
            <a:r>
              <a:rPr lang="en-GB" altLang="zh-CN" sz="2400" dirty="0"/>
              <a:t>commit </a:t>
            </a:r>
            <a:r>
              <a:rPr lang="zh-CN" altLang="en-US" sz="2400" dirty="0"/>
              <a:t>的话，会 </a:t>
            </a:r>
            <a:r>
              <a:rPr lang="en-GB" altLang="zh-CN" sz="2400" dirty="0"/>
              <a:t>commit </a:t>
            </a:r>
            <a:r>
              <a:rPr lang="zh-CN" altLang="en-US" sz="2400" dirty="0"/>
              <a:t>什么内容？</a:t>
            </a:r>
            <a:endParaRPr lang="en-US" altLang="zh-CN" sz="2400" dirty="0"/>
          </a:p>
          <a:p>
            <a:endParaRPr lang="en-US" altLang="zh-CN" dirty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/>
              <a:t>只有暂存区的</a:t>
            </a:r>
            <a:r>
              <a:rPr lang="en-US" altLang="zh-CN" dirty="0"/>
              <a:t>HTML</a:t>
            </a:r>
            <a:r>
              <a:rPr lang="zh-CN" altLang="en-US" dirty="0"/>
              <a:t>文件更改</a:t>
            </a:r>
            <a:endParaRPr lang="en-US" altLang="zh-CN" dirty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/>
              <a:t>只有暂存区的</a:t>
            </a:r>
            <a:r>
              <a:rPr lang="en-US" altLang="zh-CN" dirty="0"/>
              <a:t>CSS</a:t>
            </a:r>
            <a:r>
              <a:rPr lang="zh-CN" altLang="en-US" dirty="0"/>
              <a:t>文件更改</a:t>
            </a:r>
            <a:endParaRPr lang="en-US" altLang="zh-CN" dirty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/>
              <a:t>暂存区的</a:t>
            </a:r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/>
              <a:t>CSS</a:t>
            </a:r>
            <a:r>
              <a:rPr lang="zh-CN" altLang="en-US" dirty="0"/>
              <a:t>文件更改</a:t>
            </a:r>
            <a:endParaRPr lang="en-US" altLang="zh-CN" dirty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/>
              <a:t>工作目录和暂存区的</a:t>
            </a:r>
            <a:r>
              <a:rPr lang="en-US" altLang="zh-CN" dirty="0"/>
              <a:t>HTML</a:t>
            </a:r>
            <a:r>
              <a:rPr lang="zh-CN" altLang="en-US" dirty="0"/>
              <a:t>文件更改</a:t>
            </a:r>
          </a:p>
        </p:txBody>
      </p:sp>
    </p:spTree>
    <p:extLst>
      <p:ext uri="{BB962C8B-B14F-4D97-AF65-F5344CB8AC3E}">
        <p14:creationId xmlns:p14="http://schemas.microsoft.com/office/powerpoint/2010/main" val="135563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00C8F-1CAB-4D91-AE74-5AA9FEE9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Windows </a:t>
            </a:r>
            <a:r>
              <a:rPr lang="zh-CN" altLang="en-US" dirty="0">
                <a:hlinkClick r:id="rId2"/>
              </a:rPr>
              <a:t>设置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9535D-A096-44F7-9A52-34161B516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Mac/Linux </a:t>
            </a:r>
            <a:r>
              <a:rPr lang="zh-CN" altLang="en-US" dirty="0">
                <a:hlinkClick r:id="rId3"/>
              </a:rPr>
              <a:t>设置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安装 </a:t>
            </a:r>
            <a:r>
              <a:rPr lang="en-US" altLang="zh-CN" b="1" dirty="0"/>
              <a:t>Git</a:t>
            </a:r>
          </a:p>
          <a:p>
            <a:r>
              <a:rPr lang="zh-CN" altLang="en-US" dirty="0"/>
              <a:t>要下载 </a:t>
            </a:r>
            <a:r>
              <a:rPr lang="en-US" altLang="zh-CN" dirty="0"/>
              <a:t>Git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转到 </a:t>
            </a:r>
            <a:r>
              <a:rPr lang="en-US" altLang="zh-CN" dirty="0">
                <a:hlinkClick r:id="rId4"/>
              </a:rPr>
              <a:t>https://git-scm.com/downloads</a:t>
            </a:r>
            <a:endParaRPr lang="zh-CN" altLang="en-US" dirty="0"/>
          </a:p>
          <a:p>
            <a:r>
              <a:rPr lang="zh-CN" altLang="en-US" dirty="0"/>
              <a:t>下载 </a:t>
            </a:r>
            <a:r>
              <a:rPr lang="en-US" altLang="zh-CN" dirty="0"/>
              <a:t>Windows </a:t>
            </a:r>
            <a:r>
              <a:rPr lang="zh-CN" altLang="en-US" dirty="0"/>
              <a:t>版软件</a:t>
            </a:r>
          </a:p>
          <a:p>
            <a:r>
              <a:rPr lang="zh-CN" altLang="en-US" dirty="0"/>
              <a:t>安装 </a:t>
            </a:r>
            <a:r>
              <a:rPr lang="en-US" altLang="zh-CN" dirty="0"/>
              <a:t>Git </a:t>
            </a:r>
            <a:r>
              <a:rPr lang="zh-CN" altLang="en-US" dirty="0"/>
              <a:t>并选择所有默认选项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423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2F76-5A11-4FEC-B199-B0B52332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初次配置</a:t>
            </a:r>
            <a:r>
              <a:rPr lang="en-US" altLang="zh-CN" dirty="0"/>
              <a:t>Git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FBF7A5-6044-459C-9A43-A0E8A4C46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96"/>
          <a:stretch/>
        </p:blipFill>
        <p:spPr>
          <a:xfrm>
            <a:off x="1941725" y="1835682"/>
            <a:ext cx="7811875" cy="439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52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CA6B7-35FD-47F4-BC81-1FD181CA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D5B56-895C-4458-9FB1-56472D1B3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b="1" dirty="0"/>
              <a:t>git </a:t>
            </a:r>
            <a:r>
              <a:rPr lang="en-GB" altLang="zh-CN" b="1" dirty="0" err="1"/>
              <a:t>init</a:t>
            </a:r>
            <a:r>
              <a:rPr lang="en-GB" altLang="zh-CN" b="1" dirty="0"/>
              <a:t> </a:t>
            </a:r>
            <a:r>
              <a:rPr lang="zh-CN" altLang="en-US" b="1" dirty="0"/>
              <a:t>命令的作用</a:t>
            </a:r>
            <a:r>
              <a:rPr lang="en-US" altLang="zh-CN" b="1" dirty="0"/>
              <a:t>:</a:t>
            </a:r>
          </a:p>
          <a:p>
            <a:r>
              <a:rPr lang="zh-CN" altLang="en-US" b="1" dirty="0"/>
              <a:t>运行 </a:t>
            </a:r>
            <a:r>
              <a:rPr lang="en-US" altLang="zh-CN" b="1" dirty="0"/>
              <a:t>git </a:t>
            </a:r>
            <a:r>
              <a:rPr lang="en-US" altLang="zh-CN" b="1" dirty="0" err="1"/>
              <a:t>init</a:t>
            </a:r>
            <a:r>
              <a:rPr lang="en-US" altLang="zh-CN" b="1" dirty="0"/>
              <a:t> </a:t>
            </a:r>
            <a:r>
              <a:rPr lang="zh-CN" altLang="en-US" b="1" dirty="0"/>
              <a:t>命令会初始化</a:t>
            </a:r>
            <a:r>
              <a:rPr lang="en-US" altLang="zh-CN" b="1" dirty="0"/>
              <a:t>Git</a:t>
            </a:r>
            <a:r>
              <a:rPr lang="zh-CN" altLang="en-US" b="1" dirty="0"/>
              <a:t>跟踪所有内容会用到的所有必要文件和目录。</a:t>
            </a:r>
            <a:endParaRPr lang="en-US" altLang="zh-CN" b="1" dirty="0"/>
          </a:p>
          <a:p>
            <a:r>
              <a:rPr lang="zh-CN" altLang="en-US" b="1" dirty="0"/>
              <a:t>所有这些文件都存储在叫做 </a:t>
            </a:r>
            <a:r>
              <a:rPr lang="en-US" altLang="zh-CN" b="1" dirty="0"/>
              <a:t>.git </a:t>
            </a:r>
            <a:r>
              <a:rPr lang="zh-CN" altLang="en-US" b="1" dirty="0"/>
              <a:t>（注意开头有个 </a:t>
            </a:r>
            <a:r>
              <a:rPr lang="en-US" altLang="zh-CN" b="1" dirty="0"/>
              <a:t>., </a:t>
            </a:r>
            <a:r>
              <a:rPr lang="zh-CN" altLang="en-US" b="1" dirty="0"/>
              <a:t>它将是一个隐藏目录）</a:t>
            </a:r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2201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1B49C-E254-49BC-AE60-8B68CF6F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克隆现有仓库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9DE5D-0CFF-49E3-9E2A-A088503F3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BF738E-6DDC-4D05-AFFA-51F051FED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83" y="2058782"/>
            <a:ext cx="78771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7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Pre-course for AI </a:t>
            </a:r>
            <a:br>
              <a:rPr lang="en-GB" sz="4000" b="1" dirty="0"/>
            </a:br>
            <a:r>
              <a:rPr lang="zh-CN" altLang="en-US" sz="4000" dirty="0"/>
              <a:t>人工智能入门的基本科学知识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 </a:t>
            </a:r>
            <a:r>
              <a:rPr lang="zh-CN" altLang="en-US" dirty="0"/>
              <a:t>课程描述</a:t>
            </a:r>
            <a:r>
              <a:rPr lang="en-US" dirty="0"/>
              <a:t>:</a:t>
            </a:r>
          </a:p>
          <a:p>
            <a:pPr marL="201168" lvl="1" indent="0">
              <a:buNone/>
            </a:pPr>
            <a:r>
              <a:rPr lang="zh-CN" altLang="en-US" dirty="0"/>
              <a:t>本课程将引导学生掌握的人工智能研究的基本技能技巧。课程完结时，学生将掌握使用</a:t>
            </a:r>
            <a:r>
              <a:rPr lang="en-US" altLang="zh-CN" dirty="0"/>
              <a:t>Latex</a:t>
            </a:r>
            <a:r>
              <a:rPr lang="zh-CN" altLang="en-US" dirty="0"/>
              <a:t>的基本科学写作技能，使用</a:t>
            </a:r>
            <a:r>
              <a:rPr lang="en-US" altLang="zh-CN" dirty="0" err="1"/>
              <a:t>Git</a:t>
            </a:r>
            <a:r>
              <a:rPr lang="zh-CN" altLang="en-US" dirty="0"/>
              <a:t>版本管理技能并将一个人脸识别的实例程序上传到</a:t>
            </a:r>
            <a:r>
              <a:rPr lang="en-US" altLang="zh-CN" dirty="0" err="1"/>
              <a:t>Github</a:t>
            </a:r>
            <a:r>
              <a:rPr lang="zh-CN" altLang="en-US" dirty="0"/>
              <a:t>的远程仓库上。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Prerequisites: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Proficiency in English  </a:t>
            </a:r>
            <a:r>
              <a:rPr lang="zh-CN" altLang="en-US" dirty="0"/>
              <a:t>英文文献阅读能力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Basic Programming </a:t>
            </a:r>
            <a:r>
              <a:rPr lang="zh-CN" altLang="en-US" dirty="0"/>
              <a:t>基本编程能力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Keenness to Learn </a:t>
            </a:r>
            <a:r>
              <a:rPr lang="zh-CN" altLang="en-US" dirty="0"/>
              <a:t>课外阅读的热心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325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materials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fast.ai  -- making neural nets uncool again</a:t>
            </a:r>
            <a:br>
              <a:rPr lang="en-GB" dirty="0"/>
            </a:br>
            <a:r>
              <a:rPr lang="en-GB" dirty="0">
                <a:hlinkClick r:id="rId2"/>
              </a:rPr>
              <a:t>https://www.fast.ai/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Udacity</a:t>
            </a:r>
            <a:br>
              <a:rPr lang="en-US" dirty="0"/>
            </a:br>
            <a:r>
              <a:rPr lang="en-US" dirty="0">
                <a:hlinkClick r:id="rId3"/>
              </a:rPr>
              <a:t>https://cn.udacity.com/courses/all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Stanford CS231n: Convolutional Neural Networks for Visual Recognition:</a:t>
            </a:r>
            <a:br>
              <a:rPr lang="en-US" altLang="zh-CN" dirty="0"/>
            </a:br>
            <a:r>
              <a:rPr lang="en-US" altLang="zh-CN" dirty="0">
                <a:hlinkClick r:id="rId4"/>
              </a:rPr>
              <a:t>http://cs231n.stanford.edu/2017/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deeplearning.ai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>
                <a:hlinkClick r:id="rId5"/>
              </a:rPr>
              <a:t>https://www.deeplearning.ai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7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Syllabus</a:t>
            </a:r>
            <a:br>
              <a:rPr lang="en-US" altLang="zh-CN" dirty="0"/>
            </a:br>
            <a:r>
              <a:rPr lang="zh-CN" altLang="en-US" dirty="0"/>
              <a:t>课程大纲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63266"/>
              </p:ext>
            </p:extLst>
          </p:nvPr>
        </p:nvGraphicFramePr>
        <p:xfrm>
          <a:off x="293816" y="2089574"/>
          <a:ext cx="11412153" cy="3670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4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6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1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  <a:p>
                      <a:r>
                        <a:rPr lang="zh-CN" altLang="en-US" dirty="0"/>
                        <a:t>内容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课时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课程说明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课后练习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Version control –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learn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to write ReadMe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Write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a readme file and upload to </a:t>
                      </a:r>
                      <a:r>
                        <a:rPr lang="en-US" sz="12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2"/>
                        </a:rPr>
                        <a:t>https://classroom.udacity.com/courses/ud123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3"/>
                        </a:rPr>
                        <a:t>https://classroom.udacity.com/courses/ud456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Latex for scientific writing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Download CVPR latex</a:t>
                      </a:r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template and upload to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The Not So Short Introduction to L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atex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(PDF)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Python tutorial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Finish a demo script and upload to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http://cs231n.github.io/python-numpy-tutorial/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Computer Vision and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Opencv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Finish a demo script and upload to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4"/>
                        </a:rPr>
                        <a:t>http://cs231n.stanford.edu/2017/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https://docs.opencv.org/3.4/d9/df8/tutorial_root.html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Viola-Jones face recognition 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Final assignment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https://docs.opencv.org/3.4/d7/d8b/tutorial_py_face_detection.html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Introduction to deep learning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https://www.coursera.org/learn/ai-for-everyone/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Deep Learning for Visual Recognition</a:t>
            </a:r>
            <a:br>
              <a:rPr lang="en-GB" sz="4000" b="1" dirty="0"/>
            </a:br>
            <a:r>
              <a:rPr lang="zh-CN" altLang="en-US" sz="4000" b="1" dirty="0"/>
              <a:t>深度学习在视觉感知的应用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Description </a:t>
            </a:r>
            <a:r>
              <a:rPr lang="zh-CN" altLang="en-US" dirty="0"/>
              <a:t>课程描述</a:t>
            </a:r>
            <a:r>
              <a:rPr lang="en-US" dirty="0"/>
              <a:t>:</a:t>
            </a:r>
          </a:p>
          <a:p>
            <a:pPr marL="201168" lvl="1" indent="0">
              <a:buNone/>
            </a:pPr>
            <a:r>
              <a:rPr lang="zh-CN" altLang="en-US" dirty="0"/>
              <a:t>计算机视觉已经在我们的生活中无处不在，其应用涉及网络搜索，人脸识别，图像分类，医学图像处理，无人机还有自动驾驶等。本课程将介绍机器学习中一个主流的研究分支：深度学习，并将其在视觉感知的应用进行一个初步的描述。课程结束后，学生将会对图像分类，神经网络，深度学习框架以及在物体检测，实例分割的具体应用有初步的认知。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Prerequisites: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Proficiency in English  </a:t>
            </a:r>
            <a:r>
              <a:rPr lang="zh-CN" altLang="en-US" dirty="0"/>
              <a:t>英文文献阅读能力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Python </a:t>
            </a:r>
            <a:r>
              <a:rPr lang="en-US" dirty="0"/>
              <a:t>Programming </a:t>
            </a:r>
            <a:r>
              <a:rPr lang="zh-CN" altLang="en-US" dirty="0"/>
              <a:t>基本</a:t>
            </a:r>
            <a:r>
              <a:rPr lang="en-US" altLang="zh-CN" dirty="0"/>
              <a:t>Python</a:t>
            </a:r>
            <a:r>
              <a:rPr lang="zh-CN" altLang="en-US" dirty="0"/>
              <a:t>编程能力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Basic Calculus &amp; Linear Algebra  </a:t>
            </a:r>
            <a:r>
              <a:rPr lang="zh-CN" altLang="en-US" dirty="0"/>
              <a:t>基本微积分和线性代数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Basic Probability </a:t>
            </a:r>
            <a:r>
              <a:rPr lang="en-US" altLang="zh-CN" dirty="0"/>
              <a:t>&amp; Statistics</a:t>
            </a:r>
            <a:r>
              <a:rPr lang="en-GB" dirty="0"/>
              <a:t> </a:t>
            </a:r>
            <a:r>
              <a:rPr lang="zh-CN" altLang="en-US" dirty="0"/>
              <a:t>基本概率论和统计学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Keenness to Learn </a:t>
            </a:r>
            <a:r>
              <a:rPr lang="zh-CN" altLang="en-US" dirty="0"/>
              <a:t>课外阅读的热心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Pre-course for AI </a:t>
            </a:r>
            <a:r>
              <a:rPr lang="zh-CN" altLang="en-US" dirty="0"/>
              <a:t>人工智能入门的基本科学知识短期课程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98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Syllabus</a:t>
            </a:r>
            <a:br>
              <a:rPr lang="en-US" altLang="zh-CN" dirty="0"/>
            </a:br>
            <a:r>
              <a:rPr lang="zh-CN" altLang="en-US" dirty="0"/>
              <a:t>课程大纲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77550"/>
              </p:ext>
            </p:extLst>
          </p:nvPr>
        </p:nvGraphicFramePr>
        <p:xfrm>
          <a:off x="293816" y="2089574"/>
          <a:ext cx="11412153" cy="379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4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3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  <a:p>
                      <a:r>
                        <a:rPr lang="zh-CN" altLang="en-US" dirty="0"/>
                        <a:t>内容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课时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课程说明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课后练习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Image Classification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http://cs231n.stanford.edu/slides/2017/cs231n_2017_lecture1.pdf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Loss functions and optimization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kNN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classification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http://cs231n.stanford.edu/slides/2017/cs231n_2017_lecture3.pdf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Neural Networks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and Deep Learning software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Pytorch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installation with image classification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2"/>
                        </a:rPr>
                        <a:t>http://cs231n.stanford.edu/slides/2017/cs231n_2017_lecture4.pdf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http://cs231n.stanford.edu/slides/2017/cs231n_2017_lecture8.pdf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Convolutional Neural Networks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CIFAR image classification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http://cs231n.stanford.edu/slides/2017/cs231n_2017_lecture5.pdf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CNN architectures,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Detection and Segmentation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Final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assignment:</a:t>
                      </a:r>
                      <a:b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Mask-RCNN for instance segmentation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3"/>
                        </a:rPr>
                        <a:t>http://cs231n.stanford.edu/slides/2017/cs231n_2017_lecture9.pdf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http://cs231n.stanford.edu/slides/2017/cs231n_2017_lecture11.pdf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Visualizing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and Understanding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12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http://cs231n.stanford.edu/slides/2017/cs231n_2017_lecture12.pdf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23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10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6CA2B-57A0-4588-A34E-404B619C5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Version control – </a:t>
            </a:r>
            <a:br>
              <a:rPr lang="en-US" altLang="zh-CN" dirty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 &amp; </a:t>
            </a:r>
            <a:r>
              <a:rPr lang="en-US" altLang="zh-CN" dirty="0" err="1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en-US" altLang="zh-CN" dirty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ReadMe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523D0A-773E-472B-8B9D-89025099E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21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029" y="3095273"/>
            <a:ext cx="4381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6267" y="1061156"/>
            <a:ext cx="8692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2005, Linus Torvalds</a:t>
            </a:r>
            <a:br>
              <a:rPr lang="en-US" sz="4000" dirty="0"/>
            </a:b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11125" y="2757361"/>
            <a:ext cx="6062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British Slang: unpleasant person</a:t>
            </a:r>
            <a:endParaRPr lang="en-GB" sz="2400" dirty="0"/>
          </a:p>
          <a:p>
            <a:endParaRPr lang="en-US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“I am an egotistical bastard and I name all my projects after myself: first Linux and now </a:t>
            </a:r>
            <a:r>
              <a:rPr lang="en-US" sz="24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</a:t>
            </a:r>
            <a:r>
              <a:rPr lang="en-US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</a:p>
          <a:p>
            <a:r>
              <a:rPr lang="en-US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		-- Linus Torvalds</a:t>
            </a:r>
            <a:endParaRPr lang="en-GB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25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1060</Words>
  <Application>Microsoft Office PowerPoint</Application>
  <PresentationFormat>宽屏</PresentationFormat>
  <Paragraphs>169</Paragraphs>
  <Slides>17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DengXian</vt:lpstr>
      <vt:lpstr>Arial</vt:lpstr>
      <vt:lpstr>Calibri</vt:lpstr>
      <vt:lpstr>Calibri Light</vt:lpstr>
      <vt:lpstr>Segoe UI Light</vt:lpstr>
      <vt:lpstr>Wingdings</vt:lpstr>
      <vt:lpstr>Retrospect</vt:lpstr>
      <vt:lpstr>创新研究课程 科研项目短课</vt:lpstr>
      <vt:lpstr>Pre-course for AI  人工智能入门的基本科学知识</vt:lpstr>
      <vt:lpstr>Online materials</vt:lpstr>
      <vt:lpstr>Course Syllabus 课程大纲</vt:lpstr>
      <vt:lpstr>Deep Learning for Visual Recognition 深度学习在视觉感知的应用</vt:lpstr>
      <vt:lpstr>Course Syllabus 课程大纲</vt:lpstr>
      <vt:lpstr>PowerPoint 演示文稿</vt:lpstr>
      <vt:lpstr>Version control –  Git &amp; Github  ReadMe</vt:lpstr>
      <vt:lpstr>PowerPoint 演示文稿</vt:lpstr>
      <vt:lpstr>什么是版本控制</vt:lpstr>
      <vt:lpstr>术语</vt:lpstr>
      <vt:lpstr>Quiz</vt:lpstr>
      <vt:lpstr>Quiz</vt:lpstr>
      <vt:lpstr>Windows 设置</vt:lpstr>
      <vt:lpstr>初次配置Git</vt:lpstr>
      <vt:lpstr>创建Git仓库</vt:lpstr>
      <vt:lpstr>克隆现有仓库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创新研究课程 科研项目短课</dc:title>
  <dc:creator>Di Wu</dc:creator>
  <cp:lastModifiedBy>Di Wu</cp:lastModifiedBy>
  <cp:revision>17</cp:revision>
  <dcterms:created xsi:type="dcterms:W3CDTF">2018-12-06T07:09:02Z</dcterms:created>
  <dcterms:modified xsi:type="dcterms:W3CDTF">2019-03-07T03:30:03Z</dcterms:modified>
</cp:coreProperties>
</file>