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What the course is about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5485"/>
            <a:ext cx="7772400" cy="489103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Primarily </a:t>
            </a:r>
            <a:r>
              <a:rPr lang="en-US" dirty="0">
                <a:solidFill>
                  <a:schemeClr val="tx1"/>
                </a:solidFill>
              </a:rPr>
              <a:t>about building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i="1" dirty="0" smtClean="0">
                <a:solidFill>
                  <a:schemeClr val="tx1"/>
                </a:solidFill>
              </a:rPr>
              <a:t> end-to-end model building process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We’ll </a:t>
            </a:r>
            <a:r>
              <a:rPr lang="en-US" dirty="0">
                <a:solidFill>
                  <a:schemeClr val="tx1"/>
                </a:solidFill>
              </a:rPr>
              <a:t>mostly explain topics via </a:t>
            </a:r>
            <a:r>
              <a:rPr lang="en-US" dirty="0" smtClean="0">
                <a:solidFill>
                  <a:schemeClr val="tx1"/>
                </a:solidFill>
              </a:rPr>
              <a:t>example</a:t>
            </a: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We’ll </a:t>
            </a:r>
            <a:r>
              <a:rPr lang="en-US" dirty="0">
                <a:solidFill>
                  <a:schemeClr val="tx1"/>
                </a:solidFill>
              </a:rPr>
              <a:t>cover </a:t>
            </a:r>
            <a:r>
              <a:rPr lang="en-US" i="1" dirty="0">
                <a:solidFill>
                  <a:schemeClr val="tx1"/>
                </a:solidFill>
              </a:rPr>
              <a:t>some </a:t>
            </a:r>
            <a:r>
              <a:rPr lang="en-US" dirty="0" smtClean="0">
                <a:solidFill>
                  <a:schemeClr val="tx1"/>
                </a:solidFill>
              </a:rPr>
              <a:t>theory and algorithms</a:t>
            </a:r>
            <a:r>
              <a:rPr lang="en-US" dirty="0">
                <a:solidFill>
                  <a:schemeClr val="tx1"/>
                </a:solidFill>
              </a:rPr>
              <a:t>, but it won’t be the focus of the </a:t>
            </a:r>
            <a:r>
              <a:rPr lang="en-US" dirty="0" smtClean="0">
                <a:solidFill>
                  <a:schemeClr val="tx1"/>
                </a:solidFill>
              </a:rPr>
              <a:t>course..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0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1504" y="1589188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19400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Needs to be aligned to users needs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Can often be hard to define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E.g. - predicting whether a sales opportunity is likely to convert</a:t>
            </a:r>
            <a:r>
              <a:rPr lang="is-IS" sz="2600" dirty="0" smtClean="0">
                <a:solidFill>
                  <a:schemeClr val="tx1"/>
                </a:solidFill>
              </a:rPr>
              <a:t>…in what timeframe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do everything we did to define X</a:t>
            </a:r>
          </a:p>
        </p:txBody>
      </p:sp>
    </p:spTree>
    <p:extLst>
      <p:ext uri="{BB962C8B-B14F-4D97-AF65-F5344CB8AC3E}">
        <p14:creationId xmlns:p14="http://schemas.microsoft.com/office/powerpoint/2010/main" val="182890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68738" y="3736987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Considerations </a:t>
            </a:r>
            <a:r>
              <a:rPr lang="en-US" dirty="0" smtClean="0"/>
              <a:t>for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8343" y="158918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89819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Easy to debug?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Are the parameters directly interpretable to you?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Is it easy to understand prediction for a given sample?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Is the bug due to a poorly formulated problem? </a:t>
            </a:r>
            <a:r>
              <a:rPr lang="en-US" sz="2600" dirty="0" smtClean="0">
                <a:solidFill>
                  <a:schemeClr val="tx1"/>
                </a:solidFill>
              </a:rPr>
              <a:t>a bug in the code? bad data (includes bugs in the data pipeline)?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to track useful metrics</a:t>
            </a: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3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49" y="307072"/>
            <a:ext cx="8059545" cy="887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explain </a:t>
            </a:r>
            <a:r>
              <a:rPr lang="en-US" i="1" dirty="0" smtClean="0"/>
              <a:t>what</a:t>
            </a:r>
            <a:r>
              <a:rPr lang="en-US" dirty="0" smtClean="0"/>
              <a:t> to a customer?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5" y="1603291"/>
            <a:ext cx="6050622" cy="1873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91" y="3940789"/>
            <a:ext cx="7534606" cy="19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3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explain </a:t>
            </a:r>
            <a:r>
              <a:rPr lang="en-US" i="1" dirty="0" smtClean="0"/>
              <a:t>why</a:t>
            </a:r>
            <a:r>
              <a:rPr lang="en-US" dirty="0" smtClean="0"/>
              <a:t> to a customer?</a:t>
            </a: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685800" y="1332932"/>
            <a:ext cx="7772400" cy="4992209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Understand important factors / causal assessments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Can be used for decision making/policy changes</a:t>
            </a:r>
          </a:p>
          <a:p>
            <a:pPr marL="914400" lvl="1" indent="-457200" algn="l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E.g. – HR models to predict employee churn</a:t>
            </a:r>
            <a:r>
              <a:rPr lang="is-IS" sz="2400" dirty="0" smtClean="0">
                <a:solidFill>
                  <a:schemeClr val="tx1"/>
                </a:solidFill>
              </a:rPr>
              <a:t>…use to </a:t>
            </a:r>
            <a:r>
              <a:rPr lang="en-US" sz="2400" dirty="0" smtClean="0">
                <a:solidFill>
                  <a:schemeClr val="tx1"/>
                </a:solidFill>
              </a:rPr>
              <a:t>change compensation/benefits structure</a:t>
            </a:r>
          </a:p>
        </p:txBody>
      </p:sp>
    </p:spTree>
    <p:extLst>
      <p:ext uri="{BB962C8B-B14F-4D97-AF65-F5344CB8AC3E}">
        <p14:creationId xmlns:p14="http://schemas.microsoft.com/office/powerpoint/2010/main" val="238142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68738" y="3736987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(Model, Training algorithm)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89819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be selected jointly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 all inference algorithms work with all models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consider scale/performance issues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Deep learning models need lots of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Big Data -&gt; online learning algorithm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Big Data -&gt; distributed learning algorithm</a:t>
            </a: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300937" y="1482261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81177" y="1558461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45217" y="1674884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8" idx="1"/>
          </p:cNvCxnSpPr>
          <p:nvPr/>
        </p:nvCxnSpPr>
        <p:spPr>
          <a:xfrm>
            <a:off x="4526428" y="1860257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1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The Netflix Prize (2006-2009)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Prize = $1 million</a:t>
            </a: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Want to predict movie rating, given &lt;user, movie, date&gt;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Measurement metric – RMSE (</a:t>
            </a:r>
            <a:r>
              <a:rPr lang="en-US" sz="3000" i="1" dirty="0" smtClean="0">
                <a:solidFill>
                  <a:schemeClr val="tx1"/>
                </a:solidFill>
              </a:rPr>
              <a:t>controversial</a:t>
            </a:r>
            <a:r>
              <a:rPr lang="en-US" sz="3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/>
              <a:buChar char="•"/>
            </a:pPr>
            <a:endParaRPr lang="en-US" sz="3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Early leaders – Geoff Hinton’s team using Restricted Boltzmann Machines (RBMs)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2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The Netflix Prize (2006-2009)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RBMs are a type of </a:t>
            </a:r>
            <a:r>
              <a:rPr lang="en-US" sz="3000" dirty="0" smtClean="0">
                <a:solidFill>
                  <a:schemeClr val="tx1"/>
                </a:solidFill>
              </a:rPr>
              <a:t>neural network that is </a:t>
            </a:r>
            <a:r>
              <a:rPr lang="en-US" sz="3000" i="1" dirty="0" smtClean="0">
                <a:solidFill>
                  <a:schemeClr val="tx1"/>
                </a:solidFill>
              </a:rPr>
              <a:t>very</a:t>
            </a:r>
            <a:r>
              <a:rPr lang="en-US" sz="3000" dirty="0" smtClean="0">
                <a:solidFill>
                  <a:schemeClr val="tx1"/>
                </a:solidFill>
              </a:rPr>
              <a:t> slow to train</a:t>
            </a: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Final winner – used an ensemble of models, including 100s of RBMs (&gt; 10% improvement)</a:t>
            </a: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Netflix </a:t>
            </a:r>
            <a:r>
              <a:rPr lang="en-US" i="1" dirty="0" smtClean="0">
                <a:solidFill>
                  <a:schemeClr val="tx1"/>
                </a:solidFill>
              </a:rPr>
              <a:t>did not use</a:t>
            </a:r>
            <a:r>
              <a:rPr lang="en-US" dirty="0" smtClean="0">
                <a:solidFill>
                  <a:schemeClr val="tx1"/>
                </a:solidFill>
              </a:rPr>
              <a:t> the winning solution techniques – too slow and expensive!</a:t>
            </a:r>
          </a:p>
        </p:txBody>
      </p:sp>
    </p:spTree>
    <p:extLst>
      <p:ext uri="{BB962C8B-B14F-4D97-AF65-F5344CB8AC3E}">
        <p14:creationId xmlns:p14="http://schemas.microsoft.com/office/powerpoint/2010/main" val="161626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1013286"/>
          </a:xfrm>
        </p:spPr>
        <p:txBody>
          <a:bodyPr>
            <a:normAutofit/>
          </a:bodyPr>
          <a:lstStyle/>
          <a:p>
            <a:r>
              <a:rPr lang="en-US" dirty="0" smtClean="0"/>
              <a:t>Textbook ML caricature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250294"/>
            <a:ext cx="6400800" cy="16598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Supervised Learning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matrix X, with targets (labels) </a:t>
            </a:r>
            <a:r>
              <a:rPr lang="en-US" dirty="0" smtClean="0">
                <a:solidFill>
                  <a:schemeClr val="tx1"/>
                </a:solidFill>
              </a:rPr>
              <a:t>y,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learn </a:t>
            </a:r>
            <a:r>
              <a:rPr lang="en-US" dirty="0">
                <a:solidFill>
                  <a:schemeClr val="tx1"/>
                </a:solidFill>
              </a:rPr>
              <a:t>f </a:t>
            </a:r>
            <a:r>
              <a:rPr lang="en-US" dirty="0" err="1">
                <a:solidFill>
                  <a:schemeClr val="tx1"/>
                </a:solidFill>
              </a:rPr>
              <a:t>s.t.</a:t>
            </a:r>
            <a:r>
              <a:rPr lang="en-US" dirty="0">
                <a:solidFill>
                  <a:schemeClr val="tx1"/>
                </a:solidFill>
              </a:rPr>
              <a:t> f(X) = </a:t>
            </a:r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69331" y="2076349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171862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192772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288285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241587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249207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2608493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2" idx="2"/>
          </p:cNvCxnSpPr>
          <p:nvPr/>
        </p:nvCxnSpPr>
        <p:spPr>
          <a:xfrm>
            <a:off x="2866739" y="2378145"/>
            <a:ext cx="653816" cy="415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2"/>
          </p:cNvCxnSpPr>
          <p:nvPr/>
        </p:nvCxnSpPr>
        <p:spPr>
          <a:xfrm flipV="1">
            <a:off x="2866739" y="2793866"/>
            <a:ext cx="653816" cy="67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3" idx="1"/>
          </p:cNvCxnSpPr>
          <p:nvPr/>
        </p:nvCxnSpPr>
        <p:spPr>
          <a:xfrm>
            <a:off x="5746046" y="279386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Let’s decompose this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3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Real data never looks like this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8343" y="1589188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73472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X is numeric – your raw data probably isn’t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Raw text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Categorical features (Strings? Numeric?)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Date-Time features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Corrup</a:t>
            </a:r>
            <a:r>
              <a:rPr lang="en-US" dirty="0" smtClean="0">
                <a:solidFill>
                  <a:schemeClr val="tx1"/>
                </a:solidFill>
              </a:rPr>
              <a:t>t/missing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Privacy concerns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You will spend most of your time getting to a usable X</a:t>
            </a:r>
          </a:p>
        </p:txBody>
      </p:sp>
    </p:spTree>
    <p:extLst>
      <p:ext uri="{BB962C8B-B14F-4D97-AF65-F5344CB8AC3E}">
        <p14:creationId xmlns:p14="http://schemas.microsoft.com/office/powerpoint/2010/main" val="5934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Featurizin</a:t>
            </a:r>
            <a:r>
              <a:rPr lang="en-US" dirty="0" err="1" smtClean="0"/>
              <a:t>g</a:t>
            </a:r>
            <a:r>
              <a:rPr lang="en-US" dirty="0" smtClean="0"/>
              <a:t> Text Data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52093"/>
            <a:ext cx="7772400" cy="370957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Normalize text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foreign languages(?), remove punctuation, case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tokenize into words/phrases,  drop stop words</a:t>
            </a:r>
          </a:p>
          <a:p>
            <a:pPr lvl="1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 indent="-457200" algn="l">
              <a:buFont typeface="Arial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Vectorize</a:t>
            </a:r>
            <a:r>
              <a:rPr lang="en-US" sz="3200" dirty="0" smtClean="0">
                <a:solidFill>
                  <a:schemeClr val="tx1"/>
                </a:solidFill>
              </a:rPr>
              <a:t> documents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Counting/TF-IDF </a:t>
            </a:r>
            <a:r>
              <a:rPr lang="en-US" sz="2800" dirty="0" err="1" smtClean="0">
                <a:solidFill>
                  <a:schemeClr val="tx1"/>
                </a:solidFill>
                <a:effectLst/>
              </a:rPr>
              <a:t>vectorizer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Word2vec (use external data?)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Topic models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565267"/>
            <a:ext cx="7772400" cy="364670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Cardinal (cat/dog) or ordinal (high/medium/low)?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May already be numeric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ordinal, can your model work with that?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Does your model work with categorical features? Or One-hot representations?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38" y="4337143"/>
            <a:ext cx="1568845" cy="3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Other Data Types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52093"/>
            <a:ext cx="7772400" cy="3709575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DateTimes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Datetime</a:t>
            </a:r>
            <a:r>
              <a:rPr lang="en-US" dirty="0" smtClean="0">
                <a:solidFill>
                  <a:schemeClr val="tx1"/>
                </a:solidFill>
              </a:rPr>
              <a:t> object, UTC timestamp, Formatted string (e.g. “YYYY-MM-DDT00:00:00”)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local time? </a:t>
            </a:r>
            <a:r>
              <a:rPr lang="en-US" dirty="0" err="1" smtClean="0">
                <a:solidFill>
                  <a:schemeClr val="tx1"/>
                </a:solidFill>
              </a:rPr>
              <a:t>Timezone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Convert to number of seconds/hours/days from some fixed date</a:t>
            </a:r>
          </a:p>
          <a:p>
            <a:pPr lvl="1" indent="-457200"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Missing data/Nulls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Impute with mean? with a regression model? +/- Infinity?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58296" y="4573781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2336" y="4690204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198766" y="930815"/>
            <a:ext cx="1313048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3"/>
            <a:endCxn id="12" idx="2"/>
          </p:cNvCxnSpPr>
          <p:nvPr/>
        </p:nvCxnSpPr>
        <p:spPr>
          <a:xfrm>
            <a:off x="1546531" y="1292597"/>
            <a:ext cx="652235" cy="1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7" y="782544"/>
            <a:ext cx="1023054" cy="1020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4" y="1802650"/>
            <a:ext cx="1023054" cy="1020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7" y="3039998"/>
            <a:ext cx="1023054" cy="1020106"/>
          </a:xfrm>
          <a:prstGeom prst="rect">
            <a:avLst/>
          </a:prstGeom>
        </p:spPr>
      </p:pic>
      <p:sp>
        <p:nvSpPr>
          <p:cNvPr id="29" name="Snip Single Corner Rectangle 28"/>
          <p:cNvSpPr/>
          <p:nvPr/>
        </p:nvSpPr>
        <p:spPr>
          <a:xfrm>
            <a:off x="2454835" y="1914674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9" idx="3"/>
            <a:endCxn id="29" idx="2"/>
          </p:cNvCxnSpPr>
          <p:nvPr/>
        </p:nvCxnSpPr>
        <p:spPr>
          <a:xfrm flipV="1">
            <a:off x="2058058" y="2292670"/>
            <a:ext cx="396777" cy="2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nip Same Side Corner Rectangle 34"/>
          <p:cNvSpPr/>
          <p:nvPr/>
        </p:nvSpPr>
        <p:spPr>
          <a:xfrm>
            <a:off x="4123729" y="1461463"/>
            <a:ext cx="914400" cy="682374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2" idx="0"/>
            <a:endCxn id="35" idx="2"/>
          </p:cNvCxnSpPr>
          <p:nvPr/>
        </p:nvCxnSpPr>
        <p:spPr>
          <a:xfrm>
            <a:off x="3511814" y="1308811"/>
            <a:ext cx="611915" cy="4938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9" idx="0"/>
            <a:endCxn id="35" idx="2"/>
          </p:cNvCxnSpPr>
          <p:nvPr/>
        </p:nvCxnSpPr>
        <p:spPr>
          <a:xfrm flipV="1">
            <a:off x="3745071" y="1802650"/>
            <a:ext cx="378658" cy="490020"/>
          </a:xfrm>
          <a:prstGeom prst="bentConnector3">
            <a:avLst>
              <a:gd name="adj1" fmla="val 46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nip Same Side Corner Rectangle 51"/>
          <p:cNvSpPr/>
          <p:nvPr/>
        </p:nvSpPr>
        <p:spPr>
          <a:xfrm>
            <a:off x="5446621" y="1461463"/>
            <a:ext cx="1360916" cy="682373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Aggregate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5" idx="0"/>
            <a:endCxn id="52" idx="2"/>
          </p:cNvCxnSpPr>
          <p:nvPr/>
        </p:nvCxnSpPr>
        <p:spPr>
          <a:xfrm>
            <a:off x="5038129" y="1802650"/>
            <a:ext cx="4084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nip Same Side Corner Rectangle 54"/>
          <p:cNvSpPr/>
          <p:nvPr/>
        </p:nvSpPr>
        <p:spPr>
          <a:xfrm>
            <a:off x="7315200" y="1461463"/>
            <a:ext cx="914400" cy="682374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nip Single Corner Rectangle 55"/>
          <p:cNvSpPr/>
          <p:nvPr/>
        </p:nvSpPr>
        <p:spPr>
          <a:xfrm>
            <a:off x="1809717" y="3169734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21" idx="3"/>
            <a:endCxn id="56" idx="2"/>
          </p:cNvCxnSpPr>
          <p:nvPr/>
        </p:nvCxnSpPr>
        <p:spPr>
          <a:xfrm flipV="1">
            <a:off x="1546531" y="3547730"/>
            <a:ext cx="263186" cy="2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0"/>
            <a:endCxn id="55" idx="2"/>
          </p:cNvCxnSpPr>
          <p:nvPr/>
        </p:nvCxnSpPr>
        <p:spPr>
          <a:xfrm flipV="1">
            <a:off x="3099953" y="1802650"/>
            <a:ext cx="4215247" cy="1745080"/>
          </a:xfrm>
          <a:prstGeom prst="bentConnector3">
            <a:avLst>
              <a:gd name="adj1" fmla="val 939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0"/>
            <a:endCxn id="55" idx="2"/>
          </p:cNvCxnSpPr>
          <p:nvPr/>
        </p:nvCxnSpPr>
        <p:spPr>
          <a:xfrm>
            <a:off x="6807537" y="1802650"/>
            <a:ext cx="507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Snip Single Corner Rectangle 64"/>
          <p:cNvSpPr/>
          <p:nvPr/>
        </p:nvSpPr>
        <p:spPr>
          <a:xfrm>
            <a:off x="7264175" y="4497581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5" idx="0"/>
            <a:endCxn id="65" idx="3"/>
          </p:cNvCxnSpPr>
          <p:nvPr/>
        </p:nvCxnSpPr>
        <p:spPr>
          <a:xfrm flipH="1">
            <a:off x="7909293" y="1802650"/>
            <a:ext cx="320307" cy="2694931"/>
          </a:xfrm>
          <a:prstGeom prst="curvedConnector4">
            <a:avLst>
              <a:gd name="adj1" fmla="val -71369"/>
              <a:gd name="adj2" fmla="val 563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7" idx="3"/>
          </p:cNvCxnSpPr>
          <p:nvPr/>
        </p:nvCxnSpPr>
        <p:spPr>
          <a:xfrm flipH="1">
            <a:off x="6555704" y="4875577"/>
            <a:ext cx="7084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Subtitle 3"/>
          <p:cNvSpPr>
            <a:spLocks noGrp="1"/>
          </p:cNvSpPr>
          <p:nvPr>
            <p:ph type="subTitle" idx="1"/>
          </p:nvPr>
        </p:nvSpPr>
        <p:spPr>
          <a:xfrm>
            <a:off x="685800" y="4602389"/>
            <a:ext cx="3777754" cy="160957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Scale issues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Data may be in different places</a:t>
            </a:r>
          </a:p>
        </p:txBody>
      </p:sp>
    </p:spTree>
    <p:extLst>
      <p:ext uri="{BB962C8B-B14F-4D97-AF65-F5344CB8AC3E}">
        <p14:creationId xmlns:p14="http://schemas.microsoft.com/office/powerpoint/2010/main" val="296688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689</Words>
  <Application>Microsoft Macintosh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What the course is about </vt:lpstr>
      <vt:lpstr>Textbook ML caricature</vt:lpstr>
      <vt:lpstr>Let’s decompose this</vt:lpstr>
      <vt:lpstr>Real data never looks like this</vt:lpstr>
      <vt:lpstr>Featurizing Text Data</vt:lpstr>
      <vt:lpstr>Categorical Data</vt:lpstr>
      <vt:lpstr>Other Data Types</vt:lpstr>
      <vt:lpstr>PowerPoint Presentation</vt:lpstr>
      <vt:lpstr>Back to the big picture</vt:lpstr>
      <vt:lpstr>Target</vt:lpstr>
      <vt:lpstr>Back to the big picture</vt:lpstr>
      <vt:lpstr>Considerations for models</vt:lpstr>
      <vt:lpstr>Can you explain what to a customer?</vt:lpstr>
      <vt:lpstr>Can you explain why to a customer?</vt:lpstr>
      <vt:lpstr>Back to the big picture</vt:lpstr>
      <vt:lpstr>(Model, Training algorithm)</vt:lpstr>
      <vt:lpstr>The Netflix Prize (2006-2009)</vt:lpstr>
      <vt:lpstr>The Netflix Prize (2006-2009)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course is about </dc:title>
  <dc:creator>Salesforce.com</dc:creator>
  <cp:lastModifiedBy>Salesforce.com</cp:lastModifiedBy>
  <cp:revision>18</cp:revision>
  <dcterms:created xsi:type="dcterms:W3CDTF">2017-04-02T16:52:13Z</dcterms:created>
  <dcterms:modified xsi:type="dcterms:W3CDTF">2017-04-02T19:56:46Z</dcterms:modified>
</cp:coreProperties>
</file>