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56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 MLEARN 410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pPr lvl="1"/>
            <a:r>
              <a:rPr lang="en-US" dirty="0" smtClean="0"/>
              <a:t>Justin Donaldson</a:t>
            </a:r>
          </a:p>
          <a:p>
            <a:pPr lvl="1"/>
            <a:r>
              <a:rPr lang="en-US" dirty="0" smtClean="0"/>
              <a:t>Zach Alexander</a:t>
            </a:r>
          </a:p>
          <a:p>
            <a:pPr lvl="1"/>
            <a:r>
              <a:rPr lang="en-US" dirty="0" smtClean="0"/>
              <a:t>Sid </a:t>
            </a:r>
            <a:r>
              <a:rPr lang="en-US" dirty="0" err="1" smtClean="0"/>
              <a:t>Rajaram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Data Science: Service, Communities, and Search</a:t>
            </a:r>
          </a:p>
          <a:p>
            <a:pPr marL="457200" lvl="1" indent="0">
              <a:buNone/>
            </a:pPr>
            <a:r>
              <a:rPr lang="en-US" sz="2400" b="1" dirty="0" err="1" smtClean="0"/>
              <a:t>Salesforce</a:t>
            </a:r>
            <a:r>
              <a:rPr lang="en-US" sz="2400" b="1" dirty="0" smtClean="0"/>
              <a:t> Einstein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TA: 	Jose </a:t>
            </a:r>
            <a:r>
              <a:rPr lang="en-US" dirty="0" err="1"/>
              <a:t>Villalta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93" y="2404989"/>
            <a:ext cx="1709110" cy="11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Let’s decompose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3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Real data never looks like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73472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 is numeric – your raw data probably isn’t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Raw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Categorical features (Strings? Numeric?)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Date-Time features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Corrup</a:t>
            </a:r>
            <a:r>
              <a:rPr lang="en-US" dirty="0" smtClean="0">
                <a:solidFill>
                  <a:schemeClr val="tx1"/>
                </a:solidFill>
              </a:rPr>
              <a:t>t/missing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Privacy concerns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You will spend most of your time getting to a usable X</a:t>
            </a:r>
          </a:p>
        </p:txBody>
      </p:sp>
    </p:spTree>
    <p:extLst>
      <p:ext uri="{BB962C8B-B14F-4D97-AF65-F5344CB8AC3E}">
        <p14:creationId xmlns:p14="http://schemas.microsoft.com/office/powerpoint/2010/main" val="5934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Featurizing</a:t>
            </a:r>
            <a:r>
              <a:rPr lang="en-US" dirty="0" smtClean="0"/>
              <a:t> Text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Normalize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foreign languages(?), remove punctuation, case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tokenize into words/phrases,  drop stop words</a:t>
            </a:r>
          </a:p>
          <a:p>
            <a:pPr lvl="1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 indent="-457200" algn="l">
              <a:buFont typeface="Arial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Vectorize</a:t>
            </a:r>
            <a:r>
              <a:rPr lang="en-US" sz="3200" dirty="0" smtClean="0">
                <a:solidFill>
                  <a:schemeClr val="tx1"/>
                </a:solidFill>
              </a:rPr>
              <a:t> documents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Counting/TF-IDF </a:t>
            </a:r>
            <a:r>
              <a:rPr lang="en-US" sz="2800" dirty="0" err="1" smtClean="0">
                <a:solidFill>
                  <a:schemeClr val="tx1"/>
                </a:solidFill>
                <a:effectLst/>
              </a:rPr>
              <a:t>vectorizer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Word2vec (use external data?)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Topic models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565267"/>
            <a:ext cx="7772400" cy="364670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Cardinal (cat/dog) or ordinal (high/medium/low)?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May already be numeric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ordinal, can your model work with that?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Does your model work with categorical features? Or One-hot representations?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38" y="4337143"/>
            <a:ext cx="1568845" cy="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DateTimes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r>
              <a:rPr lang="en-US" dirty="0" smtClean="0">
                <a:solidFill>
                  <a:schemeClr val="tx1"/>
                </a:solidFill>
              </a:rPr>
              <a:t> object, UTC timestamp, Formatted string (e.g. “YYYY-MM-DDT00:00:00”)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local time? </a:t>
            </a:r>
            <a:r>
              <a:rPr lang="en-US" dirty="0" err="1" smtClean="0">
                <a:solidFill>
                  <a:schemeClr val="tx1"/>
                </a:solidFill>
              </a:rPr>
              <a:t>Timezones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Convert to number of seconds/hours/days from some fixed date</a:t>
            </a:r>
          </a:p>
          <a:p>
            <a:pPr lvl="1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Missing data/Nulls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Impute with mean? with a regression model? +/- Infinity?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58296" y="457378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2336" y="4690204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198766" y="930815"/>
            <a:ext cx="1313048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3"/>
            <a:endCxn id="12" idx="2"/>
          </p:cNvCxnSpPr>
          <p:nvPr/>
        </p:nvCxnSpPr>
        <p:spPr>
          <a:xfrm>
            <a:off x="1546531" y="1292597"/>
            <a:ext cx="652235" cy="1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782544"/>
            <a:ext cx="1023054" cy="1020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4" y="1802650"/>
            <a:ext cx="1023054" cy="1020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3039998"/>
            <a:ext cx="1023054" cy="1020106"/>
          </a:xfrm>
          <a:prstGeom prst="rect">
            <a:avLst/>
          </a:prstGeom>
        </p:spPr>
      </p:pic>
      <p:sp>
        <p:nvSpPr>
          <p:cNvPr id="29" name="Snip Single Corner Rectangle 28"/>
          <p:cNvSpPr/>
          <p:nvPr/>
        </p:nvSpPr>
        <p:spPr>
          <a:xfrm>
            <a:off x="2454835" y="191467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9" idx="3"/>
            <a:endCxn id="29" idx="2"/>
          </p:cNvCxnSpPr>
          <p:nvPr/>
        </p:nvCxnSpPr>
        <p:spPr>
          <a:xfrm flipV="1">
            <a:off x="2058058" y="2292670"/>
            <a:ext cx="396777" cy="2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nip Same Side Corner Rectangle 34"/>
          <p:cNvSpPr/>
          <p:nvPr/>
        </p:nvSpPr>
        <p:spPr>
          <a:xfrm>
            <a:off x="4123729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2" idx="0"/>
            <a:endCxn id="35" idx="2"/>
          </p:cNvCxnSpPr>
          <p:nvPr/>
        </p:nvCxnSpPr>
        <p:spPr>
          <a:xfrm>
            <a:off x="3511814" y="1308811"/>
            <a:ext cx="611915" cy="4938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9" idx="0"/>
            <a:endCxn id="35" idx="2"/>
          </p:cNvCxnSpPr>
          <p:nvPr/>
        </p:nvCxnSpPr>
        <p:spPr>
          <a:xfrm flipV="1">
            <a:off x="3745071" y="1802650"/>
            <a:ext cx="378658" cy="490020"/>
          </a:xfrm>
          <a:prstGeom prst="bentConnector3">
            <a:avLst>
              <a:gd name="adj1" fmla="val 46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ame Side Corner Rectangle 51"/>
          <p:cNvSpPr/>
          <p:nvPr/>
        </p:nvSpPr>
        <p:spPr>
          <a:xfrm>
            <a:off x="5446621" y="1461463"/>
            <a:ext cx="1360916" cy="682373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5" idx="0"/>
            <a:endCxn id="52" idx="2"/>
          </p:cNvCxnSpPr>
          <p:nvPr/>
        </p:nvCxnSpPr>
        <p:spPr>
          <a:xfrm>
            <a:off x="5038129" y="1802650"/>
            <a:ext cx="408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nip Same Side Corner Rectangle 54"/>
          <p:cNvSpPr/>
          <p:nvPr/>
        </p:nvSpPr>
        <p:spPr>
          <a:xfrm>
            <a:off x="7315200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nip Single Corner Rectangle 55"/>
          <p:cNvSpPr/>
          <p:nvPr/>
        </p:nvSpPr>
        <p:spPr>
          <a:xfrm>
            <a:off x="1809717" y="316973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21" idx="3"/>
            <a:endCxn id="56" idx="2"/>
          </p:cNvCxnSpPr>
          <p:nvPr/>
        </p:nvCxnSpPr>
        <p:spPr>
          <a:xfrm flipV="1">
            <a:off x="1546531" y="3547730"/>
            <a:ext cx="263186" cy="2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0"/>
            <a:endCxn id="55" idx="2"/>
          </p:cNvCxnSpPr>
          <p:nvPr/>
        </p:nvCxnSpPr>
        <p:spPr>
          <a:xfrm flipV="1">
            <a:off x="3099953" y="1802650"/>
            <a:ext cx="4215247" cy="1745080"/>
          </a:xfrm>
          <a:prstGeom prst="bentConnector3">
            <a:avLst>
              <a:gd name="adj1" fmla="val 939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55" idx="2"/>
          </p:cNvCxnSpPr>
          <p:nvPr/>
        </p:nvCxnSpPr>
        <p:spPr>
          <a:xfrm>
            <a:off x="6807537" y="1802650"/>
            <a:ext cx="507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7264175" y="4497581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5" idx="0"/>
            <a:endCxn id="65" idx="3"/>
          </p:cNvCxnSpPr>
          <p:nvPr/>
        </p:nvCxnSpPr>
        <p:spPr>
          <a:xfrm flipH="1">
            <a:off x="7909293" y="1802650"/>
            <a:ext cx="320307" cy="2694931"/>
          </a:xfrm>
          <a:prstGeom prst="curvedConnector4">
            <a:avLst>
              <a:gd name="adj1" fmla="val -71369"/>
              <a:gd name="adj2" fmla="val 563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7" idx="3"/>
          </p:cNvCxnSpPr>
          <p:nvPr/>
        </p:nvCxnSpPr>
        <p:spPr>
          <a:xfrm flipH="1">
            <a:off x="6555704" y="4875577"/>
            <a:ext cx="7084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Subtitle 3"/>
          <p:cNvSpPr>
            <a:spLocks noGrp="1"/>
          </p:cNvSpPr>
          <p:nvPr>
            <p:ph type="subTitle" idx="1"/>
          </p:nvPr>
        </p:nvSpPr>
        <p:spPr>
          <a:xfrm>
            <a:off x="685800" y="4602389"/>
            <a:ext cx="3777754" cy="160957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Scale issues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may be in different places</a:t>
            </a:r>
          </a:p>
        </p:txBody>
      </p:sp>
    </p:spTree>
    <p:extLst>
      <p:ext uri="{BB962C8B-B14F-4D97-AF65-F5344CB8AC3E}">
        <p14:creationId xmlns:p14="http://schemas.microsoft.com/office/powerpoint/2010/main" val="296688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1504" y="1589188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19400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Needs to be aligned to users needs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Can often be hard to define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E.g. - predicting whether a sales opportunity is likely to convert</a:t>
            </a:r>
            <a:r>
              <a:rPr lang="is-IS" sz="2600" dirty="0" smtClean="0">
                <a:solidFill>
                  <a:schemeClr val="tx1"/>
                </a:solidFill>
              </a:rPr>
              <a:t>…in what timeframe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do everything we did to define X</a:t>
            </a:r>
          </a:p>
        </p:txBody>
      </p:sp>
    </p:spTree>
    <p:extLst>
      <p:ext uri="{BB962C8B-B14F-4D97-AF65-F5344CB8AC3E}">
        <p14:creationId xmlns:p14="http://schemas.microsoft.com/office/powerpoint/2010/main" val="182890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Considerations for models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Easy to debug?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Are the parameters directly interpretable to you?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it easy to understand prediction for a given sample?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the bug due to a poorly formulated problem? a bug in the code? bad data (includes bugs in the data pipeline)?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to track useful metrics</a:t>
            </a: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3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Cloud Einstein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27" y="3948497"/>
            <a:ext cx="3299273" cy="218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1811193" cy="1626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47" y="3948497"/>
            <a:ext cx="1201092" cy="196639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1362797" y="3044506"/>
            <a:ext cx="598652" cy="903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1812" y="1417638"/>
            <a:ext cx="6234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Is this e-mail Spam?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kind of help does the customer need?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Is it a standard question? Can I just auto-reply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it a high priority case? Should it be bumped up the queue?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Which of my agents has the skillset to handle this case? And what is their availability like? Who should get this case?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there some bug/problem that is causing a bunch of new cases to occur right now (like trending </a:t>
            </a:r>
            <a:r>
              <a:rPr lang="en-US" dirty="0" err="1" smtClean="0"/>
              <a:t>hashtags</a:t>
            </a:r>
            <a:r>
              <a:rPr lang="en-US" dirty="0" smtClean="0"/>
              <a:t>)?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868939" y="5043080"/>
            <a:ext cx="2518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0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49" y="307072"/>
            <a:ext cx="8059545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what</a:t>
            </a:r>
            <a:r>
              <a:rPr lang="en-US" dirty="0" smtClean="0"/>
              <a:t> to a customer?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5" y="1603291"/>
            <a:ext cx="6050622" cy="187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91" y="3940789"/>
            <a:ext cx="7534606" cy="19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why</a:t>
            </a:r>
            <a:r>
              <a:rPr lang="en-US" dirty="0" smtClean="0"/>
              <a:t> to a customer?</a:t>
            </a: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1332932"/>
            <a:ext cx="7772400" cy="4992209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Understand important factors / causal assessments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Can be used for decision making/policy changes</a:t>
            </a:r>
          </a:p>
          <a:p>
            <a:pPr marL="914400" lvl="1" indent="-457200" algn="l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E.g. – HR models to predict employee churn</a:t>
            </a:r>
            <a:r>
              <a:rPr lang="is-IS" sz="2400" dirty="0" smtClean="0">
                <a:solidFill>
                  <a:schemeClr val="tx1"/>
                </a:solidFill>
              </a:rPr>
              <a:t>…use to </a:t>
            </a:r>
            <a:r>
              <a:rPr lang="en-US" sz="2400" dirty="0" smtClean="0">
                <a:solidFill>
                  <a:schemeClr val="tx1"/>
                </a:solidFill>
              </a:rPr>
              <a:t>change compensation/benefits structure</a:t>
            </a:r>
          </a:p>
        </p:txBody>
      </p:sp>
    </p:spTree>
    <p:extLst>
      <p:ext uri="{BB962C8B-B14F-4D97-AF65-F5344CB8AC3E}">
        <p14:creationId xmlns:p14="http://schemas.microsoft.com/office/powerpoint/2010/main" val="23814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2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(Model, Training algorithm)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be selected jointly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 all inference algorithms work with all models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consider scale/performance issues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Deep learning models need lots of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online learning algorithm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distributed learning algorithm</a:t>
            </a: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300937" y="1482261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81177" y="155846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45217" y="1674884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8" idx="1"/>
          </p:cNvCxnSpPr>
          <p:nvPr/>
        </p:nvCxnSpPr>
        <p:spPr>
          <a:xfrm>
            <a:off x="4526428" y="1860257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17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Prize = $1 million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Want to predict movie rating, given &lt;user, movie, date&gt;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Measurement metric – RMSE (</a:t>
            </a:r>
            <a:r>
              <a:rPr lang="en-US" sz="3000" i="1" dirty="0" smtClean="0">
                <a:solidFill>
                  <a:schemeClr val="tx1"/>
                </a:solidFill>
              </a:rPr>
              <a:t>controversial</a:t>
            </a:r>
            <a:r>
              <a:rPr lang="en-US" sz="3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/>
              <a:buChar char="•"/>
            </a:pPr>
            <a:endParaRPr lang="en-US" sz="3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Early leaders – Geoff Hinton’s team using Restricted Boltzmann Machines (RBMs)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47" y="1194609"/>
            <a:ext cx="1010701" cy="10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RBMs are a type of neural network that is </a:t>
            </a:r>
            <a:r>
              <a:rPr lang="en-US" sz="3000" i="1" dirty="0" smtClean="0">
                <a:solidFill>
                  <a:schemeClr val="tx1"/>
                </a:solidFill>
              </a:rPr>
              <a:t>very</a:t>
            </a:r>
            <a:r>
              <a:rPr lang="en-US" sz="3000" dirty="0" smtClean="0">
                <a:solidFill>
                  <a:schemeClr val="tx1"/>
                </a:solidFill>
              </a:rPr>
              <a:t> slow to train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Final winner – used an ensemble of models, including 100s of RBMs (&gt; 10% improvement)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Netflix </a:t>
            </a:r>
            <a:r>
              <a:rPr lang="en-US" i="1" dirty="0" smtClean="0">
                <a:solidFill>
                  <a:schemeClr val="tx1"/>
                </a:solidFill>
              </a:rPr>
              <a:t>did not use</a:t>
            </a:r>
            <a:r>
              <a:rPr lang="en-US" dirty="0" smtClean="0">
                <a:solidFill>
                  <a:schemeClr val="tx1"/>
                </a:solidFill>
              </a:rPr>
              <a:t> the winning solution techniques – too slow and expensive!</a:t>
            </a:r>
          </a:p>
        </p:txBody>
      </p:sp>
    </p:spTree>
    <p:extLst>
      <p:ext uri="{BB962C8B-B14F-4D97-AF65-F5344CB8AC3E}">
        <p14:creationId xmlns:p14="http://schemas.microsoft.com/office/powerpoint/2010/main" val="161626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Supervised Learning Methods (Classification/Regression)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Basic Linear Models (today)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Trees and Forests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Unsupervised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Clustering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Dimensionality Reduction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Topic Models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Domain-specific Machine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Recommender Systems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Advanced Topics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Anomaly Detection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to Rank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99696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471256"/>
            <a:ext cx="7772400" cy="485388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are you interested in learning?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Make suggestions in Discussion on Canvas </a:t>
            </a:r>
            <a:r>
              <a:rPr lang="en-US" dirty="0" smtClean="0">
                <a:solidFill>
                  <a:schemeClr val="tx1"/>
                </a:solidFill>
              </a:rPr>
              <a:t>site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trike="sngStrike" dirty="0" smtClean="0">
                <a:solidFill>
                  <a:schemeClr val="tx1"/>
                </a:solidFill>
              </a:rPr>
              <a:t>Deep Learning</a:t>
            </a:r>
          </a:p>
          <a:p>
            <a:pPr marL="914400" lvl="1" indent="-457200" algn="l">
              <a:buFont typeface="Arial"/>
              <a:buChar char="•"/>
            </a:pPr>
            <a:endParaRPr lang="en-US" strike="sngStrike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Any other suggestions or questions for logistics?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069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Supervised Learning </a:t>
            </a:r>
            <a:r>
              <a:rPr lang="en-US" dirty="0" smtClean="0"/>
              <a:t>(</a:t>
            </a:r>
            <a:r>
              <a:rPr lang="en-US" dirty="0"/>
              <a:t>Classification and </a:t>
            </a:r>
            <a:r>
              <a:rPr lang="en-US" dirty="0" smtClean="0"/>
              <a:t>Regression)</a:t>
            </a:r>
            <a:endParaRPr lang="en-US" dirty="0"/>
          </a:p>
          <a:p>
            <a:pPr lvl="1"/>
            <a:r>
              <a:rPr lang="en-US" dirty="0" smtClean="0"/>
              <a:t>Generalized </a:t>
            </a:r>
            <a:r>
              <a:rPr lang="en-US" dirty="0"/>
              <a:t>Linear Models (1 class </a:t>
            </a:r>
            <a:r>
              <a:rPr lang="en-US" dirty="0" smtClean="0"/>
              <a:t>– Sid</a:t>
            </a:r>
            <a:r>
              <a:rPr lang="en-US" dirty="0"/>
              <a:t>) </a:t>
            </a:r>
          </a:p>
          <a:p>
            <a:pPr lvl="1"/>
            <a:r>
              <a:rPr lang="en-US" dirty="0" smtClean="0"/>
              <a:t>Trees </a:t>
            </a:r>
            <a:r>
              <a:rPr lang="en-US" dirty="0"/>
              <a:t>and Forests (1 class </a:t>
            </a:r>
            <a:r>
              <a:rPr lang="en-US" dirty="0" smtClean="0"/>
              <a:t>– Justin</a:t>
            </a:r>
            <a:r>
              <a:rPr lang="en-US" dirty="0"/>
              <a:t>)  </a:t>
            </a:r>
          </a:p>
          <a:p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Learning </a:t>
            </a:r>
          </a:p>
          <a:p>
            <a:pPr lvl="1"/>
            <a:r>
              <a:rPr lang="en-US" dirty="0"/>
              <a:t>Clustering (1 class </a:t>
            </a:r>
            <a:r>
              <a:rPr lang="en-US" dirty="0" smtClean="0"/>
              <a:t>– </a:t>
            </a:r>
            <a:r>
              <a:rPr lang="en-US" dirty="0"/>
              <a:t>Justin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Dimensionality </a:t>
            </a:r>
            <a:r>
              <a:rPr lang="en-US" dirty="0"/>
              <a:t>Reduction (1 class </a:t>
            </a:r>
            <a:r>
              <a:rPr lang="en-US" dirty="0" smtClean="0"/>
              <a:t>– Justin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Topic Models (1 class </a:t>
            </a:r>
            <a:r>
              <a:rPr lang="en-US" dirty="0" smtClean="0"/>
              <a:t>– Zach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Domain</a:t>
            </a:r>
            <a:r>
              <a:rPr lang="en-US" dirty="0"/>
              <a:t>-specific ML </a:t>
            </a:r>
          </a:p>
          <a:p>
            <a:pPr lvl="1"/>
            <a:r>
              <a:rPr lang="en-US" dirty="0"/>
              <a:t>Recommender Systems (1 class </a:t>
            </a:r>
            <a:r>
              <a:rPr lang="en-US" dirty="0" smtClean="0"/>
              <a:t>– </a:t>
            </a:r>
            <a:r>
              <a:rPr lang="en-US" dirty="0"/>
              <a:t>Justin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Advanced Topics : Neural Networks, Out-of-Core </a:t>
            </a:r>
            <a:r>
              <a:rPr lang="en-US" dirty="0" smtClean="0"/>
              <a:t>(</a:t>
            </a:r>
            <a:r>
              <a:rPr lang="en-US" dirty="0"/>
              <a:t>1 class </a:t>
            </a:r>
            <a:r>
              <a:rPr lang="en-US" dirty="0" smtClean="0"/>
              <a:t>– Sid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Anomaly Detection (1 class </a:t>
            </a:r>
            <a:r>
              <a:rPr lang="en-US" dirty="0" smtClean="0"/>
              <a:t>– Sid) </a:t>
            </a:r>
            <a:endParaRPr lang="en-US" dirty="0"/>
          </a:p>
          <a:p>
            <a:pPr lvl="1"/>
            <a:r>
              <a:rPr lang="en-US" dirty="0"/>
              <a:t>Learning to Rank (1 class </a:t>
            </a:r>
            <a:r>
              <a:rPr lang="en-US" dirty="0" smtClean="0"/>
              <a:t>– </a:t>
            </a:r>
            <a:r>
              <a:rPr lang="en-US" dirty="0"/>
              <a:t>Zach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Project Presentations (1 class - Sid, Zach, Justin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6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97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lecturing and slides</a:t>
            </a:r>
            <a:r>
              <a:rPr lang="is-IS" dirty="0" smtClean="0"/>
              <a:t>…but mostly</a:t>
            </a:r>
            <a:endParaRPr lang="en-US" dirty="0" smtClean="0"/>
          </a:p>
          <a:p>
            <a:r>
              <a:rPr lang="en-US" dirty="0" smtClean="0"/>
              <a:t>“Flipped” classroom:</a:t>
            </a:r>
          </a:p>
          <a:p>
            <a:pPr lvl="1"/>
            <a:r>
              <a:rPr lang="en-US" dirty="0" smtClean="0"/>
              <a:t>Will have R Markdown notebooks we’re going to walk through where you fill in the steps</a:t>
            </a:r>
          </a:p>
          <a:p>
            <a:pPr lvl="1"/>
            <a:r>
              <a:rPr lang="en-US" dirty="0" smtClean="0"/>
              <a:t>Try to work in small groups (2-3) to discuss, but then implement your own solutions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YOU WILL NEED R STUDIO TO WORK ON THESE NOTEBOOKS AND TO DO HOMEWORKS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37" y="5337346"/>
            <a:ext cx="2198929" cy="7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7803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Supervised Learning </a:t>
            </a:r>
          </a:p>
          <a:p>
            <a:pPr lvl="2"/>
            <a:r>
              <a:rPr lang="en-US" dirty="0" smtClean="0"/>
              <a:t>Covering the first two lectures</a:t>
            </a:r>
          </a:p>
          <a:p>
            <a:pPr lvl="2"/>
            <a:r>
              <a:rPr lang="en-US" dirty="0" smtClean="0"/>
              <a:t>Will be put up on the Canvas site very soon</a:t>
            </a:r>
          </a:p>
          <a:p>
            <a:pPr lvl="2"/>
            <a:r>
              <a:rPr lang="en-US" dirty="0" smtClean="0"/>
              <a:t>Due 4/20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Covering lecture 3-5</a:t>
            </a:r>
          </a:p>
          <a:p>
            <a:pPr lvl="2"/>
            <a:r>
              <a:rPr lang="en-US" dirty="0" smtClean="0"/>
              <a:t>Will be released soon after we start the module</a:t>
            </a:r>
          </a:p>
          <a:p>
            <a:pPr lvl="2"/>
            <a:r>
              <a:rPr lang="en-US" dirty="0" smtClean="0"/>
              <a:t>Due 5/18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R Markdown notebooks again</a:t>
            </a:r>
          </a:p>
        </p:txBody>
      </p:sp>
    </p:spTree>
    <p:extLst>
      <p:ext uri="{BB962C8B-B14F-4D97-AF65-F5344CB8AC3E}">
        <p14:creationId xmlns:p14="http://schemas.microsoft.com/office/powerpoint/2010/main" val="103888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7803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Supervised Learning </a:t>
            </a:r>
          </a:p>
          <a:p>
            <a:pPr lvl="2"/>
            <a:r>
              <a:rPr lang="en-US" dirty="0" smtClean="0"/>
              <a:t>Covering the first two lectures</a:t>
            </a:r>
          </a:p>
          <a:p>
            <a:pPr lvl="2"/>
            <a:r>
              <a:rPr lang="en-US" dirty="0" smtClean="0"/>
              <a:t>Will be put up on the Canvas site very soon</a:t>
            </a:r>
          </a:p>
          <a:p>
            <a:pPr lvl="2"/>
            <a:r>
              <a:rPr lang="en-US" dirty="0" smtClean="0"/>
              <a:t>Due 4/20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Covering lecture 3-5</a:t>
            </a:r>
          </a:p>
          <a:p>
            <a:pPr lvl="2"/>
            <a:r>
              <a:rPr lang="en-US" dirty="0" smtClean="0"/>
              <a:t>Will be released soon after we start the module</a:t>
            </a:r>
          </a:p>
          <a:p>
            <a:pPr lvl="2"/>
            <a:r>
              <a:rPr lang="en-US" dirty="0" smtClean="0"/>
              <a:t>Due 5/18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R Markdown notebooks again</a:t>
            </a:r>
          </a:p>
        </p:txBody>
      </p:sp>
    </p:spTree>
    <p:extLst>
      <p:ext uri="{BB962C8B-B14F-4D97-AF65-F5344CB8AC3E}">
        <p14:creationId xmlns:p14="http://schemas.microsoft.com/office/powerpoint/2010/main" val="699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0976"/>
          </a:xfrm>
        </p:spPr>
        <p:txBody>
          <a:bodyPr>
            <a:normAutofit/>
          </a:bodyPr>
          <a:lstStyle/>
          <a:p>
            <a:r>
              <a:rPr lang="en-US" dirty="0" smtClean="0"/>
              <a:t>Work individually</a:t>
            </a:r>
          </a:p>
          <a:p>
            <a:r>
              <a:rPr lang="en-US" dirty="0" smtClean="0"/>
              <a:t>Use any language/tools you want – if it’s not R, we may not be able to help with any issues that arise!</a:t>
            </a:r>
          </a:p>
          <a:p>
            <a:r>
              <a:rPr lang="en-US" dirty="0" smtClean="0"/>
              <a:t>Ideally, something that is relevant to you</a:t>
            </a:r>
          </a:p>
          <a:p>
            <a:r>
              <a:rPr lang="en-US" dirty="0" smtClean="0"/>
              <a:t>In-class presentation and written report</a:t>
            </a:r>
          </a:p>
          <a:p>
            <a:r>
              <a:rPr lang="en-US" dirty="0" smtClean="0"/>
              <a:t>Not pre-cleaned/processed data</a:t>
            </a:r>
          </a:p>
          <a:p>
            <a:r>
              <a:rPr lang="en-US" dirty="0" smtClean="0"/>
              <a:t>CHECK WITH US FIRST!</a:t>
            </a:r>
          </a:p>
          <a:p>
            <a:r>
              <a:rPr lang="en-US" dirty="0" smtClean="0"/>
              <a:t>Proposals due as part of Homework 1.</a:t>
            </a:r>
          </a:p>
        </p:txBody>
      </p:sp>
    </p:spTree>
    <p:extLst>
      <p:ext uri="{BB962C8B-B14F-4D97-AF65-F5344CB8AC3E}">
        <p14:creationId xmlns:p14="http://schemas.microsoft.com/office/powerpoint/2010/main" val="177160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What the course is about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5485"/>
            <a:ext cx="7772400" cy="489103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Primarily </a:t>
            </a:r>
            <a:r>
              <a:rPr lang="en-US" dirty="0">
                <a:solidFill>
                  <a:schemeClr val="tx1"/>
                </a:solidFill>
              </a:rPr>
              <a:t>about building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i="1" dirty="0" smtClean="0">
                <a:solidFill>
                  <a:schemeClr val="tx1"/>
                </a:solidFill>
              </a:rPr>
              <a:t> end-to-end model building 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mostly explain topics via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cover </a:t>
            </a:r>
            <a:r>
              <a:rPr lang="en-US" i="1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theory and algorithms</a:t>
            </a:r>
            <a:r>
              <a:rPr lang="en-US" dirty="0">
                <a:solidFill>
                  <a:schemeClr val="tx1"/>
                </a:solidFill>
              </a:rPr>
              <a:t>, but it won’t be the focus of the </a:t>
            </a:r>
            <a:r>
              <a:rPr lang="en-US" dirty="0" smtClean="0">
                <a:solidFill>
                  <a:schemeClr val="tx1"/>
                </a:solidFill>
              </a:rPr>
              <a:t>course..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1013286"/>
          </a:xfrm>
        </p:spPr>
        <p:txBody>
          <a:bodyPr>
            <a:normAutofit/>
          </a:bodyPr>
          <a:lstStyle/>
          <a:p>
            <a:r>
              <a:rPr lang="en-US" dirty="0" smtClean="0"/>
              <a:t>Textbook ML caricature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250294"/>
            <a:ext cx="6400800" cy="16598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Supervised Learning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matrix X, with targets (labels) </a:t>
            </a:r>
            <a:r>
              <a:rPr lang="en-US" dirty="0" smtClean="0">
                <a:solidFill>
                  <a:schemeClr val="tx1"/>
                </a:solidFill>
              </a:rPr>
              <a:t>y,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learn </a:t>
            </a:r>
            <a:r>
              <a:rPr lang="en-US" dirty="0">
                <a:solidFill>
                  <a:schemeClr val="tx1"/>
                </a:solidFill>
              </a:rPr>
              <a:t>f </a:t>
            </a:r>
            <a:r>
              <a:rPr lang="en-US" dirty="0" err="1">
                <a:solidFill>
                  <a:schemeClr val="tx1"/>
                </a:solidFill>
              </a:rPr>
              <a:t>s.t.</a:t>
            </a:r>
            <a:r>
              <a:rPr lang="en-US" dirty="0">
                <a:solidFill>
                  <a:schemeClr val="tx1"/>
                </a:solidFill>
              </a:rPr>
              <a:t> f(X) = </a:t>
            </a:r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69331" y="2076349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171862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192772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288285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241587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249207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2608493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2" idx="2"/>
          </p:cNvCxnSpPr>
          <p:nvPr/>
        </p:nvCxnSpPr>
        <p:spPr>
          <a:xfrm>
            <a:off x="2866739" y="2378145"/>
            <a:ext cx="653816" cy="415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2"/>
          </p:cNvCxnSpPr>
          <p:nvPr/>
        </p:nvCxnSpPr>
        <p:spPr>
          <a:xfrm flipV="1">
            <a:off x="2866739" y="2793866"/>
            <a:ext cx="653816" cy="67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3" idx="1"/>
          </p:cNvCxnSpPr>
          <p:nvPr/>
        </p:nvCxnSpPr>
        <p:spPr>
          <a:xfrm>
            <a:off x="5746046" y="279386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1203</Words>
  <Application>Microsoft Macintosh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UW MLEARN 410 B</vt:lpstr>
      <vt:lpstr>Service Cloud Einstein</vt:lpstr>
      <vt:lpstr>Course Topics</vt:lpstr>
      <vt:lpstr>In-class Logistics</vt:lpstr>
      <vt:lpstr>Homeworks</vt:lpstr>
      <vt:lpstr>Homeworks</vt:lpstr>
      <vt:lpstr>Project</vt:lpstr>
      <vt:lpstr>What the course is about </vt:lpstr>
      <vt:lpstr>Textbook ML caricature</vt:lpstr>
      <vt:lpstr>Let’s decompose this</vt:lpstr>
      <vt:lpstr>Real data never looks like this</vt:lpstr>
      <vt:lpstr>Featurizing Text Data</vt:lpstr>
      <vt:lpstr>Categorical Data</vt:lpstr>
      <vt:lpstr>Other Data Types</vt:lpstr>
      <vt:lpstr>PowerPoint Presentation</vt:lpstr>
      <vt:lpstr>Back to the big picture</vt:lpstr>
      <vt:lpstr>Target</vt:lpstr>
      <vt:lpstr>Back to the big picture</vt:lpstr>
      <vt:lpstr>Considerations for models</vt:lpstr>
      <vt:lpstr>Can you explain what to a customer?</vt:lpstr>
      <vt:lpstr>Can you explain why to a customer?</vt:lpstr>
      <vt:lpstr>Back to the big picture</vt:lpstr>
      <vt:lpstr>(Model, Training algorithm)</vt:lpstr>
      <vt:lpstr>The Netflix Prize (2006-2009)</vt:lpstr>
      <vt:lpstr>The Netflix Prize (2006-2009)</vt:lpstr>
      <vt:lpstr>Course Topics</vt:lpstr>
      <vt:lpstr>Course Topics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course is about </dc:title>
  <dc:creator>Salesforce.com</dc:creator>
  <cp:lastModifiedBy>Salesforce.com</cp:lastModifiedBy>
  <cp:revision>28</cp:revision>
  <dcterms:created xsi:type="dcterms:W3CDTF">2017-04-02T16:52:13Z</dcterms:created>
  <dcterms:modified xsi:type="dcterms:W3CDTF">2017-04-06T21:08:46Z</dcterms:modified>
</cp:coreProperties>
</file>