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087EE-C141-4B5E-B0A3-01C9319EAE22}">
  <a:tblStyle styleId="{380087EE-C141-4B5E-B0A3-01C9319EA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4" y="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ef31250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ef31250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6ef31250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6ef31250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6ef31250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6ef31250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6ef31250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6ef31250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6ef31250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6ef31250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6ef3125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6ef3125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ef31250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ef31250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ef31250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ef31250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ef31250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ef31250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6ef31250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6ef31250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6ef31250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6ef31250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ef31250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ef31250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6ef31250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6ef31250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9598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20425"/>
            <a:ext cx="8520600" cy="11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Transfer Orbit Design Proposal: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EARTH TO EARTH-MOON L4 </a:t>
            </a:r>
            <a:endParaRPr sz="300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1246848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BERIT SYLTEBO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DESIGN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Hohmann Transfer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Same orbit direction as Moon to reduce Δv at interception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Stays out of range of Moon Sphere of Influence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         =    0.9657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      =    194685 km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 baseline="-25000"/>
              <a:t>transfer</a:t>
            </a:r>
            <a:r>
              <a:rPr lang="en"/>
              <a:t> =    4.947 days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00" y="715750"/>
            <a:ext cx="4696249" cy="429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 rot="10800000">
            <a:off x="7088750" y="1830625"/>
            <a:ext cx="0" cy="447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2"/>
          <p:cNvCxnSpPr/>
          <p:nvPr/>
        </p:nvCxnSpPr>
        <p:spPr>
          <a:xfrm rot="10800000">
            <a:off x="8453450" y="2637025"/>
            <a:ext cx="0" cy="447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2"/>
          <p:cNvSpPr txBox="1"/>
          <p:nvPr/>
        </p:nvSpPr>
        <p:spPr>
          <a:xfrm>
            <a:off x="8017975" y="1697638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SOI</a:t>
            </a:r>
            <a:r>
              <a:rPr lang="en" b="1" baseline="-25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☾</a:t>
            </a:r>
            <a:endParaRPr b="1" baseline="-25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674575" y="1236275"/>
            <a:ext cx="139800" cy="139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6288400" y="3160675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Moon trajectory during transfer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346700" y="2513275"/>
            <a:ext cx="9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1" name="Google Shape;151;p22"/>
          <p:cNvCxnSpPr>
            <a:stCxn id="150" idx="3"/>
          </p:cNvCxnSpPr>
          <p:nvPr/>
        </p:nvCxnSpPr>
        <p:spPr>
          <a:xfrm rot="10800000" flipH="1">
            <a:off x="6288400" y="2572075"/>
            <a:ext cx="541500" cy="141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2"/>
          <p:cNvCxnSpPr>
            <a:stCxn id="149" idx="3"/>
          </p:cNvCxnSpPr>
          <p:nvPr/>
        </p:nvCxnSpPr>
        <p:spPr>
          <a:xfrm rot="10800000" flipH="1">
            <a:off x="7783300" y="3325375"/>
            <a:ext cx="364800" cy="143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6500200" y="445025"/>
            <a:ext cx="16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Final L4 position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 flipH="1">
            <a:off x="6947575" y="853750"/>
            <a:ext cx="364800" cy="28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732950" y="3148900"/>
            <a:ext cx="2389200" cy="11535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CORRECTIONS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Δv</a:t>
            </a:r>
            <a:r>
              <a:rPr lang="en" sz="2200" b="1" baseline="-25000"/>
              <a:t>1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LEO velocity:         7.726 km/s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Perigee velocity:   10.832 km/s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 b="1"/>
              <a:t>Δv</a:t>
            </a:r>
            <a:r>
              <a:rPr lang="en" sz="2200" b="1" baseline="-25000"/>
              <a:t>1</a:t>
            </a:r>
            <a:r>
              <a:rPr lang="en" sz="2200" b="1"/>
              <a:t> = 3.106 km/s</a:t>
            </a:r>
            <a:endParaRPr sz="1800" b="1"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Δv</a:t>
            </a:r>
            <a:r>
              <a:rPr lang="en" sz="2200" b="1" baseline="-25000"/>
              <a:t>2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Apogee velocity:   0.189 km/s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Moon velocity:       1.021 km/s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Rotating L4:            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x-direction:     -0.6493 m/s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y-direction:     -0.8509 m/s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 b="1"/>
              <a:t>Δv</a:t>
            </a:r>
            <a:r>
              <a:rPr lang="en" sz="2200" b="1" baseline="-25000"/>
              <a:t>2</a:t>
            </a:r>
            <a:r>
              <a:rPr lang="en" sz="2200" b="1"/>
              <a:t> = 0.832km/s</a:t>
            </a:r>
            <a:endParaRPr sz="2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(For negligible L4 orbit motion)</a:t>
            </a:r>
            <a:endParaRPr sz="1200"/>
          </a:p>
        </p:txBody>
      </p:sp>
      <p:cxnSp>
        <p:nvCxnSpPr>
          <p:cNvPr id="163" name="Google Shape;163;p23"/>
          <p:cNvCxnSpPr/>
          <p:nvPr/>
        </p:nvCxnSpPr>
        <p:spPr>
          <a:xfrm flipH="1">
            <a:off x="4542600" y="1017725"/>
            <a:ext cx="29400" cy="388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/>
          <p:nvPr/>
        </p:nvSpPr>
        <p:spPr>
          <a:xfrm>
            <a:off x="627000" y="2889450"/>
            <a:ext cx="2942400" cy="6237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5146075" y="3454300"/>
            <a:ext cx="2942400" cy="6237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(If I had more time)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nonlinear model to L4 orbit to expand applications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 transfer orbit per specific time and fuel constraints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Rework transfer using CR3BP and multiple shooting method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875" y="3118425"/>
            <a:ext cx="2793300" cy="2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of Transfer Trajectories to and from the Equilateral Libration Points L4 and L5 in the Earth-Moon System - Lucia R. Irrgang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Low-Thrust Transfer to the Earth-Moon Triangular Libration Point Via Horseshoe Orbit - Xingji He et 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65450" y="631800"/>
            <a:ext cx="3895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65450" y="1490875"/>
            <a:ext cx="38955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Further investigate the mechanics of the Circular Restricted 3-Body Problem (CR3BP)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Analyze the stability of L4 to determine stable and simple orbits about the libration point</a:t>
            </a:r>
            <a:endParaRPr sz="180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765050" y="631788"/>
            <a:ext cx="3895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765050" y="1490863"/>
            <a:ext cx="38955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 CR3BP models will be linearized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Method of Patched Conics was used to develop the transfer itself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In-Plane orbits and maneuvers with Earth-Moon system</a:t>
            </a:r>
            <a:endParaRPr sz="1800"/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4542450" y="426300"/>
            <a:ext cx="13500" cy="4214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desired initial and final states: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 on/near Earth?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happens at L4?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transfer based on conditions: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Design criteria?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model to use?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Optimization?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 Earth Orbit (LEO):</a:t>
            </a:r>
            <a:endParaRPr b="1"/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Impractical for the mission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Simplifies project - more time to focus on other aspects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3" y="2379175"/>
            <a:ext cx="7915576" cy="26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4835700"/>
            <a:ext cx="462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https://earthobservatory.nasa.gov/ContentFeature/OrbitsCatalog/images/orbits_schematic.png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100" y="683888"/>
            <a:ext cx="5283898" cy="39629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STATE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6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Complicated…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Consider Homework 6: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Perturb spacecraft from L4 to determine stability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Complicated oscillatory motion but stable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Initial conditions: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575450" y="246525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L4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499250" y="2501850"/>
            <a:ext cx="139800" cy="139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96450" y="3872950"/>
            <a:ext cx="31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="1" baseline="-25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[0   0.00008   0   0   0   0]</a:t>
            </a:r>
            <a:r>
              <a:rPr lang="en" b="1" baseline="30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b="1" baseline="30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In-Plane non-dimensional frequencies: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𝛌</a:t>
            </a:r>
            <a:r>
              <a:rPr lang="en" baseline="-25000"/>
              <a:t>1,2</a:t>
            </a:r>
            <a:r>
              <a:rPr lang="en"/>
              <a:t>= 0.29820789544347032i = s</a:t>
            </a:r>
            <a:r>
              <a:rPr lang="en" baseline="-25000"/>
              <a:t>1</a:t>
            </a:r>
            <a:r>
              <a:rPr lang="en"/>
              <a:t>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𝛌</a:t>
            </a:r>
            <a:r>
              <a:rPr lang="en" baseline="-25000"/>
              <a:t>3,4</a:t>
            </a:r>
            <a:r>
              <a:rPr lang="en"/>
              <a:t>= 0.95450094347526815i = s</a:t>
            </a:r>
            <a:r>
              <a:rPr lang="en" baseline="-25000"/>
              <a:t>2</a:t>
            </a:r>
            <a:r>
              <a:rPr lang="en"/>
              <a:t>i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88463" y="2641625"/>
            <a:ext cx="3088800" cy="1565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STATE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375" y="980775"/>
            <a:ext cx="4555198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{&quot;mathml&quot;:&quot;&lt;math style=\&quot;font-family:stix;font-size:16px;\&quot; xmlns=\&quot;http://www.w3.org/1998/Math/MathML\&quot;&gt;&lt;mstyle mathsize=\&quot;16px\&quot;&gt;&lt;mi&gt;x&lt;/mi&gt;&lt;mo&gt;&amp;#xA0;&lt;/mo&gt;&lt;mo&gt;=&lt;/mo&gt;&lt;mo&gt;&amp;#xA0;&lt;/mo&gt;&lt;msub&gt;&lt;mi&gt;x&lt;/mi&gt;&lt;mn&gt;0&lt;/mn&gt;&lt;/msub&gt;&lt;mi&gt;cos&lt;/mi&gt;&lt;mfenced&gt;&lt;mrow&gt;&lt;msub&gt;&lt;mi&gt;s&lt;/mi&gt;&lt;mi&gt;n&lt;/mi&gt;&lt;/msub&gt;&lt;mi&gt;&amp;#x3C4;&lt;/mi&gt;&lt;/mrow&gt;&lt;/mfenced&gt;&lt;mo&gt;&amp;#xA0;&lt;/mo&gt;&lt;mo&gt;+&lt;/mo&gt;&lt;mo&gt;&amp;#x2009;&lt;/mo&gt;&lt;mfrac&gt;&lt;mstyle displaystyle=\&quot;true\&quot;&gt;&lt;mover&gt;&lt;msub&gt;&lt;mi&gt;x&lt;/mi&gt;&lt;mn&gt;0&lt;/mn&gt;&lt;/msub&gt;&lt;mo&gt;&amp;#x2D9;&lt;/mo&gt;&lt;/mover&gt;&lt;/mstyle&gt;&lt;msub&gt;&lt;mi&gt;s&lt;/mi&gt;&lt;mi&gt;n&lt;/mi&gt;&lt;/msub&gt;&lt;/mfrac&gt;&lt;mi&gt;sin&lt;/mi&gt;&lt;mfenced&gt;&lt;mrow&gt;&lt;msub&gt;&lt;mi&gt;s&lt;/mi&gt;&lt;mi&gt;n&lt;/mi&gt;&lt;/msub&gt;&lt;mi&gt;&amp;#x3C4;&lt;/mi&gt;&lt;/mrow&gt;&lt;/mfenced&gt;&lt;/mstyle&gt;&lt;/math&gt;&quot;,&quot;truncated&quot;:false}" title="x space equals space x subscript 0 cos open parentheses s subscript n tau close parentheses space plus thin space fraction numerator stack x subscript 0 with dot on top over denominator s subscript n end fraction sin open parentheses s subscript n tau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182" y="2757047"/>
            <a:ext cx="2753360" cy="66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{&quot;mathml&quot;:&quot;&lt;math style=\&quot;font-family:stix;font-size:16px;\&quot; xmlns=\&quot;http://www.w3.org/1998/Math/MathML\&quot;&gt;&lt;mstyle mathsize=\&quot;16px\&quot;&gt;&lt;mi&gt;y&lt;/mi&gt;&lt;mo&gt;&amp;#xA0;&lt;/mo&gt;&lt;mo&gt;=&lt;/mo&gt;&lt;mo&gt;&amp;#xA0;&lt;/mo&gt;&lt;msub&gt;&lt;mi&gt;y&lt;/mi&gt;&lt;mn&gt;0&lt;/mn&gt;&lt;/msub&gt;&lt;mi&gt;cos&lt;/mi&gt;&lt;mfenced&gt;&lt;mrow&gt;&lt;msub&gt;&lt;mi&gt;s&lt;/mi&gt;&lt;mi&gt;n&lt;/mi&gt;&lt;/msub&gt;&lt;mi&gt;&amp;#x3C4;&lt;/mi&gt;&lt;/mrow&gt;&lt;/mfenced&gt;&lt;mo&gt;&amp;#xA0;&lt;/mo&gt;&lt;mo&gt;+&lt;/mo&gt;&lt;mo&gt;&amp;#x2009;&lt;/mo&gt;&lt;mfrac&gt;&lt;mstyle displaystyle=\&quot;true\&quot;&gt;&lt;mover&gt;&lt;msub&gt;&lt;mi&gt;y&lt;/mi&gt;&lt;mn&gt;0&lt;/mn&gt;&lt;/msub&gt;&lt;mo&gt;&amp;#x2D9;&lt;/mo&gt;&lt;/mover&gt;&lt;/mstyle&gt;&lt;msub&gt;&lt;mi&gt;s&lt;/mi&gt;&lt;mi&gt;n&lt;/mi&gt;&lt;/msub&gt;&lt;/mfrac&gt;&lt;mi&gt;sin&lt;/mi&gt;&lt;mfenced&gt;&lt;mrow&gt;&lt;msub&gt;&lt;mi&gt;s&lt;/mi&gt;&lt;mi&gt;n&lt;/mi&gt;&lt;/msub&gt;&lt;mi&gt;&amp;#x3C4;&lt;/mi&gt;&lt;/mrow&gt;&lt;/mfenced&gt;&lt;/mstyle&gt;&lt;/math&gt;&quot;,&quot;truncated&quot;:false}" title="y space equals space y subscript 0 cos open parentheses s subscript n tau close parentheses space plus thin space fraction numerator stack y subscript 0 with dot on top over denominator s subscript n end fraction sin open parentheses s subscript n tau close parenthese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157" y="3431522"/>
            <a:ext cx="2757424" cy="664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880250" y="2541450"/>
            <a:ext cx="4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L4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804050" y="2578050"/>
            <a:ext cx="139800" cy="139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STATE: Accuracy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17725"/>
            <a:ext cx="4082599" cy="35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000" y="1017725"/>
            <a:ext cx="4082599" cy="35530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835000" y="4570800"/>
            <a:ext cx="208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="1" baseline="-25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38, 438.8174 km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228600" y="4570800"/>
            <a:ext cx="208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="1" baseline="-25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384.388174 km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3" name="Google Shape;113;p19"/>
          <p:cNvCxnSpPr>
            <a:stCxn id="108" idx="2"/>
          </p:cNvCxnSpPr>
          <p:nvPr/>
        </p:nvCxnSpPr>
        <p:spPr>
          <a:xfrm flipH="1">
            <a:off x="4542600" y="1017725"/>
            <a:ext cx="29400" cy="388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/>
              <a:t>Short Period</a:t>
            </a:r>
            <a:endParaRPr sz="1600" b="1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STATE: Decision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/>
              <a:t>Long Period</a:t>
            </a:r>
            <a:endParaRPr sz="1600" b="1"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4953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{380087EE-C141-4B5E-B0A3-01C9319EAE22}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384.388174 km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z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ẋ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−6.4930122430871529 × 10</a:t>
                      </a:r>
                      <a:r>
                        <a:rPr lang="en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-4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km/s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ẏ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−8.5093620067750277 × 10</a:t>
                      </a:r>
                      <a:r>
                        <a:rPr lang="en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-4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km/s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ż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2" name="Google Shape;122;p20"/>
          <p:cNvGraphicFramePr/>
          <p:nvPr/>
        </p:nvGraphicFramePr>
        <p:xfrm>
          <a:off x="50200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{380087EE-C141-4B5E-B0A3-01C9319EAE22}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384.388174 km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z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ẋ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−6.4930122430871529 × 10</a:t>
                      </a:r>
                      <a:r>
                        <a:rPr lang="en" baseline="30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-4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km/s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ẏ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−4.2976712600309528 × 10−4 km/s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ż</a:t>
                      </a:r>
                      <a:r>
                        <a:rPr lang="en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567075"/>
            <a:ext cx="33402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CR3BP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Trajectory optimization via multiple shooting method - fancy guess and check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2-Body Approximation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Method of Patched Conics - choosing dominant gravitational body at a given time based on Sphere of Influence (SOI)</a:t>
            </a:r>
            <a:endParaRPr sz="14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452" y="631800"/>
            <a:ext cx="4164399" cy="408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781825" y="1166875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SOI</a:t>
            </a:r>
            <a:r>
              <a:rPr lang="en" b="1" baseline="-25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♁</a:t>
            </a:r>
            <a:endParaRPr b="1" baseline="-25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640875" y="2474463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SOI</a:t>
            </a:r>
            <a:r>
              <a:rPr lang="en" b="1" baseline="-25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☾</a:t>
            </a:r>
            <a:endParaRPr b="1" baseline="-25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851250" y="1966000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Earth</a:t>
            </a:r>
            <a:endParaRPr b="1" baseline="-25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404725" y="2074275"/>
            <a:ext cx="6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Moon</a:t>
            </a:r>
            <a:endParaRPr b="1" baseline="-25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367900" y="3506675"/>
            <a:ext cx="73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Lunar Orbit</a:t>
            </a:r>
            <a:endParaRPr b="1" baseline="-25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Google Shape;135;p21"/>
          <p:cNvCxnSpPr>
            <a:stCxn id="132" idx="3"/>
          </p:cNvCxnSpPr>
          <p:nvPr/>
        </p:nvCxnSpPr>
        <p:spPr>
          <a:xfrm>
            <a:off x="5510350" y="2166100"/>
            <a:ext cx="872100" cy="46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1"/>
          <p:cNvCxnSpPr>
            <a:endCxn id="131" idx="3"/>
          </p:cNvCxnSpPr>
          <p:nvPr/>
        </p:nvCxnSpPr>
        <p:spPr>
          <a:xfrm flipH="1">
            <a:off x="7299975" y="2466363"/>
            <a:ext cx="436200" cy="20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 rot="10800000" flipH="1">
            <a:off x="6100075" y="3478550"/>
            <a:ext cx="270600" cy="31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On-screen Show (16:9)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Alfa Slab One</vt:lpstr>
      <vt:lpstr>Proxima Nova</vt:lpstr>
      <vt:lpstr>Gameday</vt:lpstr>
      <vt:lpstr>Transfer Orbit Design Proposal: EARTH TO EARTH-MOON L4 </vt:lpstr>
      <vt:lpstr>GOALS</vt:lpstr>
      <vt:lpstr>METHOD</vt:lpstr>
      <vt:lpstr>INITIAL STATE</vt:lpstr>
      <vt:lpstr>FINAL STATE</vt:lpstr>
      <vt:lpstr>FINAL STATE</vt:lpstr>
      <vt:lpstr>FINAL STATE: Accuracy</vt:lpstr>
      <vt:lpstr>FINAL STATE: Decision</vt:lpstr>
      <vt:lpstr>TRANSFER</vt:lpstr>
      <vt:lpstr>TRANSFER DESIGN</vt:lpstr>
      <vt:lpstr>VELOCITY CORRECTIONS</vt:lpstr>
      <vt:lpstr>NEXT STEPS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Orbit Design Proposal: EARTH TO EARTH-MOON L4 </dc:title>
  <cp:lastModifiedBy>berit syltebo</cp:lastModifiedBy>
  <cp:revision>1</cp:revision>
  <dcterms:modified xsi:type="dcterms:W3CDTF">2023-03-08T08:47:29Z</dcterms:modified>
</cp:coreProperties>
</file>