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3"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169100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69441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177712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768414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522406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380108-1661-45BB-B878-A64F0D6ECA47}" type="datetimeFigureOut">
              <a:rPr lang="tr-TR" smtClean="0"/>
              <a:t>23.07.2024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2047297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380108-1661-45BB-B878-A64F0D6ECA47}" type="datetimeFigureOut">
              <a:rPr lang="tr-TR" smtClean="0"/>
              <a:t>23.07.2024</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70539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188337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8842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28180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56474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219186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1380108-1661-45BB-B878-A64F0D6ECA47}" type="datetimeFigureOut">
              <a:rPr lang="tr-TR" smtClean="0"/>
              <a:t>23.07.2024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29849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1380108-1661-45BB-B878-A64F0D6ECA47}" type="datetimeFigureOut">
              <a:rPr lang="tr-TR" smtClean="0"/>
              <a:t>23.07.2024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01658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80108-1661-45BB-B878-A64F0D6ECA47}" type="datetimeFigureOut">
              <a:rPr lang="tr-TR" smtClean="0"/>
              <a:t>23.07.2024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89744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40133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127855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380108-1661-45BB-B878-A64F0D6ECA47}" type="datetimeFigureOut">
              <a:rPr lang="tr-TR" smtClean="0"/>
              <a:t>23.07.2024</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B31C88-7B08-4366-A79E-1A2CA7D7904F}" type="slidenum">
              <a:rPr lang="tr-TR" smtClean="0"/>
              <a:t>‹#›</a:t>
            </a:fld>
            <a:endParaRPr lang="tr-TR"/>
          </a:p>
        </p:txBody>
      </p:sp>
    </p:spTree>
    <p:extLst>
      <p:ext uri="{BB962C8B-B14F-4D97-AF65-F5344CB8AC3E}">
        <p14:creationId xmlns:p14="http://schemas.microsoft.com/office/powerpoint/2010/main" val="208634085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4BDFA8-7F20-6595-DC2D-6901C629FB46}"/>
              </a:ext>
            </a:extLst>
          </p:cNvPr>
          <p:cNvSpPr>
            <a:spLocks noGrp="1"/>
          </p:cNvSpPr>
          <p:nvPr>
            <p:ph type="ctrTitle"/>
          </p:nvPr>
        </p:nvSpPr>
        <p:spPr>
          <a:xfrm>
            <a:off x="1524000" y="-636125"/>
            <a:ext cx="9144000" cy="2387600"/>
          </a:xfrm>
        </p:spPr>
        <p:txBody>
          <a:bodyPr>
            <a:normAutofit/>
          </a:bodyPr>
          <a:lstStyle/>
          <a:p>
            <a:r>
              <a:rPr lang="tr-TR" dirty="0">
                <a:latin typeface="Bahnschrift Condensed" panose="020B0502040204020203" pitchFamily="34" charset="0"/>
              </a:rPr>
              <a:t>Bütçe Yardım Asistanı</a:t>
            </a:r>
          </a:p>
        </p:txBody>
      </p:sp>
      <p:sp>
        <p:nvSpPr>
          <p:cNvPr id="3" name="Alt Başlık 2">
            <a:extLst>
              <a:ext uri="{FF2B5EF4-FFF2-40B4-BE49-F238E27FC236}">
                <a16:creationId xmlns:a16="http://schemas.microsoft.com/office/drawing/2014/main" id="{103422E4-B798-9E6C-D2F5-D7AD09997BF6}"/>
              </a:ext>
            </a:extLst>
          </p:cNvPr>
          <p:cNvSpPr>
            <a:spLocks noGrp="1"/>
          </p:cNvSpPr>
          <p:nvPr>
            <p:ph type="subTitle" idx="1"/>
          </p:nvPr>
        </p:nvSpPr>
        <p:spPr>
          <a:xfrm>
            <a:off x="1524000" y="5037548"/>
            <a:ext cx="9144000" cy="1655762"/>
          </a:xfrm>
        </p:spPr>
        <p:txBody>
          <a:bodyPr/>
          <a:lstStyle/>
          <a:p>
            <a:r>
              <a:rPr lang="tr-TR" dirty="0">
                <a:latin typeface="Bebas Neue" panose="020B0606020202050201" pitchFamily="34" charset="-94"/>
              </a:rPr>
              <a:t>Hazırlayanlar: Berk Ateşalp, Kerim </a:t>
            </a:r>
            <a:r>
              <a:rPr lang="tr-TR" dirty="0" err="1">
                <a:latin typeface="Bebas Neue" panose="020B0606020202050201" pitchFamily="34" charset="-94"/>
              </a:rPr>
              <a:t>Birtem</a:t>
            </a:r>
            <a:endParaRPr lang="tr-TR" dirty="0">
              <a:latin typeface="Bebas Neue" panose="020B0606020202050201" pitchFamily="34" charset="-94"/>
            </a:endParaRPr>
          </a:p>
        </p:txBody>
      </p:sp>
      <p:pic>
        <p:nvPicPr>
          <p:cNvPr id="5" name="Resim 4">
            <a:extLst>
              <a:ext uri="{FF2B5EF4-FFF2-40B4-BE49-F238E27FC236}">
                <a16:creationId xmlns:a16="http://schemas.microsoft.com/office/drawing/2014/main" id="{6A3AF812-35F7-F14C-244A-7ADD48B78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85" y="2886075"/>
            <a:ext cx="4200525" cy="1085850"/>
          </a:xfrm>
          <a:prstGeom prst="rect">
            <a:avLst/>
          </a:prstGeom>
        </p:spPr>
      </p:pic>
      <p:pic>
        <p:nvPicPr>
          <p:cNvPr id="7" name="Resim 6">
            <a:extLst>
              <a:ext uri="{FF2B5EF4-FFF2-40B4-BE49-F238E27FC236}">
                <a16:creationId xmlns:a16="http://schemas.microsoft.com/office/drawing/2014/main" id="{7469C432-2A1F-5B28-7006-4F83F11AF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450" y="2053304"/>
            <a:ext cx="2713550" cy="2713550"/>
          </a:xfrm>
          <a:prstGeom prst="rect">
            <a:avLst/>
          </a:prstGeom>
        </p:spPr>
      </p:pic>
    </p:spTree>
    <p:extLst>
      <p:ext uri="{BB962C8B-B14F-4D97-AF65-F5344CB8AC3E}">
        <p14:creationId xmlns:p14="http://schemas.microsoft.com/office/powerpoint/2010/main" val="223716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7B411FF-4986-B946-D36A-C351DFB972A2}"/>
              </a:ext>
            </a:extLst>
          </p:cNvPr>
          <p:cNvSpPr>
            <a:spLocks noGrp="1"/>
          </p:cNvSpPr>
          <p:nvPr>
            <p:ph idx="1"/>
          </p:nvPr>
        </p:nvSpPr>
        <p:spPr>
          <a:xfrm>
            <a:off x="1154954" y="2467897"/>
            <a:ext cx="8825659" cy="3758381"/>
          </a:xfrm>
        </p:spPr>
        <p:txBody>
          <a:bodyPr>
            <a:normAutofit fontScale="92500" lnSpcReduction="20000"/>
          </a:bodyPr>
          <a:lstStyle/>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Problem Tanımı</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Kredi kartı harcama verilerine dayanarak, kullanıcıların gelecekteki harcamalarını tahmin etmek ve bütçe yönetiminde yardımcı olmak.</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Hedefler:</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Harcama Kategorilerini Belirlemek:</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Kredi kartı harcamalarını çeşitli kategorilere ayırmak (örneğin, gıda, ulaşım, eğlence, sağlık, vb.).</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Gelecek Harcamaları Tahmin Etmek:</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Geçmiş harcama verilerine dayanarak, kullanıcıların gelecekteki harcamalarını tahmin etmek.</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Bütçe Yönetimi İçin Öneriler:</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bütçe hedeflerine ulaşmalarını sağlamak için harcama alışkanlıklarına dayalı önerilerde bulunmak.</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1930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88D568-1B9E-9DF5-AC6D-0CA53292E32A}"/>
              </a:ext>
            </a:extLst>
          </p:cNvPr>
          <p:cNvSpPr>
            <a:spLocks noGrp="1"/>
          </p:cNvSpPr>
          <p:nvPr>
            <p:ph idx="1"/>
          </p:nvPr>
        </p:nvSpPr>
        <p:spPr/>
        <p:txBody>
          <a:bodyPr/>
          <a:lstStyle/>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Veri Kaynakları ve Metodoloji</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Veri Kaynakları</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Kredi Kartı Harcama Verileri:</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geçmiş kredi kartı harcamaları (tarih, tutar, kategori vb.).</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Demografik Veriler:</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yaş, cinsiyet, gelir durumu gibi demografik bilgileri.</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Ekonomik Göstergeler:</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Enflasyon oranı, işsizlik oranı gibi makroekonomik veriler.</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81146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5E9290-80A4-EE25-C3FE-2A18D441900E}"/>
              </a:ext>
            </a:extLst>
          </p:cNvPr>
          <p:cNvSpPr>
            <a:spLocks noGrp="1"/>
          </p:cNvSpPr>
          <p:nvPr>
            <p:ph idx="1"/>
          </p:nvPr>
        </p:nvSpPr>
        <p:spPr/>
        <p:txBody>
          <a:bodyPr/>
          <a:lstStyle/>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Beklenen Sonuçlar ve Katkılar</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Doğru Harcama Tahminleri:</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gelecekteki harcamalarını doğru bir şekilde tahmin eden modeller.</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Kişiselleştirilmiş Bütçe Önerileri:</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harcama alışkanlıklarına göre kişiselleştirilmiş bütçe yönetim önerileri.</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Finansal Farkındalık:</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harcama alışkanlıklarını daha iyi anlamalarına ve finansal farkındalıklarını artırmalarına yardımcı olmak.</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2142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6C9F135-370B-3239-CA79-25949F3D8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30" y="2298360"/>
            <a:ext cx="6079519" cy="4559640"/>
          </a:xfrm>
        </p:spPr>
      </p:pic>
    </p:spTree>
    <p:extLst>
      <p:ext uri="{BB962C8B-B14F-4D97-AF65-F5344CB8AC3E}">
        <p14:creationId xmlns:p14="http://schemas.microsoft.com/office/powerpoint/2010/main" val="239977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7955B04-FAC6-FFBF-9BFF-D7475529F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8" y="2731319"/>
            <a:ext cx="5611862" cy="3619916"/>
          </a:xfrm>
        </p:spPr>
      </p:pic>
      <p:pic>
        <p:nvPicPr>
          <p:cNvPr id="9" name="Resim 8">
            <a:extLst>
              <a:ext uri="{FF2B5EF4-FFF2-40B4-BE49-F238E27FC236}">
                <a16:creationId xmlns:a16="http://schemas.microsoft.com/office/drawing/2014/main" id="{3B64EAB9-FD0E-FEE2-BD28-5EE6FE746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412" y="2493379"/>
            <a:ext cx="4683013" cy="4364621"/>
          </a:xfrm>
          <a:prstGeom prst="rect">
            <a:avLst/>
          </a:prstGeom>
        </p:spPr>
      </p:pic>
    </p:spTree>
    <p:extLst>
      <p:ext uri="{BB962C8B-B14F-4D97-AF65-F5344CB8AC3E}">
        <p14:creationId xmlns:p14="http://schemas.microsoft.com/office/powerpoint/2010/main" val="78352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9BEA21B4-50B1-AD07-02A3-864BBDF71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33" y="2297035"/>
            <a:ext cx="6199188" cy="4439681"/>
          </a:xfrm>
          <a:prstGeom prst="rect">
            <a:avLst/>
          </a:prstGeom>
        </p:spPr>
      </p:pic>
      <p:pic>
        <p:nvPicPr>
          <p:cNvPr id="15" name="Resim 14">
            <a:extLst>
              <a:ext uri="{FF2B5EF4-FFF2-40B4-BE49-F238E27FC236}">
                <a16:creationId xmlns:a16="http://schemas.microsoft.com/office/drawing/2014/main" id="{F9B39E9D-258C-02F1-F4D7-A21194005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572" y="2418319"/>
            <a:ext cx="4743981" cy="4281948"/>
          </a:xfrm>
          <a:prstGeom prst="rect">
            <a:avLst/>
          </a:prstGeom>
        </p:spPr>
      </p:pic>
    </p:spTree>
    <p:extLst>
      <p:ext uri="{BB962C8B-B14F-4D97-AF65-F5344CB8AC3E}">
        <p14:creationId xmlns:p14="http://schemas.microsoft.com/office/powerpoint/2010/main" val="386448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D7CB15-923A-D044-FB9E-B6BC2473990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2C42876-F19F-70D4-B347-3567FDB7A59C}"/>
              </a:ext>
            </a:extLst>
          </p:cNvPr>
          <p:cNvSpPr>
            <a:spLocks noGrp="1"/>
          </p:cNvSpPr>
          <p:nvPr>
            <p:ph idx="1"/>
          </p:nvPr>
        </p:nvSpPr>
        <p:spPr>
          <a:xfrm>
            <a:off x="1154954" y="2967294"/>
            <a:ext cx="8825659" cy="3416300"/>
          </a:xfrm>
        </p:spPr>
        <p:txBody>
          <a:bodyPr/>
          <a:lstStyle/>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Sonuç</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Bu çalışmanın, kullanıcıların kredi kartı harcamalarını analiz ederek bütçe yönetiminde önemli bir rol oynayacağı ve kişisel finans yönetiminde bilinçli kararlar almalarına katkıda bulunacağı düşünülmektedir. Makine öğrenmesi tabanlı bu sistem, kullanıcıların finansal hedeflerine ulaşmalarını kolaylaştıracak ve ekonomik istikrarlarını sağlamalarına yardımcı olacaktır.</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886520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229</Words>
  <Application>Microsoft Office PowerPoint</Application>
  <PresentationFormat>Geniş ekran</PresentationFormat>
  <Paragraphs>19</Paragraphs>
  <Slides>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vt:i4>
      </vt:variant>
    </vt:vector>
  </HeadingPairs>
  <TitlesOfParts>
    <vt:vector size="16" baseType="lpstr">
      <vt:lpstr>Arial</vt:lpstr>
      <vt:lpstr>Bahnschrift Condensed</vt:lpstr>
      <vt:lpstr>Bebas Neue</vt:lpstr>
      <vt:lpstr>Calibri</vt:lpstr>
      <vt:lpstr>Century Gothic</vt:lpstr>
      <vt:lpstr>Times New Roman</vt:lpstr>
      <vt:lpstr>Wingdings 3</vt:lpstr>
      <vt:lpstr>İyon Toplantı Odası</vt:lpstr>
      <vt:lpstr>Bütçe Yardım Asistanı</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 Ateşalp</dc:creator>
  <cp:lastModifiedBy>Berk Ateşalp</cp:lastModifiedBy>
  <cp:revision>4</cp:revision>
  <dcterms:created xsi:type="dcterms:W3CDTF">2024-07-23T08:35:03Z</dcterms:created>
  <dcterms:modified xsi:type="dcterms:W3CDTF">2024-07-23T09:55:43Z</dcterms:modified>
</cp:coreProperties>
</file>