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Alata" charset="1" panose="00000500000000000000"/>
      <p:regular r:id="rId11"/>
    </p:embeddedFont>
    <p:embeddedFont>
      <p:font typeface="Glacial Indifference" charset="1" panose="00000000000000000000"/>
      <p:regular r:id="rId12"/>
    </p:embeddedFont>
    <p:embeddedFont>
      <p:font typeface="Glacial Indifference Italics" charset="1" panose="00000000000000000000"/>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Oswald"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https://www.techcareer.net/bootcamp/advanced-fullstack-mastery-bootcamp"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linkedin.com/in/berk-erdgn/" TargetMode="External" Type="http://schemas.openxmlformats.org/officeDocument/2006/relationships/hyperlink"/><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https://github.com/BerkErdgn"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2211E"/>
        </a:solidFill>
      </p:bgPr>
    </p:bg>
    <p:spTree>
      <p:nvGrpSpPr>
        <p:cNvPr id="1" name=""/>
        <p:cNvGrpSpPr/>
        <p:nvPr/>
      </p:nvGrpSpPr>
      <p:grpSpPr>
        <a:xfrm>
          <a:off x="0" y="0"/>
          <a:ext cx="0" cy="0"/>
          <a:chOff x="0" y="0"/>
          <a:chExt cx="0" cy="0"/>
        </a:xfrm>
      </p:grpSpPr>
      <p:sp>
        <p:nvSpPr>
          <p:cNvPr name="Freeform 2" id="2"/>
          <p:cNvSpPr/>
          <p:nvPr/>
        </p:nvSpPr>
        <p:spPr>
          <a:xfrm flipH="false" flipV="false" rot="0">
            <a:off x="-2598333" y="-1944177"/>
            <a:ext cx="14034670" cy="4771788"/>
          </a:xfrm>
          <a:custGeom>
            <a:avLst/>
            <a:gdLst/>
            <a:ahLst/>
            <a:cxnLst/>
            <a:rect r="r" b="b" t="t" l="l"/>
            <a:pathLst>
              <a:path h="4771788" w="14034670">
                <a:moveTo>
                  <a:pt x="0" y="0"/>
                </a:moveTo>
                <a:lnTo>
                  <a:pt x="14034670" y="0"/>
                </a:lnTo>
                <a:lnTo>
                  <a:pt x="14034670" y="4771788"/>
                </a:lnTo>
                <a:lnTo>
                  <a:pt x="0" y="4771788"/>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5384350" y="2773216"/>
            <a:ext cx="11102518" cy="10977615"/>
          </a:xfrm>
          <a:custGeom>
            <a:avLst/>
            <a:gdLst/>
            <a:ahLst/>
            <a:cxnLst/>
            <a:rect r="r" b="b" t="t" l="l"/>
            <a:pathLst>
              <a:path h="10977615" w="11102518">
                <a:moveTo>
                  <a:pt x="0" y="0"/>
                </a:moveTo>
                <a:lnTo>
                  <a:pt x="11102518" y="0"/>
                </a:lnTo>
                <a:lnTo>
                  <a:pt x="11102518" y="10977615"/>
                </a:lnTo>
                <a:lnTo>
                  <a:pt x="0" y="10977615"/>
                </a:lnTo>
                <a:lnTo>
                  <a:pt x="0" y="0"/>
                </a:lnTo>
                <a:close/>
              </a:path>
            </a:pathLst>
          </a:custGeom>
          <a:blipFill>
            <a:blip r:embed="rId4">
              <a:alphaModFix amt="18999"/>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4" id="4"/>
          <p:cNvGrpSpPr/>
          <p:nvPr/>
        </p:nvGrpSpPr>
        <p:grpSpPr>
          <a:xfrm rot="0">
            <a:off x="166909" y="242327"/>
            <a:ext cx="47625" cy="4521812"/>
            <a:chOff x="0" y="0"/>
            <a:chExt cx="12543" cy="1190930"/>
          </a:xfrm>
        </p:grpSpPr>
        <p:sp>
          <p:nvSpPr>
            <p:cNvPr name="Freeform 5" id="5"/>
            <p:cNvSpPr/>
            <p:nvPr/>
          </p:nvSpPr>
          <p:spPr>
            <a:xfrm flipH="false" flipV="false" rot="0">
              <a:off x="0" y="0"/>
              <a:ext cx="12543" cy="1190930"/>
            </a:xfrm>
            <a:custGeom>
              <a:avLst/>
              <a:gdLst/>
              <a:ahLst/>
              <a:cxnLst/>
              <a:rect r="r" b="b" t="t" l="l"/>
              <a:pathLst>
                <a:path h="1190930" w="12543">
                  <a:moveTo>
                    <a:pt x="0" y="0"/>
                  </a:moveTo>
                  <a:lnTo>
                    <a:pt x="12543" y="0"/>
                  </a:lnTo>
                  <a:lnTo>
                    <a:pt x="12543" y="1190930"/>
                  </a:lnTo>
                  <a:lnTo>
                    <a:pt x="0" y="1190930"/>
                  </a:lnTo>
                  <a:close/>
                </a:path>
              </a:pathLst>
            </a:custGeom>
            <a:solidFill>
              <a:srgbClr val="FFFFFF"/>
            </a:solidFill>
          </p:spPr>
        </p:sp>
        <p:sp>
          <p:nvSpPr>
            <p:cNvPr name="TextBox 6" id="6"/>
            <p:cNvSpPr txBox="true"/>
            <p:nvPr/>
          </p:nvSpPr>
          <p:spPr>
            <a:xfrm>
              <a:off x="0" y="-38100"/>
              <a:ext cx="12543" cy="122903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8272315" y="3053676"/>
            <a:ext cx="10499907" cy="7233324"/>
          </a:xfrm>
          <a:custGeom>
            <a:avLst/>
            <a:gdLst/>
            <a:ahLst/>
            <a:cxnLst/>
            <a:rect r="r" b="b" t="t" l="l"/>
            <a:pathLst>
              <a:path h="7233324" w="10499907">
                <a:moveTo>
                  <a:pt x="0" y="0"/>
                </a:moveTo>
                <a:lnTo>
                  <a:pt x="10499908" y="0"/>
                </a:lnTo>
                <a:lnTo>
                  <a:pt x="10499908" y="7233324"/>
                </a:lnTo>
                <a:lnTo>
                  <a:pt x="0" y="7233324"/>
                </a:lnTo>
                <a:lnTo>
                  <a:pt x="0" y="0"/>
                </a:lnTo>
                <a:close/>
              </a:path>
            </a:pathLst>
          </a:custGeom>
          <a:blipFill>
            <a:blip r:embed="rId6"/>
            <a:stretch>
              <a:fillRect l="-21521" t="0" r="-21521" b="0"/>
            </a:stretch>
          </a:blipFill>
        </p:spPr>
      </p:sp>
      <p:sp>
        <p:nvSpPr>
          <p:cNvPr name="TextBox 8" id="8"/>
          <p:cNvSpPr txBox="true"/>
          <p:nvPr/>
        </p:nvSpPr>
        <p:spPr>
          <a:xfrm rot="0">
            <a:off x="214534" y="200025"/>
            <a:ext cx="9262646" cy="3179445"/>
          </a:xfrm>
          <a:prstGeom prst="rect">
            <a:avLst/>
          </a:prstGeom>
        </p:spPr>
        <p:txBody>
          <a:bodyPr anchor="t" rtlCol="false" tIns="0" lIns="0" bIns="0" rIns="0">
            <a:spAutoFit/>
          </a:bodyPr>
          <a:lstStyle/>
          <a:p>
            <a:pPr algn="l" marL="0" indent="0" lvl="0">
              <a:lnSpc>
                <a:spcPts val="12240"/>
              </a:lnSpc>
            </a:pPr>
            <a:r>
              <a:rPr lang="en-US" sz="12000" spc="2232">
                <a:solidFill>
                  <a:srgbClr val="FFFFFF"/>
                </a:solidFill>
                <a:latin typeface="Alata"/>
                <a:ea typeface="Alata"/>
                <a:cs typeface="Alata"/>
                <a:sym typeface="Alata"/>
              </a:rPr>
              <a:t>TODO PROJESI</a:t>
            </a:r>
          </a:p>
        </p:txBody>
      </p:sp>
      <p:sp>
        <p:nvSpPr>
          <p:cNvPr name="TextBox 9" id="9"/>
          <p:cNvSpPr txBox="true"/>
          <p:nvPr/>
        </p:nvSpPr>
        <p:spPr>
          <a:xfrm rot="0">
            <a:off x="433541" y="3361393"/>
            <a:ext cx="9866662" cy="1259430"/>
          </a:xfrm>
          <a:prstGeom prst="rect">
            <a:avLst/>
          </a:prstGeom>
        </p:spPr>
        <p:txBody>
          <a:bodyPr anchor="t" rtlCol="false" tIns="0" lIns="0" bIns="0" rIns="0">
            <a:spAutoFit/>
          </a:bodyPr>
          <a:lstStyle/>
          <a:p>
            <a:pPr algn="l" marL="0" indent="0" lvl="0">
              <a:lnSpc>
                <a:spcPts val="5160"/>
              </a:lnSpc>
              <a:spcBef>
                <a:spcPct val="0"/>
              </a:spcBef>
            </a:pPr>
            <a:r>
              <a:rPr lang="en-US" sz="3686" spc="398">
                <a:solidFill>
                  <a:srgbClr val="FFFFFF"/>
                </a:solidFill>
                <a:latin typeface="Alata"/>
                <a:ea typeface="Alata"/>
                <a:cs typeface="Alata"/>
                <a:sym typeface="Alata"/>
              </a:rPr>
              <a:t>Advanced Fullstack Mastery Bootcamp Bitirme projesi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412923" y="4206924"/>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3889442" y="2819631"/>
            <a:ext cx="13081358" cy="3146132"/>
          </a:xfrm>
          <a:prstGeom prst="rect">
            <a:avLst/>
          </a:prstGeom>
        </p:spPr>
        <p:txBody>
          <a:bodyPr anchor="t" rtlCol="false" tIns="0" lIns="0" bIns="0" rIns="0">
            <a:spAutoFit/>
          </a:bodyPr>
          <a:lstStyle/>
          <a:p>
            <a:pPr algn="l">
              <a:lnSpc>
                <a:spcPts val="3602"/>
              </a:lnSpc>
              <a:spcBef>
                <a:spcPct val="0"/>
              </a:spcBef>
            </a:pPr>
            <a:r>
              <a:rPr lang="en-US" sz="2573" spc="182">
                <a:solidFill>
                  <a:srgbClr val="1A1A1A"/>
                </a:solidFill>
                <a:latin typeface="Glacial Indifference"/>
                <a:ea typeface="Glacial Indifference"/>
                <a:cs typeface="Glacial Indifference"/>
                <a:sym typeface="Glacial Indifference"/>
              </a:rPr>
              <a:t>Yazılım alanında bir kariyer yapmaya istekli, bilgisayarla uğraşmaktan büyük keyif alan biriyim. Önceki deneyimlerim arasında Çevre Mühendisliği alanında çalışmalarım bulunmakta olup, şu anda Yazılım alanın da kendimi geliştirmek ve bu alanda kariyerime devam etmek istemekteyim. Kotlin, React Native ve Flutter teknolojilerin de orta seviyede deneyimim var ve Python ve JavaScript de orta seviyede biliyorum. Projelerimi GitHub üzerinden paylaşıyor ve kendimi sürekli olarak yeni beceriler ve teknolojiler öğrenerek geliştirmeye devam ediyorum.</a:t>
            </a:r>
          </a:p>
        </p:txBody>
      </p:sp>
      <p:sp>
        <p:nvSpPr>
          <p:cNvPr name="Freeform 4" id="4"/>
          <p:cNvSpPr/>
          <p:nvPr/>
        </p:nvSpPr>
        <p:spPr>
          <a:xfrm flipH="false" flipV="false" rot="0">
            <a:off x="13681521" y="-2308503"/>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92237" y="5844924"/>
            <a:ext cx="3333515" cy="955885"/>
            <a:chOff x="0" y="0"/>
            <a:chExt cx="877963" cy="251756"/>
          </a:xfrm>
        </p:grpSpPr>
        <p:sp>
          <p:nvSpPr>
            <p:cNvPr name="Freeform 6" id="6"/>
            <p:cNvSpPr/>
            <p:nvPr/>
          </p:nvSpPr>
          <p:spPr>
            <a:xfrm flipH="false" flipV="false" rot="0">
              <a:off x="0" y="0"/>
              <a:ext cx="877963" cy="251756"/>
            </a:xfrm>
            <a:custGeom>
              <a:avLst/>
              <a:gdLst/>
              <a:ahLst/>
              <a:cxnLst/>
              <a:rect r="r" b="b" t="t" l="l"/>
              <a:pathLst>
                <a:path h="251756" w="877963">
                  <a:moveTo>
                    <a:pt x="0" y="0"/>
                  </a:moveTo>
                  <a:lnTo>
                    <a:pt x="877963" y="0"/>
                  </a:lnTo>
                  <a:lnTo>
                    <a:pt x="877963" y="251756"/>
                  </a:lnTo>
                  <a:lnTo>
                    <a:pt x="0" y="251756"/>
                  </a:lnTo>
                  <a:close/>
                </a:path>
              </a:pathLst>
            </a:custGeom>
            <a:solidFill>
              <a:srgbClr val="22211E"/>
            </a:solidFill>
            <a:ln cap="sq">
              <a:noFill/>
              <a:prstDash val="solid"/>
              <a:miter/>
            </a:ln>
          </p:spPr>
        </p:sp>
        <p:sp>
          <p:nvSpPr>
            <p:cNvPr name="TextBox 7" id="7"/>
            <p:cNvSpPr txBox="true"/>
            <p:nvPr/>
          </p:nvSpPr>
          <p:spPr>
            <a:xfrm>
              <a:off x="0" y="-38100"/>
              <a:ext cx="877963" cy="28985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5405688" y="904875"/>
            <a:ext cx="8115300" cy="1095795"/>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1A1A1A"/>
                </a:solidFill>
                <a:latin typeface="Alata"/>
                <a:ea typeface="Alata"/>
                <a:cs typeface="Alata"/>
                <a:sym typeface="Alata"/>
              </a:rPr>
              <a:t>Benim hakkımda;</a:t>
            </a:r>
          </a:p>
        </p:txBody>
      </p:sp>
      <p:sp>
        <p:nvSpPr>
          <p:cNvPr name="TextBox 9" id="9"/>
          <p:cNvSpPr txBox="true"/>
          <p:nvPr/>
        </p:nvSpPr>
        <p:spPr>
          <a:xfrm rot="0">
            <a:off x="645593" y="6086554"/>
            <a:ext cx="2426804" cy="415475"/>
          </a:xfrm>
          <a:prstGeom prst="rect">
            <a:avLst/>
          </a:prstGeom>
        </p:spPr>
        <p:txBody>
          <a:bodyPr anchor="t" rtlCol="false" tIns="0" lIns="0" bIns="0" rIns="0">
            <a:spAutoFit/>
          </a:bodyPr>
          <a:lstStyle/>
          <a:p>
            <a:pPr algn="ctr">
              <a:lnSpc>
                <a:spcPts val="3349"/>
              </a:lnSpc>
              <a:spcBef>
                <a:spcPct val="0"/>
              </a:spcBef>
            </a:pPr>
            <a:r>
              <a:rPr lang="en-US" sz="2392" spc="57">
                <a:solidFill>
                  <a:srgbClr val="FFFFFF"/>
                </a:solidFill>
                <a:latin typeface="Glacial Indifference"/>
                <a:ea typeface="Glacial Indifference"/>
                <a:cs typeface="Glacial Indifference"/>
                <a:sym typeface="Glacial Indifference"/>
              </a:rPr>
              <a:t>Berk Erdoğan</a:t>
            </a:r>
          </a:p>
        </p:txBody>
      </p:sp>
      <p:sp>
        <p:nvSpPr>
          <p:cNvPr name="TextBox 10" id="10"/>
          <p:cNvSpPr txBox="true"/>
          <p:nvPr/>
        </p:nvSpPr>
        <p:spPr>
          <a:xfrm rot="0">
            <a:off x="13044632" y="7914009"/>
            <a:ext cx="1607996" cy="281867"/>
          </a:xfrm>
          <a:prstGeom prst="rect">
            <a:avLst/>
          </a:prstGeom>
        </p:spPr>
        <p:txBody>
          <a:bodyPr anchor="t" rtlCol="false" tIns="0" lIns="0" bIns="0" rIns="0">
            <a:spAutoFit/>
          </a:bodyPr>
          <a:lstStyle/>
          <a:p>
            <a:pPr algn="ctr">
              <a:lnSpc>
                <a:spcPts val="2314"/>
              </a:lnSpc>
              <a:spcBef>
                <a:spcPct val="0"/>
              </a:spcBef>
            </a:pPr>
            <a:r>
              <a:rPr lang="en-US" sz="1652" spc="39">
                <a:solidFill>
                  <a:srgbClr val="FFFFFF"/>
                </a:solidFill>
                <a:latin typeface="Glacial Indifference Italics"/>
                <a:ea typeface="Glacial Indifference Italics"/>
                <a:cs typeface="Glacial Indifference Italics"/>
                <a:sym typeface="Glacial Indifference Italics"/>
              </a:rPr>
              <a:t>Interior Designer</a:t>
            </a:r>
          </a:p>
        </p:txBody>
      </p:sp>
      <p:sp>
        <p:nvSpPr>
          <p:cNvPr name="Freeform 11" id="11"/>
          <p:cNvSpPr/>
          <p:nvPr/>
        </p:nvSpPr>
        <p:spPr>
          <a:xfrm flipH="false" flipV="false" rot="0">
            <a:off x="192237" y="2400294"/>
            <a:ext cx="3333515" cy="3229865"/>
          </a:xfrm>
          <a:custGeom>
            <a:avLst/>
            <a:gdLst/>
            <a:ahLst/>
            <a:cxnLst/>
            <a:rect r="r" b="b" t="t" l="l"/>
            <a:pathLst>
              <a:path h="3229865" w="3333515">
                <a:moveTo>
                  <a:pt x="0" y="0"/>
                </a:moveTo>
                <a:lnTo>
                  <a:pt x="3333515" y="0"/>
                </a:lnTo>
                <a:lnTo>
                  <a:pt x="3333515" y="3229864"/>
                </a:lnTo>
                <a:lnTo>
                  <a:pt x="0" y="3229864"/>
                </a:lnTo>
                <a:lnTo>
                  <a:pt x="0" y="0"/>
                </a:lnTo>
                <a:close/>
              </a:path>
            </a:pathLst>
          </a:custGeom>
          <a:blipFill>
            <a:blip r:embed="rId4"/>
            <a:stretch>
              <a:fillRect l="0" t="-1604" r="0" b="-160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2211E"/>
        </a:solidFill>
      </p:bgPr>
    </p:bg>
    <p:spTree>
      <p:nvGrpSpPr>
        <p:cNvPr id="1" name=""/>
        <p:cNvGrpSpPr/>
        <p:nvPr/>
      </p:nvGrpSpPr>
      <p:grpSpPr>
        <a:xfrm>
          <a:off x="0" y="0"/>
          <a:ext cx="0" cy="0"/>
          <a:chOff x="0" y="0"/>
          <a:chExt cx="0" cy="0"/>
        </a:xfrm>
      </p:grpSpPr>
      <p:grpSp>
        <p:nvGrpSpPr>
          <p:cNvPr name="Group 2" id="2"/>
          <p:cNvGrpSpPr/>
          <p:nvPr/>
        </p:nvGrpSpPr>
        <p:grpSpPr>
          <a:xfrm rot="0">
            <a:off x="3609871" y="3620653"/>
            <a:ext cx="11068259" cy="2224157"/>
            <a:chOff x="0" y="0"/>
            <a:chExt cx="2915097" cy="585786"/>
          </a:xfrm>
        </p:grpSpPr>
        <p:sp>
          <p:nvSpPr>
            <p:cNvPr name="Freeform 3" id="3"/>
            <p:cNvSpPr/>
            <p:nvPr/>
          </p:nvSpPr>
          <p:spPr>
            <a:xfrm flipH="false" flipV="false" rot="0">
              <a:off x="0" y="0"/>
              <a:ext cx="2915097" cy="585786"/>
            </a:xfrm>
            <a:custGeom>
              <a:avLst/>
              <a:gdLst/>
              <a:ahLst/>
              <a:cxnLst/>
              <a:rect r="r" b="b" t="t" l="l"/>
              <a:pathLst>
                <a:path h="585786" w="2915097">
                  <a:moveTo>
                    <a:pt x="0" y="0"/>
                  </a:moveTo>
                  <a:lnTo>
                    <a:pt x="2915097" y="0"/>
                  </a:lnTo>
                  <a:lnTo>
                    <a:pt x="2915097" y="585786"/>
                  </a:lnTo>
                  <a:lnTo>
                    <a:pt x="0" y="585786"/>
                  </a:lnTo>
                  <a:close/>
                </a:path>
              </a:pathLst>
            </a:custGeom>
            <a:solidFill>
              <a:srgbClr val="F2F4F5">
                <a:alpha val="15686"/>
              </a:srgbClr>
            </a:solidFill>
            <a:ln w="38100" cap="sq">
              <a:solidFill>
                <a:srgbClr val="F2F4F5">
                  <a:alpha val="15686"/>
                </a:srgbClr>
              </a:solidFill>
              <a:prstDash val="solid"/>
              <a:miter/>
            </a:ln>
          </p:spPr>
        </p:sp>
        <p:sp>
          <p:nvSpPr>
            <p:cNvPr name="TextBox 4" id="4"/>
            <p:cNvSpPr txBox="true"/>
            <p:nvPr/>
          </p:nvSpPr>
          <p:spPr>
            <a:xfrm>
              <a:off x="0" y="-161925"/>
              <a:ext cx="2915097" cy="747711"/>
            </a:xfrm>
            <a:prstGeom prst="rect">
              <a:avLst/>
            </a:prstGeom>
          </p:spPr>
          <p:txBody>
            <a:bodyPr anchor="ctr" rtlCol="false" tIns="50800" lIns="50800" bIns="50800" rIns="50800"/>
            <a:lstStyle/>
            <a:p>
              <a:pPr algn="ctr" marL="0" indent="0" lvl="0">
                <a:lnSpc>
                  <a:spcPts val="10942"/>
                </a:lnSpc>
                <a:spcBef>
                  <a:spcPct val="0"/>
                </a:spcBef>
              </a:pPr>
            </a:p>
          </p:txBody>
        </p:sp>
      </p:grpSp>
      <p:sp>
        <p:nvSpPr>
          <p:cNvPr name="TextBox 5" id="5"/>
          <p:cNvSpPr txBox="true"/>
          <p:nvPr/>
        </p:nvSpPr>
        <p:spPr>
          <a:xfrm rot="0">
            <a:off x="4118275" y="3999826"/>
            <a:ext cx="10051450" cy="1344528"/>
          </a:xfrm>
          <a:prstGeom prst="rect">
            <a:avLst/>
          </a:prstGeom>
        </p:spPr>
        <p:txBody>
          <a:bodyPr anchor="t" rtlCol="false" tIns="0" lIns="0" bIns="0" rIns="0">
            <a:spAutoFit/>
          </a:bodyPr>
          <a:lstStyle/>
          <a:p>
            <a:pPr algn="ctr" marL="0" indent="0" lvl="0">
              <a:lnSpc>
                <a:spcPts val="10942"/>
              </a:lnSpc>
              <a:spcBef>
                <a:spcPct val="0"/>
              </a:spcBef>
            </a:pPr>
            <a:r>
              <a:rPr lang="en-US" sz="7815" spc="508">
                <a:solidFill>
                  <a:srgbClr val="FFFFFF"/>
                </a:solidFill>
                <a:latin typeface="Alata"/>
                <a:ea typeface="Alata"/>
                <a:cs typeface="Alata"/>
                <a:sym typeface="Alata"/>
              </a:rPr>
              <a:t>PROJE DETAYI</a:t>
            </a:r>
          </a:p>
        </p:txBody>
      </p:sp>
      <p:sp>
        <p:nvSpPr>
          <p:cNvPr name="Freeform 6" id="6"/>
          <p:cNvSpPr/>
          <p:nvPr/>
        </p:nvSpPr>
        <p:spPr>
          <a:xfrm flipH="false" flipV="false" rot="0">
            <a:off x="-5384350" y="2773216"/>
            <a:ext cx="11102518" cy="10977615"/>
          </a:xfrm>
          <a:custGeom>
            <a:avLst/>
            <a:gdLst/>
            <a:ahLst/>
            <a:cxnLst/>
            <a:rect r="r" b="b" t="t" l="l"/>
            <a:pathLst>
              <a:path h="10977615" w="11102518">
                <a:moveTo>
                  <a:pt x="0" y="0"/>
                </a:moveTo>
                <a:lnTo>
                  <a:pt x="11102518" y="0"/>
                </a:lnTo>
                <a:lnTo>
                  <a:pt x="11102518" y="10977615"/>
                </a:lnTo>
                <a:lnTo>
                  <a:pt x="0" y="10977615"/>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13104326" y="-3853044"/>
            <a:ext cx="7793769" cy="7706089"/>
          </a:xfrm>
          <a:custGeom>
            <a:avLst/>
            <a:gdLst/>
            <a:ahLst/>
            <a:cxnLst/>
            <a:rect r="r" b="b" t="t" l="l"/>
            <a:pathLst>
              <a:path h="7706089" w="7793769">
                <a:moveTo>
                  <a:pt x="0" y="0"/>
                </a:moveTo>
                <a:lnTo>
                  <a:pt x="7793769" y="0"/>
                </a:lnTo>
                <a:lnTo>
                  <a:pt x="7793769" y="7706088"/>
                </a:lnTo>
                <a:lnTo>
                  <a:pt x="0" y="7706088"/>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2211E"/>
        </a:solidFill>
      </p:bgPr>
    </p:bg>
    <p:spTree>
      <p:nvGrpSpPr>
        <p:cNvPr id="1" name=""/>
        <p:cNvGrpSpPr/>
        <p:nvPr/>
      </p:nvGrpSpPr>
      <p:grpSpPr>
        <a:xfrm>
          <a:off x="0" y="0"/>
          <a:ext cx="0" cy="0"/>
          <a:chOff x="0" y="0"/>
          <a:chExt cx="0" cy="0"/>
        </a:xfrm>
      </p:grpSpPr>
      <p:sp>
        <p:nvSpPr>
          <p:cNvPr name="Freeform 2" id="2"/>
          <p:cNvSpPr/>
          <p:nvPr/>
        </p:nvSpPr>
        <p:spPr>
          <a:xfrm flipH="false" flipV="false" rot="0">
            <a:off x="7850751" y="-2824344"/>
            <a:ext cx="7793769" cy="7706089"/>
          </a:xfrm>
          <a:custGeom>
            <a:avLst/>
            <a:gdLst/>
            <a:ahLst/>
            <a:cxnLst/>
            <a:rect r="r" b="b" t="t" l="l"/>
            <a:pathLst>
              <a:path h="7706089" w="7793769">
                <a:moveTo>
                  <a:pt x="0" y="0"/>
                </a:moveTo>
                <a:lnTo>
                  <a:pt x="7793769" y="0"/>
                </a:lnTo>
                <a:lnTo>
                  <a:pt x="7793769" y="7706088"/>
                </a:lnTo>
                <a:lnTo>
                  <a:pt x="0" y="7706088"/>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5384350" y="2773216"/>
            <a:ext cx="11102518" cy="10977615"/>
          </a:xfrm>
          <a:custGeom>
            <a:avLst/>
            <a:gdLst/>
            <a:ahLst/>
            <a:cxnLst/>
            <a:rect r="r" b="b" t="t" l="l"/>
            <a:pathLst>
              <a:path h="10977615" w="11102518">
                <a:moveTo>
                  <a:pt x="0" y="0"/>
                </a:moveTo>
                <a:lnTo>
                  <a:pt x="11102518" y="0"/>
                </a:lnTo>
                <a:lnTo>
                  <a:pt x="11102518" y="10977615"/>
                </a:lnTo>
                <a:lnTo>
                  <a:pt x="0" y="10977615"/>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10056059" y="0"/>
            <a:ext cx="8603573" cy="10287000"/>
            <a:chOff x="0" y="0"/>
            <a:chExt cx="8603361" cy="10286746"/>
          </a:xfrm>
        </p:grpSpPr>
        <p:sp>
          <p:nvSpPr>
            <p:cNvPr name="Freeform 5" id="5"/>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stretch>
                <a:fillRect l="-46504" t="0" r="-101767" b="0"/>
              </a:stretch>
            </a:blipFill>
          </p:spPr>
        </p:sp>
      </p:grpSp>
      <p:sp>
        <p:nvSpPr>
          <p:cNvPr name="TextBox 6" id="6"/>
          <p:cNvSpPr txBox="true"/>
          <p:nvPr/>
        </p:nvSpPr>
        <p:spPr>
          <a:xfrm rot="0">
            <a:off x="1105371" y="-123825"/>
            <a:ext cx="6349525" cy="1095795"/>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FFFFFF"/>
                </a:solidFill>
                <a:latin typeface="Alata"/>
                <a:ea typeface="Alata"/>
                <a:cs typeface="Alata"/>
                <a:sym typeface="Alata"/>
              </a:rPr>
              <a:t>Proje Hakkında</a:t>
            </a:r>
          </a:p>
        </p:txBody>
      </p:sp>
      <p:grpSp>
        <p:nvGrpSpPr>
          <p:cNvPr name="Group 7" id="7"/>
          <p:cNvGrpSpPr/>
          <p:nvPr/>
        </p:nvGrpSpPr>
        <p:grpSpPr>
          <a:xfrm rot="0">
            <a:off x="0" y="485985"/>
            <a:ext cx="10623700" cy="5138841"/>
            <a:chOff x="0" y="0"/>
            <a:chExt cx="14164933" cy="6851788"/>
          </a:xfrm>
        </p:grpSpPr>
        <p:sp>
          <p:nvSpPr>
            <p:cNvPr name="TextBox 8" id="8"/>
            <p:cNvSpPr txBox="true"/>
            <p:nvPr/>
          </p:nvSpPr>
          <p:spPr>
            <a:xfrm rot="0">
              <a:off x="0" y="-9525"/>
              <a:ext cx="14164933" cy="785402"/>
            </a:xfrm>
            <a:prstGeom prst="rect">
              <a:avLst/>
            </a:prstGeom>
          </p:spPr>
          <p:txBody>
            <a:bodyPr anchor="t" rtlCol="false" tIns="0" lIns="0" bIns="0" rIns="0">
              <a:spAutoFit/>
            </a:bodyPr>
            <a:lstStyle/>
            <a:p>
              <a:pPr algn="l">
                <a:lnSpc>
                  <a:spcPts val="4664"/>
                </a:lnSpc>
              </a:pPr>
            </a:p>
          </p:txBody>
        </p:sp>
        <p:sp>
          <p:nvSpPr>
            <p:cNvPr name="TextBox 9" id="9"/>
            <p:cNvSpPr txBox="true"/>
            <p:nvPr/>
          </p:nvSpPr>
          <p:spPr>
            <a:xfrm rot="0">
              <a:off x="0" y="856931"/>
              <a:ext cx="14164933" cy="5994857"/>
            </a:xfrm>
            <a:prstGeom prst="rect">
              <a:avLst/>
            </a:prstGeom>
          </p:spPr>
          <p:txBody>
            <a:bodyPr anchor="t" rtlCol="false" tIns="0" lIns="0" bIns="0" rIns="0">
              <a:spAutoFit/>
            </a:bodyPr>
            <a:lstStyle/>
            <a:p>
              <a:pPr algn="l">
                <a:lnSpc>
                  <a:spcPts val="3065"/>
                </a:lnSpc>
              </a:pPr>
              <a:r>
                <a:rPr lang="en-US" sz="2221">
                  <a:solidFill>
                    <a:srgbClr val="FFFFFF"/>
                  </a:solidFill>
                  <a:latin typeface="Montserrat Light"/>
                  <a:ea typeface="Montserrat Light"/>
                  <a:cs typeface="Montserrat Light"/>
                  <a:sym typeface="Montserrat Light"/>
                </a:rPr>
                <a:t>Bu proje </a:t>
              </a:r>
              <a:r>
                <a:rPr lang="en-US" sz="2221" u="sng">
                  <a:solidFill>
                    <a:srgbClr val="FFFFFF"/>
                  </a:solidFill>
                  <a:latin typeface="Montserrat Light"/>
                  <a:ea typeface="Montserrat Light"/>
                  <a:cs typeface="Montserrat Light"/>
                  <a:sym typeface="Montserrat Light"/>
                  <a:hlinkClick r:id="rId5" tooltip="https://www.techcareer.net/bootcamp/advanced-fullstack-mastery-bootcamp"/>
                </a:rPr>
                <a:t>Advanced Fullstack Mastery Bootcamp</a:t>
              </a:r>
              <a:r>
                <a:rPr lang="en-US" sz="2221">
                  <a:solidFill>
                    <a:srgbClr val="FFFFFF"/>
                  </a:solidFill>
                  <a:latin typeface="Montserrat Light"/>
                  <a:ea typeface="Montserrat Light"/>
                  <a:cs typeface="Montserrat Light"/>
                  <a:sym typeface="Montserrat Light"/>
                </a:rPr>
                <a:t> bitime projesi için yapılmıştır.</a:t>
              </a:r>
            </a:p>
            <a:p>
              <a:pPr algn="l">
                <a:lnSpc>
                  <a:spcPts val="3065"/>
                </a:lnSpc>
              </a:pPr>
            </a:p>
            <a:p>
              <a:pPr algn="l">
                <a:lnSpc>
                  <a:spcPts val="3065"/>
                </a:lnSpc>
              </a:pPr>
              <a:r>
                <a:rPr lang="en-US" sz="2221">
                  <a:solidFill>
                    <a:srgbClr val="FFFFFF"/>
                  </a:solidFill>
                  <a:latin typeface="Montserrat Light"/>
                  <a:ea typeface="Montserrat Light"/>
                  <a:cs typeface="Montserrat Light"/>
                  <a:sym typeface="Montserrat Light"/>
                </a:rPr>
                <a:t>Bu proje, kullanıcıların yapılacaklar listesi oluşturmasına, yönetmesine ve tamamlanan görevleri filtrelemesine olanak tanıyan bir "Todo App" uygulamasıdır. Kullanıcı dostu arayüzü sayesinde yeni görevler eklemek, var olanları düzenlemek veya silmek oldukça kolaydır. Uygulama, mavi ve beyaz tonlarının hakim olduğu modern bir tasarıma sahiptir. Her bir görev için düzenleme ve silme ikonları bulunurken, tüm tamamlanan veya tüm görevleri silmek için kırmızı butonlar da yer almaktadır. Uygulama, kullanım kolaylığı ve etkin görev yönetimi sağlamayı hedefler.</a:t>
              </a:r>
            </a:p>
            <a:p>
              <a:pPr algn="l">
                <a:lnSpc>
                  <a:spcPts val="3065"/>
                </a:lnSpc>
              </a:pPr>
            </a:p>
          </p:txBody>
        </p:sp>
      </p:grpSp>
      <p:grpSp>
        <p:nvGrpSpPr>
          <p:cNvPr name="Group 10" id="10"/>
          <p:cNvGrpSpPr/>
          <p:nvPr/>
        </p:nvGrpSpPr>
        <p:grpSpPr>
          <a:xfrm rot="0">
            <a:off x="7097655" y="6181521"/>
            <a:ext cx="7052091" cy="3970159"/>
            <a:chOff x="0" y="0"/>
            <a:chExt cx="9402787" cy="5293545"/>
          </a:xfrm>
        </p:grpSpPr>
        <p:sp>
          <p:nvSpPr>
            <p:cNvPr name="TextBox 11" id="11"/>
            <p:cNvSpPr txBox="true"/>
            <p:nvPr/>
          </p:nvSpPr>
          <p:spPr>
            <a:xfrm rot="0">
              <a:off x="11367" y="873118"/>
              <a:ext cx="6846794" cy="4420427"/>
            </a:xfrm>
            <a:prstGeom prst="rect">
              <a:avLst/>
            </a:prstGeom>
          </p:spPr>
          <p:txBody>
            <a:bodyPr anchor="t" rtlCol="false" tIns="0" lIns="0" bIns="0" rIns="0">
              <a:spAutoFit/>
            </a:bodyPr>
            <a:lstStyle/>
            <a:p>
              <a:pPr algn="l" marL="345441" indent="-172720" lvl="1">
                <a:lnSpc>
                  <a:spcPts val="3040"/>
                </a:lnSpc>
                <a:buFont typeface="Arial"/>
                <a:buChar char="•"/>
              </a:pPr>
              <a:r>
                <a:rPr lang="en-US" sz="1600" spc="256">
                  <a:solidFill>
                    <a:srgbClr val="FFFFFF"/>
                  </a:solidFill>
                  <a:latin typeface="Montserrat Light Bold"/>
                  <a:ea typeface="Montserrat Light Bold"/>
                  <a:cs typeface="Montserrat Light Bold"/>
                  <a:sym typeface="Montserrat Light Bold"/>
                </a:rPr>
                <a:t>Java SE</a:t>
              </a:r>
            </a:p>
            <a:p>
              <a:pPr algn="l" marL="345441" indent="-172720" lvl="1">
                <a:lnSpc>
                  <a:spcPts val="3040"/>
                </a:lnSpc>
                <a:buFont typeface="Arial"/>
                <a:buChar char="•"/>
              </a:pPr>
              <a:r>
                <a:rPr lang="en-US" sz="1600" spc="256">
                  <a:solidFill>
                    <a:srgbClr val="FFFFFF"/>
                  </a:solidFill>
                  <a:latin typeface="Montserrat Light Bold"/>
                  <a:ea typeface="Montserrat Light Bold"/>
                  <a:cs typeface="Montserrat Light Bold"/>
                  <a:sym typeface="Montserrat Light Bold"/>
                </a:rPr>
                <a:t>Sp</a:t>
              </a:r>
              <a:r>
                <a:rPr lang="en-US" sz="1600" spc="256">
                  <a:solidFill>
                    <a:srgbClr val="FFFFFF"/>
                  </a:solidFill>
                  <a:latin typeface="Montserrat Light Bold"/>
                  <a:ea typeface="Montserrat Light Bold"/>
                  <a:cs typeface="Montserrat Light Bold"/>
                  <a:sym typeface="Montserrat Light Bold"/>
                </a:rPr>
                <a:t>ring Boot</a:t>
              </a:r>
            </a:p>
            <a:p>
              <a:pPr algn="l" marL="345441" indent="-172720" lvl="1">
                <a:lnSpc>
                  <a:spcPts val="3040"/>
                </a:lnSpc>
                <a:buFont typeface="Arial"/>
                <a:buChar char="•"/>
              </a:pPr>
              <a:r>
                <a:rPr lang="en-US" sz="1600" spc="256">
                  <a:solidFill>
                    <a:srgbClr val="FFFFFF"/>
                  </a:solidFill>
                  <a:latin typeface="Montserrat Light Bold"/>
                  <a:ea typeface="Montserrat Light Bold"/>
                  <a:cs typeface="Montserrat Light Bold"/>
                  <a:sym typeface="Montserrat Light Bold"/>
                </a:rPr>
                <a:t>s</a:t>
              </a:r>
              <a:r>
                <a:rPr lang="en-US" sz="1600" spc="256">
                  <a:solidFill>
                    <a:srgbClr val="FFFFFF"/>
                  </a:solidFill>
                  <a:latin typeface="Montserrat Light Bold"/>
                  <a:ea typeface="Montserrat Light Bold"/>
                  <a:cs typeface="Montserrat Light Bold"/>
                  <a:sym typeface="Montserrat Light Bold"/>
                </a:rPr>
                <a:t>pring Data</a:t>
              </a:r>
            </a:p>
            <a:p>
              <a:pPr algn="l" marL="345441" indent="-172720" lvl="1">
                <a:lnSpc>
                  <a:spcPts val="3040"/>
                </a:lnSpc>
                <a:buFont typeface="Arial"/>
                <a:buChar char="•"/>
              </a:pPr>
              <a:r>
                <a:rPr lang="en-US" sz="1600" spc="256">
                  <a:solidFill>
                    <a:srgbClr val="FFFFFF"/>
                  </a:solidFill>
                  <a:latin typeface="Montserrat Light Bold"/>
                  <a:ea typeface="Montserrat Light Bold"/>
                  <a:cs typeface="Montserrat Light Bold"/>
                  <a:sym typeface="Montserrat Light Bold"/>
                </a:rPr>
                <a:t>spring api</a:t>
              </a:r>
            </a:p>
            <a:p>
              <a:pPr algn="l" marL="345441" indent="-172720" lvl="1">
                <a:lnSpc>
                  <a:spcPts val="3040"/>
                </a:lnSpc>
                <a:buFont typeface="Arial"/>
                <a:buChar char="•"/>
              </a:pPr>
              <a:r>
                <a:rPr lang="en-US" sz="1600" spc="256">
                  <a:solidFill>
                    <a:srgbClr val="FFFFFF"/>
                  </a:solidFill>
                  <a:latin typeface="Montserrat Light Bold"/>
                  <a:ea typeface="Montserrat Light Bold"/>
                  <a:cs typeface="Montserrat Light Bold"/>
                  <a:sym typeface="Montserrat Light Bold"/>
                </a:rPr>
                <a:t>Html</a:t>
              </a:r>
            </a:p>
            <a:p>
              <a:pPr algn="l" marL="345441" indent="-172720" lvl="1">
                <a:lnSpc>
                  <a:spcPts val="3040"/>
                </a:lnSpc>
                <a:buFont typeface="Arial"/>
                <a:buChar char="•"/>
              </a:pPr>
              <a:r>
                <a:rPr lang="en-US" sz="1600" spc="256">
                  <a:solidFill>
                    <a:srgbClr val="FFFFFF"/>
                  </a:solidFill>
                  <a:latin typeface="Montserrat Light Bold"/>
                  <a:ea typeface="Montserrat Light Bold"/>
                  <a:cs typeface="Montserrat Light Bold"/>
                  <a:sym typeface="Montserrat Light Bold"/>
                </a:rPr>
                <a:t>Css</a:t>
              </a:r>
            </a:p>
            <a:p>
              <a:pPr algn="l" marL="345441" indent="-172720" lvl="1">
                <a:lnSpc>
                  <a:spcPts val="3040"/>
                </a:lnSpc>
                <a:buFont typeface="Arial"/>
                <a:buChar char="•"/>
              </a:pPr>
              <a:r>
                <a:rPr lang="en-US" sz="1600" spc="256">
                  <a:solidFill>
                    <a:srgbClr val="FFFFFF"/>
                  </a:solidFill>
                  <a:latin typeface="Montserrat Light Bold"/>
                  <a:ea typeface="Montserrat Light Bold"/>
                  <a:cs typeface="Montserrat Light Bold"/>
                  <a:sym typeface="Montserrat Light Bold"/>
                </a:rPr>
                <a:t>H2DB</a:t>
              </a:r>
            </a:p>
            <a:p>
              <a:pPr algn="l" marL="345441" indent="-172720" lvl="1">
                <a:lnSpc>
                  <a:spcPts val="3040"/>
                </a:lnSpc>
                <a:buFont typeface="Arial"/>
                <a:buChar char="•"/>
              </a:pPr>
              <a:r>
                <a:rPr lang="en-US" sz="1600" spc="256">
                  <a:solidFill>
                    <a:srgbClr val="FFFFFF"/>
                  </a:solidFill>
                  <a:latin typeface="Montserrat Light Bold"/>
                  <a:ea typeface="Montserrat Light Bold"/>
                  <a:cs typeface="Montserrat Light Bold"/>
                  <a:sym typeface="Montserrat Light Bold"/>
                </a:rPr>
                <a:t>React JS</a:t>
              </a:r>
            </a:p>
            <a:p>
              <a:pPr algn="l" marL="345441" indent="-172720" lvl="1">
                <a:lnSpc>
                  <a:spcPts val="3040"/>
                </a:lnSpc>
                <a:buFont typeface="Arial"/>
                <a:buChar char="•"/>
              </a:pPr>
              <a:r>
                <a:rPr lang="en-US" sz="1600" spc="256">
                  <a:solidFill>
                    <a:srgbClr val="FFFFFF"/>
                  </a:solidFill>
                  <a:latin typeface="Montserrat Light Bold"/>
                  <a:ea typeface="Montserrat Light Bold"/>
                  <a:cs typeface="Montserrat Light Bold"/>
                  <a:sym typeface="Montserrat Light Bold"/>
                </a:rPr>
                <a:t>axios</a:t>
              </a:r>
            </a:p>
          </p:txBody>
        </p:sp>
        <p:sp>
          <p:nvSpPr>
            <p:cNvPr name="TextBox 12" id="12"/>
            <p:cNvSpPr txBox="true"/>
            <p:nvPr/>
          </p:nvSpPr>
          <p:spPr>
            <a:xfrm rot="0">
              <a:off x="0" y="28575"/>
              <a:ext cx="9402787" cy="531373"/>
            </a:xfrm>
            <a:prstGeom prst="rect">
              <a:avLst/>
            </a:prstGeom>
          </p:spPr>
          <p:txBody>
            <a:bodyPr anchor="t" rtlCol="false" tIns="0" lIns="0" bIns="0" rIns="0">
              <a:spAutoFit/>
            </a:bodyPr>
            <a:lstStyle/>
            <a:p>
              <a:pPr algn="l">
                <a:lnSpc>
                  <a:spcPts val="3108"/>
                </a:lnSpc>
              </a:pPr>
              <a:r>
                <a:rPr lang="en-US" sz="2800" spc="336">
                  <a:solidFill>
                    <a:srgbClr val="FFFFFF"/>
                  </a:solidFill>
                  <a:latin typeface="Oswald"/>
                  <a:ea typeface="Oswald"/>
                  <a:cs typeface="Oswald"/>
                  <a:sym typeface="Oswald"/>
                </a:rPr>
                <a:t>TECHNOLOGIES USED</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1284157">
            <a:off x="-4903766" y="-786632"/>
            <a:ext cx="11454190" cy="14593204"/>
            <a:chOff x="0" y="0"/>
            <a:chExt cx="3016741" cy="3843478"/>
          </a:xfrm>
        </p:grpSpPr>
        <p:sp>
          <p:nvSpPr>
            <p:cNvPr name="Freeform 3" id="3"/>
            <p:cNvSpPr/>
            <p:nvPr/>
          </p:nvSpPr>
          <p:spPr>
            <a:xfrm flipH="false" flipV="false" rot="0">
              <a:off x="0" y="0"/>
              <a:ext cx="3016741" cy="3843478"/>
            </a:xfrm>
            <a:custGeom>
              <a:avLst/>
              <a:gdLst/>
              <a:ahLst/>
              <a:cxnLst/>
              <a:rect r="r" b="b" t="t" l="l"/>
              <a:pathLst>
                <a:path h="3843478" w="3016741">
                  <a:moveTo>
                    <a:pt x="0" y="0"/>
                  </a:moveTo>
                  <a:lnTo>
                    <a:pt x="3016741" y="0"/>
                  </a:lnTo>
                  <a:lnTo>
                    <a:pt x="3016741" y="3843478"/>
                  </a:lnTo>
                  <a:lnTo>
                    <a:pt x="0" y="3843478"/>
                  </a:lnTo>
                  <a:close/>
                </a:path>
              </a:pathLst>
            </a:custGeom>
            <a:solidFill>
              <a:srgbClr val="222222"/>
            </a:solidFill>
          </p:spPr>
        </p:sp>
        <p:sp>
          <p:nvSpPr>
            <p:cNvPr name="TextBox 4" id="4"/>
            <p:cNvSpPr txBox="true"/>
            <p:nvPr/>
          </p:nvSpPr>
          <p:spPr>
            <a:xfrm>
              <a:off x="0" y="-38100"/>
              <a:ext cx="3016741" cy="388157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473310" y="5319574"/>
            <a:ext cx="9212958" cy="9109312"/>
          </a:xfrm>
          <a:custGeom>
            <a:avLst/>
            <a:gdLst/>
            <a:ahLst/>
            <a:cxnLst/>
            <a:rect r="r" b="b" t="t" l="l"/>
            <a:pathLst>
              <a:path h="9109312" w="9212958">
                <a:moveTo>
                  <a:pt x="0" y="0"/>
                </a:moveTo>
                <a:lnTo>
                  <a:pt x="9212958" y="0"/>
                </a:lnTo>
                <a:lnTo>
                  <a:pt x="9212958" y="9109311"/>
                </a:lnTo>
                <a:lnTo>
                  <a:pt x="0" y="9109311"/>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43556" y="314332"/>
            <a:ext cx="7978855" cy="9559897"/>
            <a:chOff x="0" y="0"/>
            <a:chExt cx="8585708" cy="10287000"/>
          </a:xfrm>
        </p:grpSpPr>
        <p:sp>
          <p:nvSpPr>
            <p:cNvPr name="Freeform 7" id="7"/>
            <p:cNvSpPr/>
            <p:nvPr/>
          </p:nvSpPr>
          <p:spPr>
            <a:xfrm flipH="false" flipV="false" rot="0">
              <a:off x="0" y="0"/>
              <a:ext cx="8585708" cy="10287000"/>
            </a:xfrm>
            <a:custGeom>
              <a:avLst/>
              <a:gdLst/>
              <a:ahLst/>
              <a:cxnLst/>
              <a:rect r="r" b="b" t="t" l="l"/>
              <a:pathLst>
                <a:path h="10287000" w="8585708">
                  <a:moveTo>
                    <a:pt x="8585708" y="762"/>
                  </a:moveTo>
                  <a:cubicBezTo>
                    <a:pt x="8581644" y="20447"/>
                    <a:pt x="8577961" y="40132"/>
                    <a:pt x="8573515" y="59690"/>
                  </a:cubicBezTo>
                  <a:cubicBezTo>
                    <a:pt x="8478139" y="485521"/>
                    <a:pt x="8382635" y="911225"/>
                    <a:pt x="8287258" y="1337056"/>
                  </a:cubicBezTo>
                  <a:cubicBezTo>
                    <a:pt x="8146288" y="1966722"/>
                    <a:pt x="8005699" y="2596388"/>
                    <a:pt x="7864601" y="3225927"/>
                  </a:cubicBezTo>
                  <a:cubicBezTo>
                    <a:pt x="7691247" y="3999103"/>
                    <a:pt x="7517384" y="4772152"/>
                    <a:pt x="7344028" y="5545328"/>
                  </a:cubicBezTo>
                  <a:cubicBezTo>
                    <a:pt x="7194676" y="6211443"/>
                    <a:pt x="7045578" y="6877558"/>
                    <a:pt x="6896353" y="7543800"/>
                  </a:cubicBezTo>
                  <a:cubicBezTo>
                    <a:pt x="6765289" y="8129016"/>
                    <a:pt x="6634480" y="8714105"/>
                    <a:pt x="6503162" y="9299194"/>
                  </a:cubicBezTo>
                  <a:cubicBezTo>
                    <a:pt x="6429375" y="9628251"/>
                    <a:pt x="6354953" y="9957181"/>
                    <a:pt x="6280785" y="10286238"/>
                  </a:cubicBezTo>
                  <a:cubicBezTo>
                    <a:pt x="4199382" y="10286238"/>
                    <a:pt x="2118106" y="10286111"/>
                    <a:pt x="36830" y="10287000"/>
                  </a:cubicBezTo>
                  <a:cubicBezTo>
                    <a:pt x="6731" y="10287000"/>
                    <a:pt x="0" y="10280269"/>
                    <a:pt x="0" y="10250043"/>
                  </a:cubicBezTo>
                  <a:cubicBezTo>
                    <a:pt x="762" y="6845681"/>
                    <a:pt x="762" y="3441319"/>
                    <a:pt x="0" y="36957"/>
                  </a:cubicBezTo>
                  <a:cubicBezTo>
                    <a:pt x="0" y="6731"/>
                    <a:pt x="6731" y="0"/>
                    <a:pt x="36830" y="0"/>
                  </a:cubicBezTo>
                  <a:cubicBezTo>
                    <a:pt x="2886456" y="762"/>
                    <a:pt x="5736082" y="762"/>
                    <a:pt x="8585708" y="762"/>
                  </a:cubicBezTo>
                  <a:close/>
                </a:path>
              </a:pathLst>
            </a:custGeom>
            <a:blipFill>
              <a:blip r:embed="rId4"/>
              <a:stretch>
                <a:fillRect l="-38528" t="0" r="-110258" b="0"/>
              </a:stretch>
            </a:blipFill>
          </p:spPr>
        </p:sp>
      </p:grpSp>
      <p:sp>
        <p:nvSpPr>
          <p:cNvPr name="Freeform 8" id="8"/>
          <p:cNvSpPr/>
          <p:nvPr/>
        </p:nvSpPr>
        <p:spPr>
          <a:xfrm flipH="false" flipV="false" rot="0">
            <a:off x="9247429" y="5995083"/>
            <a:ext cx="565764" cy="566018"/>
          </a:xfrm>
          <a:custGeom>
            <a:avLst/>
            <a:gdLst/>
            <a:ahLst/>
            <a:cxnLst/>
            <a:rect r="r" b="b" t="t" l="l"/>
            <a:pathLst>
              <a:path h="566018" w="565764">
                <a:moveTo>
                  <a:pt x="0" y="0"/>
                </a:moveTo>
                <a:lnTo>
                  <a:pt x="565764" y="0"/>
                </a:lnTo>
                <a:lnTo>
                  <a:pt x="565764" y="566018"/>
                </a:lnTo>
                <a:lnTo>
                  <a:pt x="0" y="566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9247429" y="5319574"/>
            <a:ext cx="565764" cy="565764"/>
          </a:xfrm>
          <a:custGeom>
            <a:avLst/>
            <a:gdLst/>
            <a:ahLst/>
            <a:cxnLst/>
            <a:rect r="r" b="b" t="t" l="l"/>
            <a:pathLst>
              <a:path h="565764" w="565764">
                <a:moveTo>
                  <a:pt x="0" y="0"/>
                </a:moveTo>
                <a:lnTo>
                  <a:pt x="565764" y="0"/>
                </a:lnTo>
                <a:lnTo>
                  <a:pt x="565764" y="565764"/>
                </a:lnTo>
                <a:lnTo>
                  <a:pt x="0" y="5657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10" id="10"/>
          <p:cNvGrpSpPr/>
          <p:nvPr/>
        </p:nvGrpSpPr>
        <p:grpSpPr>
          <a:xfrm rot="0">
            <a:off x="9062245" y="5245067"/>
            <a:ext cx="47625" cy="2066050"/>
            <a:chOff x="0" y="0"/>
            <a:chExt cx="12543" cy="544145"/>
          </a:xfrm>
        </p:grpSpPr>
        <p:sp>
          <p:nvSpPr>
            <p:cNvPr name="Freeform 11" id="11"/>
            <p:cNvSpPr/>
            <p:nvPr/>
          </p:nvSpPr>
          <p:spPr>
            <a:xfrm flipH="false" flipV="false" rot="0">
              <a:off x="0" y="0"/>
              <a:ext cx="12543" cy="544145"/>
            </a:xfrm>
            <a:custGeom>
              <a:avLst/>
              <a:gdLst/>
              <a:ahLst/>
              <a:cxnLst/>
              <a:rect r="r" b="b" t="t" l="l"/>
              <a:pathLst>
                <a:path h="544145" w="12543">
                  <a:moveTo>
                    <a:pt x="0" y="0"/>
                  </a:moveTo>
                  <a:lnTo>
                    <a:pt x="12543" y="0"/>
                  </a:lnTo>
                  <a:lnTo>
                    <a:pt x="12543" y="544145"/>
                  </a:lnTo>
                  <a:lnTo>
                    <a:pt x="0" y="544145"/>
                  </a:lnTo>
                  <a:close/>
                </a:path>
              </a:pathLst>
            </a:custGeom>
            <a:solidFill>
              <a:srgbClr val="22211E"/>
            </a:solidFill>
            <a:ln cap="sq">
              <a:noFill/>
              <a:prstDash val="solid"/>
              <a:miter/>
            </a:ln>
          </p:spPr>
        </p:sp>
        <p:sp>
          <p:nvSpPr>
            <p:cNvPr name="TextBox 12" id="12"/>
            <p:cNvSpPr txBox="true"/>
            <p:nvPr/>
          </p:nvSpPr>
          <p:spPr>
            <a:xfrm>
              <a:off x="0" y="-38100"/>
              <a:ext cx="12543" cy="58224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3" id="13"/>
          <p:cNvSpPr txBox="true"/>
          <p:nvPr/>
        </p:nvSpPr>
        <p:spPr>
          <a:xfrm rot="0">
            <a:off x="14127082" y="8530034"/>
            <a:ext cx="2025971" cy="281867"/>
          </a:xfrm>
          <a:prstGeom prst="rect">
            <a:avLst/>
          </a:prstGeom>
        </p:spPr>
        <p:txBody>
          <a:bodyPr anchor="t" rtlCol="false" tIns="0" lIns="0" bIns="0" rIns="0">
            <a:spAutoFit/>
          </a:bodyPr>
          <a:lstStyle/>
          <a:p>
            <a:pPr algn="ctr">
              <a:lnSpc>
                <a:spcPts val="2314"/>
              </a:lnSpc>
              <a:spcBef>
                <a:spcPct val="0"/>
              </a:spcBef>
            </a:pPr>
            <a:r>
              <a:rPr lang="en-US" sz="1652" spc="39">
                <a:solidFill>
                  <a:srgbClr val="FFFFFF"/>
                </a:solidFill>
                <a:latin typeface="Glacial Indifference Italics"/>
                <a:ea typeface="Glacial Indifference Italics"/>
                <a:cs typeface="Glacial Indifference Italics"/>
                <a:sym typeface="Glacial Indifference Italics"/>
              </a:rPr>
              <a:t>Gerente General</a:t>
            </a:r>
          </a:p>
        </p:txBody>
      </p:sp>
      <p:sp>
        <p:nvSpPr>
          <p:cNvPr name="TextBox 14" id="14"/>
          <p:cNvSpPr txBox="true"/>
          <p:nvPr/>
        </p:nvSpPr>
        <p:spPr>
          <a:xfrm rot="0">
            <a:off x="8818150" y="3204205"/>
            <a:ext cx="7486397" cy="1094283"/>
          </a:xfrm>
          <a:prstGeom prst="rect">
            <a:avLst/>
          </a:prstGeom>
        </p:spPr>
        <p:txBody>
          <a:bodyPr anchor="t" rtlCol="false" tIns="0" lIns="0" bIns="0" rIns="0">
            <a:spAutoFit/>
          </a:bodyPr>
          <a:lstStyle/>
          <a:p>
            <a:pPr algn="just" marL="0" indent="0" lvl="0">
              <a:lnSpc>
                <a:spcPts val="8985"/>
              </a:lnSpc>
              <a:spcBef>
                <a:spcPct val="0"/>
              </a:spcBef>
            </a:pPr>
            <a:r>
              <a:rPr lang="en-US" sz="6417" spc="417">
                <a:solidFill>
                  <a:srgbClr val="1A1A1A"/>
                </a:solidFill>
                <a:latin typeface="Alata"/>
                <a:ea typeface="Alata"/>
                <a:cs typeface="Alata"/>
                <a:sym typeface="Alata"/>
              </a:rPr>
              <a:t>Teşekkür ederim</a:t>
            </a:r>
          </a:p>
        </p:txBody>
      </p:sp>
      <p:sp>
        <p:nvSpPr>
          <p:cNvPr name="TextBox 15" id="15"/>
          <p:cNvSpPr txBox="true"/>
          <p:nvPr/>
        </p:nvSpPr>
        <p:spPr>
          <a:xfrm rot="0">
            <a:off x="10037384" y="5339760"/>
            <a:ext cx="4923998" cy="412334"/>
          </a:xfrm>
          <a:prstGeom prst="rect">
            <a:avLst/>
          </a:prstGeom>
        </p:spPr>
        <p:txBody>
          <a:bodyPr anchor="t" rtlCol="false" tIns="0" lIns="0" bIns="0" rIns="0">
            <a:spAutoFit/>
          </a:bodyPr>
          <a:lstStyle/>
          <a:p>
            <a:pPr algn="l" marL="0" indent="0" lvl="0">
              <a:lnSpc>
                <a:spcPts val="3320"/>
              </a:lnSpc>
              <a:spcBef>
                <a:spcPct val="0"/>
              </a:spcBef>
            </a:pPr>
            <a:r>
              <a:rPr lang="en-US" sz="2371" spc="56">
                <a:solidFill>
                  <a:srgbClr val="22211E"/>
                </a:solidFill>
                <a:latin typeface="Glacial Indifference"/>
                <a:ea typeface="Glacial Indifference"/>
                <a:cs typeface="Glacial Indifference"/>
                <a:sym typeface="Glacial Indifference"/>
              </a:rPr>
              <a:t>erdgnberk@gmail.com</a:t>
            </a:r>
          </a:p>
        </p:txBody>
      </p:sp>
      <p:sp>
        <p:nvSpPr>
          <p:cNvPr name="TextBox 16" id="16"/>
          <p:cNvSpPr txBox="true"/>
          <p:nvPr/>
        </p:nvSpPr>
        <p:spPr>
          <a:xfrm rot="0">
            <a:off x="10060843" y="6097636"/>
            <a:ext cx="4594172" cy="416008"/>
          </a:xfrm>
          <a:prstGeom prst="rect">
            <a:avLst/>
          </a:prstGeom>
        </p:spPr>
        <p:txBody>
          <a:bodyPr anchor="t" rtlCol="false" tIns="0" lIns="0" bIns="0" rIns="0">
            <a:spAutoFit/>
          </a:bodyPr>
          <a:lstStyle/>
          <a:p>
            <a:pPr algn="l" marL="0" indent="0" lvl="0">
              <a:lnSpc>
                <a:spcPts val="3320"/>
              </a:lnSpc>
              <a:spcBef>
                <a:spcPct val="0"/>
              </a:spcBef>
            </a:pPr>
            <a:r>
              <a:rPr lang="en-US" sz="2371" spc="56" u="sng">
                <a:solidFill>
                  <a:srgbClr val="22211E"/>
                </a:solidFill>
                <a:latin typeface="Glacial Indifference"/>
                <a:ea typeface="Glacial Indifference"/>
                <a:cs typeface="Glacial Indifference"/>
                <a:sym typeface="Glacial Indifference"/>
                <a:hlinkClick r:id="rId9" tooltip="https://github.com/BerkErdgn"/>
              </a:rPr>
              <a:t>https://github.com/BerkErdgn</a:t>
            </a:r>
          </a:p>
        </p:txBody>
      </p:sp>
      <p:sp>
        <p:nvSpPr>
          <p:cNvPr name="Freeform 17" id="17"/>
          <p:cNvSpPr/>
          <p:nvPr/>
        </p:nvSpPr>
        <p:spPr>
          <a:xfrm flipH="false" flipV="false" rot="0">
            <a:off x="9247429" y="6675401"/>
            <a:ext cx="565764" cy="566018"/>
          </a:xfrm>
          <a:custGeom>
            <a:avLst/>
            <a:gdLst/>
            <a:ahLst/>
            <a:cxnLst/>
            <a:rect r="r" b="b" t="t" l="l"/>
            <a:pathLst>
              <a:path h="566018" w="565764">
                <a:moveTo>
                  <a:pt x="0" y="0"/>
                </a:moveTo>
                <a:lnTo>
                  <a:pt x="565764" y="0"/>
                </a:lnTo>
                <a:lnTo>
                  <a:pt x="565764" y="566018"/>
                </a:lnTo>
                <a:lnTo>
                  <a:pt x="0" y="566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18" id="18"/>
          <p:cNvSpPr txBox="true"/>
          <p:nvPr/>
        </p:nvSpPr>
        <p:spPr>
          <a:xfrm rot="0">
            <a:off x="10060843" y="6777954"/>
            <a:ext cx="5944253" cy="416008"/>
          </a:xfrm>
          <a:prstGeom prst="rect">
            <a:avLst/>
          </a:prstGeom>
        </p:spPr>
        <p:txBody>
          <a:bodyPr anchor="t" rtlCol="false" tIns="0" lIns="0" bIns="0" rIns="0">
            <a:spAutoFit/>
          </a:bodyPr>
          <a:lstStyle/>
          <a:p>
            <a:pPr algn="l" marL="0" indent="0" lvl="0">
              <a:lnSpc>
                <a:spcPts val="3320"/>
              </a:lnSpc>
              <a:spcBef>
                <a:spcPct val="0"/>
              </a:spcBef>
            </a:pPr>
            <a:r>
              <a:rPr lang="en-US" sz="2371" spc="56" u="sng">
                <a:solidFill>
                  <a:srgbClr val="22211E"/>
                </a:solidFill>
                <a:latin typeface="Glacial Indifference"/>
                <a:ea typeface="Glacial Indifference"/>
                <a:cs typeface="Glacial Indifference"/>
                <a:sym typeface="Glacial Indifference"/>
                <a:hlinkClick r:id="rId10" tooltip="https://www.linkedin.com/in/berk-erdgn/"/>
              </a:rPr>
              <a:t>https://www.linkedin.com/in/berk-erdgn/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DAGM6dC8uhw</dc:identifier>
  <dcterms:modified xsi:type="dcterms:W3CDTF">2011-08-01T06:04:30Z</dcterms:modified>
  <cp:revision>1</cp:revision>
  <dc:title>Todo Prpject</dc:title>
</cp:coreProperties>
</file>