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6"/>
  </p:notesMasterIdLst>
  <p:sldIdLst>
    <p:sldId id="306" r:id="rId5"/>
    <p:sldId id="313" r:id="rId6"/>
    <p:sldId id="305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1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5/31/2023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BM CARGO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tr-TR" dirty="0"/>
              <a:t>Berk Sebit-11916039</a:t>
            </a:r>
          </a:p>
          <a:p>
            <a:r>
              <a:rPr lang="tr-TR" dirty="0"/>
              <a:t>Mehmet Ali Özkaya-11952033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A screen shot of a phone&#10;&#10;Description automatically generated with medium confidence">
            <a:extLst>
              <a:ext uri="{FF2B5EF4-FFF2-40B4-BE49-F238E27FC236}">
                <a16:creationId xmlns:a16="http://schemas.microsoft.com/office/drawing/2014/main" id="{C3DDBD78-8581-096B-3851-0D9410A4A38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27812" y="967032"/>
            <a:ext cx="3044752" cy="49239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0B0AE4-427F-3C6F-D61B-B55394C6166D}"/>
              </a:ext>
            </a:extLst>
          </p:cNvPr>
          <p:cNvSpPr txBox="1"/>
          <p:nvPr/>
        </p:nvSpPr>
        <p:spPr>
          <a:xfrm>
            <a:off x="3936763" y="2626613"/>
            <a:ext cx="82552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b="0" i="0" dirty="0">
                <a:solidFill>
                  <a:srgbClr val="2E95D3"/>
                </a:solidFill>
                <a:effectLst/>
                <a:latin typeface="Söhne Mono"/>
              </a:rPr>
              <a:t>INSERT INTO </a:t>
            </a:r>
            <a:r>
              <a:rPr lang="tr-TR" sz="18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 Mono"/>
              </a:rPr>
              <a:t>Customer-Info</a:t>
            </a:r>
            <a:r>
              <a:rPr lang="tr-TR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 Mono"/>
              </a:rPr>
              <a:t>(</a:t>
            </a:r>
            <a:r>
              <a:rPr lang="tr-TR" sz="18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 Mono"/>
              </a:rPr>
              <a:t>SenderName,SenderSurname,SenderTC,SenderAddress</a:t>
            </a:r>
            <a:r>
              <a:rPr lang="tr-TR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 Mono"/>
              </a:rPr>
              <a:t>)</a:t>
            </a:r>
          </a:p>
          <a:p>
            <a:r>
              <a:rPr lang="tr-TR" sz="1800" b="0" i="0" dirty="0">
                <a:solidFill>
                  <a:srgbClr val="2E95D3"/>
                </a:solidFill>
                <a:effectLst/>
                <a:latin typeface="Söhne Mono"/>
              </a:rPr>
              <a:t>VALUES</a:t>
            </a:r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 Mono"/>
              </a:rPr>
              <a:t> </a:t>
            </a:r>
            <a:r>
              <a:rPr lang="tr-TR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 Mono"/>
              </a:rPr>
              <a:t> (</a:t>
            </a:r>
            <a:r>
              <a:rPr lang="tr-TR" sz="18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 Mono"/>
              </a:rPr>
              <a:t>user</a:t>
            </a:r>
            <a:r>
              <a:rPr lang="tr-TR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 Mono"/>
              </a:rPr>
              <a:t> </a:t>
            </a:r>
            <a:r>
              <a:rPr lang="tr-TR" sz="18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 Mono"/>
              </a:rPr>
              <a:t>input</a:t>
            </a:r>
            <a:r>
              <a:rPr lang="tr-TR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 Mono"/>
              </a:rPr>
              <a:t>)</a:t>
            </a:r>
            <a:r>
              <a:rPr lang="tr-TR" sz="1800" b="0" i="0" dirty="0">
                <a:solidFill>
                  <a:schemeClr val="tx2"/>
                </a:solidFill>
                <a:effectLst/>
                <a:latin typeface="Söhne"/>
              </a:rPr>
              <a:t>;</a:t>
            </a:r>
          </a:p>
          <a:p>
            <a:endParaRPr lang="tr-TR" dirty="0">
              <a:solidFill>
                <a:schemeClr val="tx2"/>
              </a:solidFill>
              <a:latin typeface="Söhne"/>
            </a:endParaRPr>
          </a:p>
          <a:p>
            <a:r>
              <a:rPr lang="en-US" dirty="0"/>
              <a:t>The information entered by the customers is recorded in the database, the remaining information is taken  by the courier . Then the courier receives the cargo to make remaining process.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134BB64-015D-B56B-03A1-795744D4D9C0}"/>
              </a:ext>
            </a:extLst>
          </p:cNvPr>
          <p:cNvSpPr/>
          <p:nvPr/>
        </p:nvSpPr>
        <p:spPr>
          <a:xfrm>
            <a:off x="3219092" y="2469735"/>
            <a:ext cx="657225" cy="1153682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87D510-6F15-A416-3436-0D94D2184DCC}"/>
              </a:ext>
            </a:extLst>
          </p:cNvPr>
          <p:cNvSpPr txBox="1"/>
          <p:nvPr/>
        </p:nvSpPr>
        <p:spPr>
          <a:xfrm>
            <a:off x="1560231" y="661011"/>
            <a:ext cx="269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Call a courier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156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791" y="1602165"/>
            <a:ext cx="5276088" cy="227685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64FD91D-7628-89C1-EA2D-7569DB51DF30}"/>
              </a:ext>
            </a:extLst>
          </p:cNvPr>
          <p:cNvSpPr txBox="1"/>
          <p:nvPr/>
        </p:nvSpPr>
        <p:spPr>
          <a:xfrm>
            <a:off x="3987801" y="115205"/>
            <a:ext cx="6438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0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Database </a:t>
            </a:r>
            <a:r>
              <a:rPr lang="tr-TR" sz="4000" b="0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De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sign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A picture containing text, diagram, plan, parallel&#10;&#10;Description automatically generated">
            <a:extLst>
              <a:ext uri="{FF2B5EF4-FFF2-40B4-BE49-F238E27FC236}">
                <a16:creationId xmlns:a16="http://schemas.microsoft.com/office/drawing/2014/main" id="{3A495EEC-31DF-4C15-80A7-DBDA1CE8D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0254" y="1125204"/>
            <a:ext cx="7989454" cy="5276987"/>
          </a:xfrm>
        </p:spPr>
      </p:pic>
    </p:spTree>
    <p:extLst>
      <p:ext uri="{BB962C8B-B14F-4D97-AF65-F5344CB8AC3E}">
        <p14:creationId xmlns:p14="http://schemas.microsoft.com/office/powerpoint/2010/main" val="2270028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 shot of a phone&#10;&#10;Description automatically generated with medium confidence">
            <a:extLst>
              <a:ext uri="{FF2B5EF4-FFF2-40B4-BE49-F238E27FC236}">
                <a16:creationId xmlns:a16="http://schemas.microsoft.com/office/drawing/2014/main" id="{5C5B1044-AB9C-258C-ED34-300A8BA042C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904838" y="834085"/>
            <a:ext cx="3316688" cy="5426450"/>
          </a:xfr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FB65AD6-C517-AE70-3194-25E45C741E15}"/>
              </a:ext>
            </a:extLst>
          </p:cNvPr>
          <p:cNvCxnSpPr>
            <a:cxnSpLocks/>
          </p:cNvCxnSpPr>
          <p:nvPr/>
        </p:nvCxnSpPr>
        <p:spPr>
          <a:xfrm flipV="1">
            <a:off x="2874828" y="2160671"/>
            <a:ext cx="2266402" cy="75835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CF7C0BB-A411-D265-8C74-F37DFA83A0C9}"/>
              </a:ext>
            </a:extLst>
          </p:cNvPr>
          <p:cNvSpPr txBox="1"/>
          <p:nvPr/>
        </p:nvSpPr>
        <p:spPr>
          <a:xfrm>
            <a:off x="5141230" y="1913607"/>
            <a:ext cx="6548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2E95D3"/>
                </a:solidFill>
                <a:effectLst/>
                <a:latin typeface="Söhne Mono"/>
              </a:rPr>
              <a:t>SELECT</a:t>
            </a:r>
            <a:r>
              <a:rPr lang="en-US" sz="1200" b="0" i="0" dirty="0">
                <a:solidFill>
                  <a:schemeClr val="tx2"/>
                </a:solidFill>
                <a:effectLst/>
                <a:latin typeface="Söhne Mono"/>
              </a:rPr>
              <a:t> CargoID </a:t>
            </a:r>
            <a:r>
              <a:rPr lang="en-US" sz="1200" b="0" i="0" dirty="0">
                <a:solidFill>
                  <a:srgbClr val="FFFFFF"/>
                </a:solidFill>
                <a:effectLst/>
                <a:latin typeface="Söhne Mono"/>
              </a:rPr>
              <a:t>* </a:t>
            </a:r>
            <a:r>
              <a:rPr lang="en-US" sz="1200" b="0" i="0" dirty="0">
                <a:solidFill>
                  <a:srgbClr val="2E95D3"/>
                </a:solidFill>
                <a:effectLst/>
                <a:latin typeface="Söhne Mono"/>
              </a:rPr>
              <a:t>FROM</a:t>
            </a:r>
            <a:r>
              <a:rPr lang="en-US" sz="1200" b="0" i="0" dirty="0">
                <a:solidFill>
                  <a:srgbClr val="FFFFFF"/>
                </a:solidFill>
                <a:effectLst/>
                <a:latin typeface="Söhne Mono"/>
              </a:rPr>
              <a:t> Ca</a:t>
            </a:r>
            <a:r>
              <a:rPr lang="en-US" sz="1200" b="0" i="0" dirty="0">
                <a:solidFill>
                  <a:srgbClr val="343541"/>
                </a:solidFill>
                <a:effectLst/>
                <a:latin typeface="Söhne"/>
              </a:rPr>
              <a:t> </a:t>
            </a:r>
            <a:r>
              <a:rPr lang="en-US" sz="1200" b="0" i="0" dirty="0">
                <a:solidFill>
                  <a:schemeClr val="tx2"/>
                </a:solidFill>
                <a:effectLst/>
                <a:latin typeface="Söhne"/>
              </a:rPr>
              <a:t>bmCargo_db</a:t>
            </a:r>
            <a:r>
              <a:rPr lang="tr-TR" sz="1200" b="0" i="0" dirty="0">
                <a:solidFill>
                  <a:schemeClr val="tx2"/>
                </a:solidFill>
                <a:effectLst/>
                <a:latin typeface="Söhne"/>
              </a:rPr>
              <a:t>.Cargo-</a:t>
            </a:r>
            <a:r>
              <a:rPr lang="tr-TR" sz="1200" b="0" i="0" dirty="0" err="1">
                <a:solidFill>
                  <a:schemeClr val="tx2"/>
                </a:solidFill>
                <a:effectLst/>
                <a:latin typeface="Söhne"/>
              </a:rPr>
              <a:t>Info</a:t>
            </a:r>
            <a:r>
              <a:rPr lang="en-US" sz="1200" b="0" i="0" dirty="0">
                <a:solidFill>
                  <a:schemeClr val="tx2"/>
                </a:solidFill>
                <a:effectLst/>
                <a:latin typeface="Söhne"/>
              </a:rPr>
              <a:t> </a:t>
            </a:r>
            <a:r>
              <a:rPr lang="tr-TR" sz="1200" b="0" i="0" dirty="0">
                <a:solidFill>
                  <a:schemeClr val="tx2"/>
                </a:solidFill>
                <a:effectLst/>
                <a:latin typeface="Söhne"/>
              </a:rPr>
              <a:t> </a:t>
            </a:r>
            <a:r>
              <a:rPr lang="en-US" sz="1200" b="0" i="0" dirty="0">
                <a:solidFill>
                  <a:srgbClr val="2E95D3"/>
                </a:solidFill>
                <a:effectLst/>
                <a:latin typeface="Söhne Mono"/>
              </a:rPr>
              <a:t>WHERE</a:t>
            </a:r>
            <a:r>
              <a:rPr lang="en-US" sz="12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tr-TR" sz="1200" dirty="0">
                <a:solidFill>
                  <a:schemeClr val="tx2"/>
                </a:solidFill>
                <a:latin typeface="Söhne Mono"/>
              </a:rPr>
              <a:t>`</a:t>
            </a:r>
            <a:r>
              <a:rPr lang="en-US" sz="1200" b="0" i="0" dirty="0">
                <a:solidFill>
                  <a:schemeClr val="tx2"/>
                </a:solidFill>
                <a:effectLst/>
                <a:latin typeface="Söhne Mono"/>
              </a:rPr>
              <a:t>CargoID </a:t>
            </a:r>
            <a:r>
              <a:rPr lang="tr-TR" sz="1200" dirty="0">
                <a:solidFill>
                  <a:schemeClr val="tx2"/>
                </a:solidFill>
                <a:latin typeface="Söhne Mono"/>
              </a:rPr>
              <a:t>` == #1143929348(user’s input);</a:t>
            </a:r>
            <a:r>
              <a:rPr lang="en-US" sz="1200" b="0" i="0" dirty="0">
                <a:solidFill>
                  <a:srgbClr val="FFFFFF"/>
                </a:solidFill>
                <a:effectLst/>
                <a:latin typeface="Söhne Mono"/>
              </a:rPr>
              <a:t>;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AE352B-F381-AA5B-934E-405F69E13C72}"/>
              </a:ext>
            </a:extLst>
          </p:cNvPr>
          <p:cNvSpPr txBox="1"/>
          <p:nvPr/>
        </p:nvSpPr>
        <p:spPr>
          <a:xfrm>
            <a:off x="1781605" y="602218"/>
            <a:ext cx="269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Home Page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5B1C7FF3-3550-68F1-D8E2-95A2B347D88B}"/>
              </a:ext>
            </a:extLst>
          </p:cNvPr>
          <p:cNvSpPr/>
          <p:nvPr/>
        </p:nvSpPr>
        <p:spPr>
          <a:xfrm>
            <a:off x="3480527" y="3362325"/>
            <a:ext cx="657225" cy="1743075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B0495E-427F-F264-E3D6-422221DE5BBD}"/>
              </a:ext>
            </a:extLst>
          </p:cNvPr>
          <p:cNvSpPr txBox="1"/>
          <p:nvPr/>
        </p:nvSpPr>
        <p:spPr>
          <a:xfrm>
            <a:off x="4305300" y="3910696"/>
            <a:ext cx="636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T</a:t>
            </a:r>
            <a:r>
              <a:rPr lang="en-US" sz="1600" dirty="0"/>
              <a:t>he customer directs it to other interfaces from here to perform the desired action.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DE0157-E35E-CDFC-BFFC-1B036C5E7BA7}"/>
              </a:ext>
            </a:extLst>
          </p:cNvPr>
          <p:cNvSpPr txBox="1"/>
          <p:nvPr/>
        </p:nvSpPr>
        <p:spPr>
          <a:xfrm>
            <a:off x="5141230" y="2160671"/>
            <a:ext cx="52006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 check  the customer's cargo is on our database.</a:t>
            </a:r>
            <a:r>
              <a:rPr lang="tr-TR" sz="1600" dirty="0"/>
              <a:t> I</a:t>
            </a:r>
            <a:r>
              <a:rPr lang="en-US" sz="1600" dirty="0"/>
              <a:t>f the cargo is in our database</a:t>
            </a:r>
            <a:r>
              <a:rPr lang="tr-TR" sz="1600" dirty="0"/>
              <a:t>,</a:t>
            </a:r>
            <a:r>
              <a:rPr lang="en-US" sz="1600" dirty="0"/>
              <a:t> redirected to the page with shipping information. If it isn't in our database, message will appear stating that there is no such cargo.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715D7A-9E54-59B4-F5B8-CC3654789263}"/>
              </a:ext>
            </a:extLst>
          </p:cNvPr>
          <p:cNvSpPr/>
          <p:nvPr/>
        </p:nvSpPr>
        <p:spPr>
          <a:xfrm>
            <a:off x="1324598" y="5152382"/>
            <a:ext cx="2375731" cy="73406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86EF0B-A168-CC2E-0B2C-09ADB042824B}"/>
              </a:ext>
            </a:extLst>
          </p:cNvPr>
          <p:cNvCxnSpPr/>
          <p:nvPr/>
        </p:nvCxnSpPr>
        <p:spPr>
          <a:xfrm>
            <a:off x="3700329" y="5519416"/>
            <a:ext cx="11859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6F60A6-B200-E8B8-A606-F2B396FA8662}"/>
              </a:ext>
            </a:extLst>
          </p:cNvPr>
          <p:cNvSpPr txBox="1"/>
          <p:nvPr/>
        </p:nvSpPr>
        <p:spPr>
          <a:xfrm>
            <a:off x="4886325" y="5105400"/>
            <a:ext cx="5710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here, short and quick access to other pages is provided.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196F71A-3E6E-AC57-DE06-0A10B29D9D19}"/>
              </a:ext>
            </a:extLst>
          </p:cNvPr>
          <p:cNvCxnSpPr/>
          <p:nvPr/>
        </p:nvCxnSpPr>
        <p:spPr>
          <a:xfrm flipV="1">
            <a:off x="3480527" y="1136591"/>
            <a:ext cx="2074239" cy="376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FEB2210-FAD6-8924-AD5F-2492548BF04E}"/>
              </a:ext>
            </a:extLst>
          </p:cNvPr>
          <p:cNvSpPr txBox="1"/>
          <p:nvPr/>
        </p:nvSpPr>
        <p:spPr>
          <a:xfrm>
            <a:off x="5691499" y="834085"/>
            <a:ext cx="4238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here, quick access to </a:t>
            </a:r>
            <a:r>
              <a:rPr lang="tr-TR" dirty="0"/>
              <a:t>BM</a:t>
            </a:r>
            <a:r>
              <a:rPr lang="en-US" dirty="0"/>
              <a:t> </a:t>
            </a:r>
            <a:r>
              <a:rPr lang="tr-TR" dirty="0"/>
              <a:t>C</a:t>
            </a:r>
            <a:r>
              <a:rPr lang="en-US" dirty="0" err="1"/>
              <a:t>argo</a:t>
            </a:r>
            <a:r>
              <a:rPr lang="en-US" dirty="0"/>
              <a:t> customer service is provided.</a:t>
            </a:r>
          </a:p>
        </p:txBody>
      </p:sp>
    </p:spTree>
    <p:extLst>
      <p:ext uri="{BB962C8B-B14F-4D97-AF65-F5344CB8AC3E}">
        <p14:creationId xmlns:p14="http://schemas.microsoft.com/office/powerpoint/2010/main" val="1403455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A screen shot of a phone&#10;&#10;Description automatically generated with medium confidence">
            <a:extLst>
              <a:ext uri="{FF2B5EF4-FFF2-40B4-BE49-F238E27FC236}">
                <a16:creationId xmlns:a16="http://schemas.microsoft.com/office/drawing/2014/main" id="{513DF813-15CA-2AC6-B93E-D54D5994604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67312" y="729148"/>
            <a:ext cx="3039440" cy="5079173"/>
          </a:xfr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41EB8104-5C29-17AC-8D5E-EE9C8308C0CB}"/>
              </a:ext>
            </a:extLst>
          </p:cNvPr>
          <p:cNvSpPr/>
          <p:nvPr/>
        </p:nvSpPr>
        <p:spPr>
          <a:xfrm>
            <a:off x="3277713" y="2612816"/>
            <a:ext cx="657225" cy="2200275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C14EEE-0BB2-C1C8-84A0-3828DC8AEC54}"/>
              </a:ext>
            </a:extLst>
          </p:cNvPr>
          <p:cNvSpPr txBox="1"/>
          <p:nvPr/>
        </p:nvSpPr>
        <p:spPr>
          <a:xfrm>
            <a:off x="3939611" y="2235627"/>
            <a:ext cx="831221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E95D3"/>
                </a:solidFill>
                <a:effectLst/>
                <a:latin typeface="Söhne Mono"/>
              </a:rPr>
              <a:t>SELECT</a:t>
            </a:r>
            <a:r>
              <a:rPr lang="en-US" sz="1400" b="0" i="0" dirty="0">
                <a:solidFill>
                  <a:schemeClr val="tx2"/>
                </a:solidFill>
                <a:effectLst/>
                <a:latin typeface="Söhne Mono"/>
              </a:rPr>
              <a:t> </a:t>
            </a:r>
            <a:r>
              <a:rPr lang="tr-TR" sz="1400" b="0" i="0" dirty="0">
                <a:solidFill>
                  <a:schemeClr val="tx2"/>
                </a:solidFill>
                <a:effectLst/>
                <a:latin typeface="Söhne Mono"/>
              </a:rPr>
              <a:t>*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Söhne Mono"/>
              </a:rPr>
              <a:t>* </a:t>
            </a:r>
            <a:r>
              <a:rPr lang="en-US" sz="1400" b="0" i="0" dirty="0">
                <a:solidFill>
                  <a:srgbClr val="2E95D3"/>
                </a:solidFill>
                <a:effectLst/>
                <a:latin typeface="Söhne Mono"/>
              </a:rPr>
              <a:t>FROM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Söhne Mono"/>
              </a:rPr>
              <a:t> Ca</a:t>
            </a:r>
            <a:r>
              <a:rPr lang="en-US" sz="1400" b="0" i="0" dirty="0">
                <a:solidFill>
                  <a:srgbClr val="343541"/>
                </a:solidFill>
                <a:effectLst/>
                <a:latin typeface="Söhne"/>
              </a:rPr>
              <a:t> </a:t>
            </a:r>
            <a:r>
              <a:rPr lang="en-US" sz="1400" b="0" i="0" dirty="0">
                <a:solidFill>
                  <a:schemeClr val="tx2"/>
                </a:solidFill>
                <a:effectLst/>
                <a:latin typeface="Söhne"/>
              </a:rPr>
              <a:t>bmCargo_db</a:t>
            </a:r>
            <a:r>
              <a:rPr lang="tr-TR" sz="1400" b="0" i="0" dirty="0">
                <a:solidFill>
                  <a:schemeClr val="tx2"/>
                </a:solidFill>
                <a:effectLst/>
                <a:latin typeface="Söhne"/>
              </a:rPr>
              <a:t>. Time-</a:t>
            </a:r>
            <a:r>
              <a:rPr lang="tr-TR" sz="1400" b="0" i="0" dirty="0" err="1">
                <a:solidFill>
                  <a:schemeClr val="tx2"/>
                </a:solidFill>
                <a:effectLst/>
                <a:latin typeface="Söhne"/>
              </a:rPr>
              <a:t>Info</a:t>
            </a:r>
            <a:r>
              <a:rPr lang="tr-TR" sz="1400" b="0" i="0" dirty="0">
                <a:solidFill>
                  <a:schemeClr val="tx2"/>
                </a:solidFill>
                <a:effectLst/>
                <a:latin typeface="Söhne"/>
              </a:rPr>
              <a:t> </a:t>
            </a:r>
            <a:r>
              <a:rPr lang="en-US" sz="1400" b="0" i="0" dirty="0">
                <a:solidFill>
                  <a:srgbClr val="2E95D3"/>
                </a:solidFill>
                <a:effectLst/>
                <a:latin typeface="Söhne Mono"/>
              </a:rPr>
              <a:t>WHERE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tr-TR" sz="1400" dirty="0">
                <a:solidFill>
                  <a:schemeClr val="tx2"/>
                </a:solidFill>
                <a:latin typeface="Söhne Mono"/>
              </a:rPr>
              <a:t>`Time</a:t>
            </a:r>
            <a:r>
              <a:rPr lang="en-US" sz="1400" b="0" i="0" dirty="0">
                <a:solidFill>
                  <a:schemeClr val="tx2"/>
                </a:solidFill>
                <a:effectLst/>
                <a:latin typeface="Söhne Mono"/>
              </a:rPr>
              <a:t>ID </a:t>
            </a:r>
            <a:r>
              <a:rPr lang="tr-TR" sz="1400" dirty="0">
                <a:solidFill>
                  <a:schemeClr val="tx2"/>
                </a:solidFill>
                <a:latin typeface="Söhne Mono"/>
              </a:rPr>
              <a:t>` == (</a:t>
            </a:r>
            <a:r>
              <a:rPr lang="tr-TR" sz="1400" dirty="0" err="1">
                <a:solidFill>
                  <a:schemeClr val="tx2"/>
                </a:solidFill>
                <a:latin typeface="Söhne Mono"/>
              </a:rPr>
              <a:t>user’s</a:t>
            </a:r>
            <a:r>
              <a:rPr lang="tr-TR" sz="1400" dirty="0">
                <a:solidFill>
                  <a:schemeClr val="tx2"/>
                </a:solidFill>
                <a:latin typeface="Söhne Mono"/>
              </a:rPr>
              <a:t> </a:t>
            </a:r>
            <a:r>
              <a:rPr lang="tr-TR" sz="1400" dirty="0" err="1">
                <a:solidFill>
                  <a:schemeClr val="tx2"/>
                </a:solidFill>
                <a:latin typeface="Söhne Mono"/>
              </a:rPr>
              <a:t>input</a:t>
            </a:r>
            <a:r>
              <a:rPr lang="tr-TR" sz="1400" dirty="0">
                <a:solidFill>
                  <a:schemeClr val="tx2"/>
                </a:solidFill>
                <a:latin typeface="Söhne Mono"/>
              </a:rPr>
              <a:t> </a:t>
            </a:r>
            <a:r>
              <a:rPr lang="tr-TR" sz="1400" dirty="0" err="1">
                <a:solidFill>
                  <a:schemeClr val="tx2"/>
                </a:solidFill>
                <a:latin typeface="Söhne Mono"/>
              </a:rPr>
              <a:t>from</a:t>
            </a:r>
            <a:r>
              <a:rPr lang="tr-TR" sz="1400" dirty="0">
                <a:solidFill>
                  <a:schemeClr val="tx2"/>
                </a:solidFill>
                <a:latin typeface="Söhne Mono"/>
              </a:rPr>
              <a:t> </a:t>
            </a:r>
            <a:r>
              <a:rPr lang="tr-TR" sz="1400" dirty="0" err="1">
                <a:solidFill>
                  <a:schemeClr val="tx2"/>
                </a:solidFill>
                <a:latin typeface="Söhne Mono"/>
              </a:rPr>
              <a:t>previous</a:t>
            </a:r>
            <a:r>
              <a:rPr lang="tr-TR" sz="1400" dirty="0">
                <a:solidFill>
                  <a:schemeClr val="tx2"/>
                </a:solidFill>
                <a:latin typeface="Söhne Mono"/>
              </a:rPr>
              <a:t> </a:t>
            </a:r>
            <a:r>
              <a:rPr lang="tr-TR" sz="1400" dirty="0" err="1">
                <a:solidFill>
                  <a:schemeClr val="tx2"/>
                </a:solidFill>
                <a:latin typeface="Söhne Mono"/>
              </a:rPr>
              <a:t>page</a:t>
            </a:r>
            <a:r>
              <a:rPr lang="tr-TR" sz="1400" dirty="0">
                <a:solidFill>
                  <a:schemeClr val="tx2"/>
                </a:solidFill>
                <a:latin typeface="Söhne Mono"/>
              </a:rPr>
              <a:t>)</a:t>
            </a:r>
            <a:r>
              <a:rPr lang="tr-TR" sz="1400" b="0" i="0" dirty="0">
                <a:solidFill>
                  <a:schemeClr val="tx2"/>
                </a:solidFill>
                <a:effectLst/>
                <a:latin typeface="Söhne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E95D3"/>
                </a:solidFill>
                <a:effectLst/>
                <a:latin typeface="Söhne Mono"/>
              </a:rPr>
              <a:t>SELECT</a:t>
            </a:r>
            <a:r>
              <a:rPr lang="en-US" sz="1400" b="0" i="0" dirty="0">
                <a:solidFill>
                  <a:schemeClr val="tx2"/>
                </a:solidFill>
                <a:effectLst/>
                <a:latin typeface="Söhne Mono"/>
              </a:rPr>
              <a:t> </a:t>
            </a:r>
            <a:r>
              <a:rPr lang="tr-TR" sz="1400" b="0" i="0" dirty="0" err="1">
                <a:solidFill>
                  <a:schemeClr val="tx2"/>
                </a:solidFill>
                <a:effectLst/>
                <a:latin typeface="Söhne Mono"/>
              </a:rPr>
              <a:t>SenderName</a:t>
            </a:r>
            <a:r>
              <a:rPr lang="tr-TR" sz="1400" b="0" i="0" dirty="0">
                <a:solidFill>
                  <a:schemeClr val="tx2"/>
                </a:solidFill>
                <a:effectLst/>
                <a:latin typeface="Söhne Mono"/>
              </a:rPr>
              <a:t> , </a:t>
            </a:r>
            <a:r>
              <a:rPr lang="tr-TR" sz="1400" b="0" i="0" dirty="0" err="1">
                <a:solidFill>
                  <a:schemeClr val="tx2"/>
                </a:solidFill>
                <a:effectLst/>
                <a:latin typeface="Söhne Mono"/>
              </a:rPr>
              <a:t>SenderSurname</a:t>
            </a:r>
            <a:r>
              <a:rPr lang="tr-TR" sz="1400" b="0" i="0" dirty="0">
                <a:solidFill>
                  <a:schemeClr val="tx2"/>
                </a:solidFill>
                <a:effectLst/>
                <a:latin typeface="Söhne Mono"/>
              </a:rPr>
              <a:t>, </a:t>
            </a:r>
            <a:r>
              <a:rPr lang="tr-TR" sz="1400" b="0" i="0" dirty="0" err="1">
                <a:solidFill>
                  <a:schemeClr val="tx2"/>
                </a:solidFill>
                <a:effectLst/>
                <a:latin typeface="Söhne Mono"/>
              </a:rPr>
              <a:t>SenderAddress</a:t>
            </a:r>
            <a:r>
              <a:rPr lang="tr-TR" sz="1400" b="0" i="0" dirty="0">
                <a:solidFill>
                  <a:schemeClr val="tx2"/>
                </a:solidFill>
                <a:effectLst/>
                <a:latin typeface="Söhne Mono"/>
              </a:rPr>
              <a:t> , </a:t>
            </a:r>
            <a:r>
              <a:rPr lang="tr-TR" sz="1400" b="0" i="0" dirty="0" err="1">
                <a:solidFill>
                  <a:schemeClr val="tx2"/>
                </a:solidFill>
                <a:effectLst/>
                <a:latin typeface="Söhne Mono"/>
              </a:rPr>
              <a:t>ReceiverName</a:t>
            </a:r>
            <a:r>
              <a:rPr lang="tr-TR" sz="1400" b="0" i="0" dirty="0">
                <a:solidFill>
                  <a:schemeClr val="tx2"/>
                </a:solidFill>
                <a:effectLst/>
                <a:latin typeface="Söhne Mono"/>
              </a:rPr>
              <a:t> , </a:t>
            </a:r>
            <a:r>
              <a:rPr lang="tr-TR" sz="1400" b="0" i="0" dirty="0" err="1">
                <a:solidFill>
                  <a:schemeClr val="tx2"/>
                </a:solidFill>
                <a:effectLst/>
                <a:latin typeface="Söhne Mono"/>
              </a:rPr>
              <a:t>ReceiverSurname</a:t>
            </a:r>
            <a:r>
              <a:rPr lang="tr-TR" sz="1400" b="0" i="0" dirty="0">
                <a:solidFill>
                  <a:schemeClr val="tx2"/>
                </a:solidFill>
                <a:effectLst/>
                <a:latin typeface="Söhne Mono"/>
              </a:rPr>
              <a:t>, </a:t>
            </a:r>
            <a:r>
              <a:rPr lang="tr-TR" sz="1400" b="0" i="0" dirty="0" err="1">
                <a:solidFill>
                  <a:schemeClr val="tx2"/>
                </a:solidFill>
                <a:effectLst/>
                <a:latin typeface="Söhne Mono"/>
              </a:rPr>
              <a:t>ReceiverAddress</a:t>
            </a:r>
            <a:r>
              <a:rPr lang="tr-TR" sz="1400" b="0" i="0" dirty="0">
                <a:solidFill>
                  <a:schemeClr val="tx2"/>
                </a:solidFill>
                <a:effectLst/>
                <a:latin typeface="Söhne Mono"/>
              </a:rPr>
              <a:t> 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Söhne Mono"/>
              </a:rPr>
              <a:t>* </a:t>
            </a:r>
            <a:r>
              <a:rPr lang="en-US" sz="1400" b="0" i="0" dirty="0">
                <a:solidFill>
                  <a:srgbClr val="2E95D3"/>
                </a:solidFill>
                <a:effectLst/>
                <a:latin typeface="Söhne Mono"/>
              </a:rPr>
              <a:t>FROM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Söhne Mono"/>
              </a:rPr>
              <a:t> Ca</a:t>
            </a:r>
            <a:r>
              <a:rPr lang="en-US" sz="1400" b="0" i="0" dirty="0">
                <a:solidFill>
                  <a:srgbClr val="343541"/>
                </a:solidFill>
                <a:effectLst/>
                <a:latin typeface="Söhne"/>
              </a:rPr>
              <a:t> </a:t>
            </a:r>
            <a:r>
              <a:rPr lang="en-US" sz="1400" b="0" i="0" dirty="0">
                <a:solidFill>
                  <a:schemeClr val="tx2"/>
                </a:solidFill>
                <a:effectLst/>
                <a:latin typeface="Söhne"/>
              </a:rPr>
              <a:t>bmCargo_db</a:t>
            </a:r>
            <a:r>
              <a:rPr lang="tr-TR" sz="1400" b="0" i="0" dirty="0">
                <a:solidFill>
                  <a:schemeClr val="tx2"/>
                </a:solidFill>
                <a:effectLst/>
                <a:latin typeface="Söhne"/>
              </a:rPr>
              <a:t>.</a:t>
            </a:r>
            <a:r>
              <a:rPr lang="tr-TR" sz="1400" b="0" i="0" dirty="0" err="1">
                <a:solidFill>
                  <a:schemeClr val="tx2"/>
                </a:solidFill>
                <a:effectLst/>
                <a:latin typeface="Söhne"/>
              </a:rPr>
              <a:t>Customer-Info</a:t>
            </a:r>
            <a:r>
              <a:rPr lang="tr-TR" sz="1400" b="0" i="0" dirty="0">
                <a:solidFill>
                  <a:schemeClr val="tx2"/>
                </a:solidFill>
                <a:effectLst/>
                <a:latin typeface="Söhne"/>
              </a:rPr>
              <a:t> </a:t>
            </a:r>
            <a:r>
              <a:rPr lang="en-US" sz="1400" b="0" i="0" dirty="0">
                <a:solidFill>
                  <a:srgbClr val="2E95D3"/>
                </a:solidFill>
                <a:effectLst/>
                <a:latin typeface="Söhne Mono"/>
              </a:rPr>
              <a:t>WHERE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tr-TR" sz="1400" dirty="0">
                <a:solidFill>
                  <a:schemeClr val="tx2"/>
                </a:solidFill>
                <a:latin typeface="Söhne Mono"/>
              </a:rPr>
              <a:t>`</a:t>
            </a:r>
            <a:r>
              <a:rPr lang="en-US" sz="1400" b="0" i="0" dirty="0">
                <a:solidFill>
                  <a:schemeClr val="tx2"/>
                </a:solidFill>
                <a:effectLst/>
                <a:latin typeface="Söhne Mono"/>
              </a:rPr>
              <a:t>C</a:t>
            </a:r>
            <a:r>
              <a:rPr lang="tr-TR" sz="1400" b="0" i="0" dirty="0" err="1">
                <a:solidFill>
                  <a:schemeClr val="tx2"/>
                </a:solidFill>
                <a:effectLst/>
                <a:latin typeface="Söhne Mono"/>
              </a:rPr>
              <a:t>ustomer</a:t>
            </a:r>
            <a:r>
              <a:rPr lang="en-US" sz="1400" b="0" i="0" dirty="0">
                <a:solidFill>
                  <a:schemeClr val="tx2"/>
                </a:solidFill>
                <a:effectLst/>
                <a:latin typeface="Söhne Mono"/>
              </a:rPr>
              <a:t>ID </a:t>
            </a:r>
            <a:r>
              <a:rPr lang="tr-TR" sz="1400" dirty="0">
                <a:solidFill>
                  <a:schemeClr val="tx2"/>
                </a:solidFill>
                <a:latin typeface="Söhne Mono"/>
              </a:rPr>
              <a:t>` == (</a:t>
            </a:r>
            <a:r>
              <a:rPr lang="tr-TR" sz="1400" dirty="0" err="1">
                <a:solidFill>
                  <a:schemeClr val="tx2"/>
                </a:solidFill>
                <a:latin typeface="Söhne Mono"/>
              </a:rPr>
              <a:t>user’s</a:t>
            </a:r>
            <a:r>
              <a:rPr lang="tr-TR" sz="1400" dirty="0">
                <a:solidFill>
                  <a:schemeClr val="tx2"/>
                </a:solidFill>
                <a:latin typeface="Söhne Mono"/>
              </a:rPr>
              <a:t> </a:t>
            </a:r>
            <a:r>
              <a:rPr lang="tr-TR" sz="1400" dirty="0" err="1">
                <a:solidFill>
                  <a:schemeClr val="tx2"/>
                </a:solidFill>
                <a:latin typeface="Söhne Mono"/>
              </a:rPr>
              <a:t>input</a:t>
            </a:r>
            <a:r>
              <a:rPr lang="tr-TR" sz="1400" dirty="0">
                <a:solidFill>
                  <a:schemeClr val="tx2"/>
                </a:solidFill>
                <a:latin typeface="Söhne Mono"/>
              </a:rPr>
              <a:t> </a:t>
            </a:r>
            <a:r>
              <a:rPr lang="tr-TR" sz="1400" dirty="0" err="1">
                <a:solidFill>
                  <a:schemeClr val="tx2"/>
                </a:solidFill>
                <a:latin typeface="Söhne Mono"/>
              </a:rPr>
              <a:t>from</a:t>
            </a:r>
            <a:r>
              <a:rPr lang="tr-TR" sz="1400" dirty="0">
                <a:solidFill>
                  <a:schemeClr val="tx2"/>
                </a:solidFill>
                <a:latin typeface="Söhne Mono"/>
              </a:rPr>
              <a:t> </a:t>
            </a:r>
            <a:r>
              <a:rPr lang="tr-TR" sz="1400" dirty="0" err="1">
                <a:solidFill>
                  <a:schemeClr val="tx2"/>
                </a:solidFill>
                <a:latin typeface="Söhne Mono"/>
              </a:rPr>
              <a:t>previous</a:t>
            </a:r>
            <a:r>
              <a:rPr lang="tr-TR" sz="1400" dirty="0">
                <a:solidFill>
                  <a:schemeClr val="tx2"/>
                </a:solidFill>
                <a:latin typeface="Söhne Mono"/>
              </a:rPr>
              <a:t> </a:t>
            </a:r>
            <a:r>
              <a:rPr lang="tr-TR" sz="1400" dirty="0" err="1">
                <a:solidFill>
                  <a:schemeClr val="tx2"/>
                </a:solidFill>
                <a:latin typeface="Söhne Mono"/>
              </a:rPr>
              <a:t>page</a:t>
            </a:r>
            <a:r>
              <a:rPr lang="tr-TR" sz="1400" dirty="0">
                <a:solidFill>
                  <a:schemeClr val="tx2"/>
                </a:solidFill>
                <a:latin typeface="Söhne Mono"/>
              </a:rPr>
              <a:t>)</a:t>
            </a:r>
            <a:r>
              <a:rPr lang="tr-TR" sz="1400" b="0" i="0" dirty="0">
                <a:solidFill>
                  <a:schemeClr val="tx2"/>
                </a:solidFill>
                <a:effectLst/>
                <a:latin typeface="Söhne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E95D3"/>
                </a:solidFill>
                <a:effectLst/>
                <a:latin typeface="Söhne Mono"/>
              </a:rPr>
              <a:t>SELECT</a:t>
            </a:r>
            <a:r>
              <a:rPr lang="en-US" sz="1400" b="0" i="0" dirty="0">
                <a:solidFill>
                  <a:schemeClr val="tx2"/>
                </a:solidFill>
                <a:effectLst/>
                <a:latin typeface="Söhne Mono"/>
              </a:rPr>
              <a:t> </a:t>
            </a:r>
            <a:r>
              <a:rPr lang="tr-TR" sz="1400" b="0" i="0" dirty="0" err="1">
                <a:solidFill>
                  <a:schemeClr val="tx2"/>
                </a:solidFill>
                <a:effectLst/>
                <a:latin typeface="Söhne Mono"/>
              </a:rPr>
              <a:t>BranchPhoneNumber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Söhne Mono"/>
              </a:rPr>
              <a:t>* </a:t>
            </a:r>
            <a:r>
              <a:rPr lang="en-US" sz="1400" b="0" i="0" dirty="0">
                <a:solidFill>
                  <a:srgbClr val="2E95D3"/>
                </a:solidFill>
                <a:effectLst/>
                <a:latin typeface="Söhne Mono"/>
              </a:rPr>
              <a:t>FROM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Söhne Mono"/>
              </a:rPr>
              <a:t> Ca</a:t>
            </a:r>
            <a:r>
              <a:rPr lang="en-US" sz="1400" b="0" i="0" dirty="0">
                <a:solidFill>
                  <a:srgbClr val="343541"/>
                </a:solidFill>
                <a:effectLst/>
                <a:latin typeface="Söhne"/>
              </a:rPr>
              <a:t> </a:t>
            </a:r>
            <a:r>
              <a:rPr lang="en-US" sz="1400" b="0" i="0" dirty="0">
                <a:solidFill>
                  <a:schemeClr val="tx2"/>
                </a:solidFill>
                <a:effectLst/>
                <a:latin typeface="Söhne"/>
              </a:rPr>
              <a:t>bmCargo_db</a:t>
            </a:r>
            <a:r>
              <a:rPr lang="tr-TR" sz="1400" b="0" i="0" dirty="0">
                <a:solidFill>
                  <a:schemeClr val="tx2"/>
                </a:solidFill>
                <a:effectLst/>
                <a:latin typeface="Söhne"/>
              </a:rPr>
              <a:t>.</a:t>
            </a:r>
            <a:r>
              <a:rPr lang="tr-TR" sz="1400" b="0" i="0" dirty="0" err="1">
                <a:solidFill>
                  <a:schemeClr val="tx2"/>
                </a:solidFill>
                <a:effectLst/>
                <a:latin typeface="Söhne"/>
              </a:rPr>
              <a:t>Branch-Info</a:t>
            </a:r>
            <a:r>
              <a:rPr lang="tr-TR" sz="1400" b="0" i="0" dirty="0">
                <a:solidFill>
                  <a:schemeClr val="tx2"/>
                </a:solidFill>
                <a:effectLst/>
                <a:latin typeface="Söhne"/>
              </a:rPr>
              <a:t> </a:t>
            </a:r>
            <a:r>
              <a:rPr lang="en-US" sz="1400" b="0" i="0" dirty="0">
                <a:solidFill>
                  <a:srgbClr val="2E95D3"/>
                </a:solidFill>
                <a:effectLst/>
                <a:latin typeface="Söhne Mono"/>
              </a:rPr>
              <a:t>WHERE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tr-TR" sz="1400" dirty="0">
                <a:solidFill>
                  <a:schemeClr val="tx2"/>
                </a:solidFill>
                <a:latin typeface="Söhne Mono"/>
              </a:rPr>
              <a:t>`Branch</a:t>
            </a:r>
            <a:r>
              <a:rPr lang="en-US" sz="1400" b="0" i="0" dirty="0">
                <a:solidFill>
                  <a:schemeClr val="tx2"/>
                </a:solidFill>
                <a:effectLst/>
                <a:latin typeface="Söhne Mono"/>
              </a:rPr>
              <a:t>ID </a:t>
            </a:r>
            <a:r>
              <a:rPr lang="tr-TR" sz="1400" dirty="0">
                <a:solidFill>
                  <a:schemeClr val="tx2"/>
                </a:solidFill>
                <a:latin typeface="Söhne Mono"/>
              </a:rPr>
              <a:t>` == (</a:t>
            </a:r>
            <a:r>
              <a:rPr lang="tr-TR" sz="1400" dirty="0" err="1">
                <a:solidFill>
                  <a:schemeClr val="tx2"/>
                </a:solidFill>
                <a:latin typeface="Söhne Mono"/>
              </a:rPr>
              <a:t>user’s</a:t>
            </a:r>
            <a:r>
              <a:rPr lang="tr-TR" sz="1400" dirty="0">
                <a:solidFill>
                  <a:schemeClr val="tx2"/>
                </a:solidFill>
                <a:latin typeface="Söhne Mono"/>
              </a:rPr>
              <a:t> </a:t>
            </a:r>
            <a:r>
              <a:rPr lang="tr-TR" sz="1400" dirty="0" err="1">
                <a:solidFill>
                  <a:schemeClr val="tx2"/>
                </a:solidFill>
                <a:latin typeface="Söhne Mono"/>
              </a:rPr>
              <a:t>input</a:t>
            </a:r>
            <a:r>
              <a:rPr lang="tr-TR" sz="1400" dirty="0">
                <a:solidFill>
                  <a:schemeClr val="tx2"/>
                </a:solidFill>
                <a:latin typeface="Söhne Mono"/>
              </a:rPr>
              <a:t> </a:t>
            </a:r>
            <a:r>
              <a:rPr lang="tr-TR" sz="1400" dirty="0" err="1">
                <a:solidFill>
                  <a:schemeClr val="tx2"/>
                </a:solidFill>
                <a:latin typeface="Söhne Mono"/>
              </a:rPr>
              <a:t>from</a:t>
            </a:r>
            <a:r>
              <a:rPr lang="tr-TR" sz="1400" dirty="0">
                <a:solidFill>
                  <a:schemeClr val="tx2"/>
                </a:solidFill>
                <a:latin typeface="Söhne Mono"/>
              </a:rPr>
              <a:t> </a:t>
            </a:r>
            <a:r>
              <a:rPr lang="tr-TR" sz="1400" dirty="0" err="1">
                <a:solidFill>
                  <a:schemeClr val="tx2"/>
                </a:solidFill>
                <a:latin typeface="Söhne Mono"/>
              </a:rPr>
              <a:t>previous</a:t>
            </a:r>
            <a:r>
              <a:rPr lang="tr-TR" sz="1400" dirty="0">
                <a:solidFill>
                  <a:schemeClr val="tx2"/>
                </a:solidFill>
                <a:latin typeface="Söhne Mono"/>
              </a:rPr>
              <a:t> </a:t>
            </a:r>
            <a:r>
              <a:rPr lang="tr-TR" sz="1400" dirty="0" err="1">
                <a:solidFill>
                  <a:schemeClr val="tx2"/>
                </a:solidFill>
                <a:latin typeface="Söhne Mono"/>
              </a:rPr>
              <a:t>page</a:t>
            </a:r>
            <a:r>
              <a:rPr lang="tr-TR" sz="1400" dirty="0">
                <a:solidFill>
                  <a:schemeClr val="tx2"/>
                </a:solidFill>
                <a:latin typeface="Söhne Mono"/>
              </a:rPr>
              <a:t>)</a:t>
            </a:r>
            <a:r>
              <a:rPr lang="tr-TR" sz="1400" b="0" i="0" dirty="0">
                <a:solidFill>
                  <a:schemeClr val="tx2"/>
                </a:solidFill>
                <a:effectLst/>
                <a:latin typeface="Söhne"/>
              </a:rPr>
              <a:t>;</a:t>
            </a:r>
          </a:p>
          <a:p>
            <a:endParaRPr lang="tr-TR" sz="1400" b="0" i="0" dirty="0">
              <a:solidFill>
                <a:schemeClr val="tx2"/>
              </a:solidFill>
              <a:effectLst/>
              <a:latin typeface="Söhne"/>
            </a:endParaRPr>
          </a:p>
          <a:p>
            <a:endParaRPr lang="tr-TR" sz="1400" b="0" i="0" dirty="0">
              <a:solidFill>
                <a:schemeClr val="tx2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400" b="0" i="0" dirty="0">
              <a:solidFill>
                <a:schemeClr val="tx2"/>
              </a:solidFill>
              <a:effectLst/>
              <a:latin typeface="Söhne"/>
            </a:endParaRPr>
          </a:p>
          <a:p>
            <a:r>
              <a:rPr lang="tr-TR" sz="1400" dirty="0"/>
              <a:t>Using </a:t>
            </a:r>
            <a:r>
              <a:rPr lang="tr-TR" sz="1400" dirty="0" err="1"/>
              <a:t>the</a:t>
            </a:r>
            <a:r>
              <a:rPr lang="tr-TR" sz="1400" dirty="0"/>
              <a:t> </a:t>
            </a:r>
            <a:r>
              <a:rPr lang="tr-TR" sz="1400" dirty="0" err="1"/>
              <a:t>tracking</a:t>
            </a:r>
            <a:r>
              <a:rPr lang="tr-TR" sz="1400" dirty="0"/>
              <a:t> </a:t>
            </a:r>
            <a:r>
              <a:rPr lang="tr-TR" sz="1400" dirty="0" err="1"/>
              <a:t>number</a:t>
            </a:r>
            <a:r>
              <a:rPr lang="tr-TR" sz="1400" dirty="0"/>
              <a:t> of </a:t>
            </a:r>
            <a:r>
              <a:rPr lang="tr-TR" sz="1400" dirty="0" err="1"/>
              <a:t>the</a:t>
            </a:r>
            <a:r>
              <a:rPr lang="tr-TR" sz="1400" dirty="0"/>
              <a:t> </a:t>
            </a:r>
            <a:r>
              <a:rPr lang="tr-TR" sz="1400" dirty="0" err="1"/>
              <a:t>cargo</a:t>
            </a:r>
            <a:r>
              <a:rPr lang="tr-TR" sz="1400" dirty="0"/>
              <a:t> , </a:t>
            </a:r>
            <a:r>
              <a:rPr lang="tr-TR" sz="1400" dirty="0" err="1"/>
              <a:t>we</a:t>
            </a:r>
            <a:r>
              <a:rPr lang="tr-TR" sz="1400" dirty="0"/>
              <a:t> </a:t>
            </a:r>
            <a:r>
              <a:rPr lang="tr-TR" sz="1400" dirty="0" err="1"/>
              <a:t>transferred</a:t>
            </a:r>
            <a:r>
              <a:rPr lang="tr-TR" sz="1400" dirty="0"/>
              <a:t> </a:t>
            </a:r>
            <a:r>
              <a:rPr lang="tr-TR" sz="1400" dirty="0" err="1"/>
              <a:t>the</a:t>
            </a:r>
            <a:r>
              <a:rPr lang="tr-TR" sz="1400" dirty="0"/>
              <a:t> </a:t>
            </a:r>
            <a:r>
              <a:rPr lang="tr-TR" sz="1400" dirty="0" err="1"/>
              <a:t>information</a:t>
            </a:r>
            <a:r>
              <a:rPr lang="tr-TR" sz="1400" dirty="0"/>
              <a:t> of </a:t>
            </a:r>
            <a:r>
              <a:rPr lang="tr-TR" sz="1400" dirty="0" err="1"/>
              <a:t>the</a:t>
            </a:r>
            <a:r>
              <a:rPr lang="tr-TR" sz="1400" dirty="0"/>
              <a:t> </a:t>
            </a:r>
            <a:r>
              <a:rPr lang="tr-TR" sz="1400" dirty="0" err="1"/>
              <a:t>sender</a:t>
            </a:r>
            <a:r>
              <a:rPr lang="tr-TR" sz="1400" dirty="0"/>
              <a:t> </a:t>
            </a:r>
            <a:r>
              <a:rPr lang="tr-TR" sz="1400" dirty="0" err="1"/>
              <a:t>and</a:t>
            </a:r>
            <a:r>
              <a:rPr lang="tr-TR" sz="1400" dirty="0"/>
              <a:t> </a:t>
            </a:r>
            <a:r>
              <a:rPr lang="tr-TR" sz="1400" dirty="0" err="1"/>
              <a:t>the</a:t>
            </a:r>
            <a:r>
              <a:rPr lang="tr-TR" sz="1400" dirty="0"/>
              <a:t> </a:t>
            </a:r>
            <a:r>
              <a:rPr lang="tr-TR" sz="1400" dirty="0" err="1"/>
              <a:t>receiver</a:t>
            </a:r>
            <a:r>
              <a:rPr lang="tr-TR" sz="1400" dirty="0"/>
              <a:t> , as </a:t>
            </a:r>
            <a:r>
              <a:rPr lang="tr-TR" sz="1400" dirty="0" err="1"/>
              <a:t>well</a:t>
            </a:r>
            <a:r>
              <a:rPr lang="tr-TR" sz="1400" dirty="0"/>
              <a:t> as </a:t>
            </a:r>
            <a:r>
              <a:rPr lang="tr-TR" sz="1400" dirty="0" err="1"/>
              <a:t>information</a:t>
            </a:r>
            <a:r>
              <a:rPr lang="tr-TR" sz="1400" dirty="0"/>
              <a:t> </a:t>
            </a:r>
            <a:r>
              <a:rPr lang="tr-TR" sz="1400" dirty="0" err="1"/>
              <a:t>about</a:t>
            </a:r>
            <a:r>
              <a:rPr lang="tr-TR" sz="1400" dirty="0"/>
              <a:t> </a:t>
            </a:r>
            <a:r>
              <a:rPr lang="tr-TR" sz="1400" dirty="0" err="1"/>
              <a:t>the</a:t>
            </a:r>
            <a:r>
              <a:rPr lang="tr-TR" sz="1400" dirty="0"/>
              <a:t> </a:t>
            </a:r>
            <a:r>
              <a:rPr lang="tr-TR" sz="1400" dirty="0" err="1"/>
              <a:t>cargo</a:t>
            </a:r>
            <a:r>
              <a:rPr lang="tr-TR" sz="1400" dirty="0"/>
              <a:t> </a:t>
            </a:r>
            <a:r>
              <a:rPr lang="tr-TR" sz="1400" dirty="0" err="1"/>
              <a:t>and</a:t>
            </a:r>
            <a:r>
              <a:rPr lang="tr-TR" sz="1400" dirty="0"/>
              <a:t> </a:t>
            </a:r>
            <a:r>
              <a:rPr lang="tr-TR" sz="1400" dirty="0" err="1"/>
              <a:t>the</a:t>
            </a:r>
            <a:r>
              <a:rPr lang="tr-TR" sz="1400" dirty="0"/>
              <a:t> </a:t>
            </a:r>
            <a:r>
              <a:rPr lang="tr-TR" sz="1400" dirty="0" err="1"/>
              <a:t>branch</a:t>
            </a:r>
            <a:r>
              <a:rPr lang="tr-TR" sz="1400" dirty="0"/>
              <a:t> </a:t>
            </a:r>
            <a:r>
              <a:rPr lang="tr-TR" sz="1400" dirty="0" err="1"/>
              <a:t>contact</a:t>
            </a:r>
            <a:r>
              <a:rPr lang="tr-TR" sz="1400" dirty="0"/>
              <a:t> </a:t>
            </a:r>
            <a:r>
              <a:rPr lang="tr-TR" sz="1400" dirty="0" err="1"/>
              <a:t>information</a:t>
            </a:r>
            <a:r>
              <a:rPr lang="tr-TR" sz="1400" dirty="0"/>
              <a:t> </a:t>
            </a:r>
            <a:r>
              <a:rPr lang="tr-TR" sz="1400" dirty="0" err="1"/>
              <a:t>from</a:t>
            </a:r>
            <a:r>
              <a:rPr lang="tr-TR" sz="1400" dirty="0"/>
              <a:t>  </a:t>
            </a:r>
            <a:r>
              <a:rPr lang="tr-TR" sz="1400" dirty="0" err="1"/>
              <a:t>bmcargo</a:t>
            </a:r>
            <a:r>
              <a:rPr lang="tr-TR" sz="1400" dirty="0"/>
              <a:t> </a:t>
            </a:r>
            <a:r>
              <a:rPr lang="tr-TR" sz="1400" dirty="0" err="1"/>
              <a:t>database</a:t>
            </a:r>
            <a:r>
              <a:rPr lang="tr-TR" sz="1400" dirty="0"/>
              <a:t> </a:t>
            </a:r>
            <a:r>
              <a:rPr lang="tr-TR" sz="1400" dirty="0" err="1"/>
              <a:t>to</a:t>
            </a:r>
            <a:r>
              <a:rPr lang="tr-TR" sz="1400" dirty="0"/>
              <a:t> </a:t>
            </a:r>
            <a:r>
              <a:rPr lang="tr-TR" sz="1400" dirty="0" err="1"/>
              <a:t>the</a:t>
            </a:r>
            <a:r>
              <a:rPr lang="tr-TR" sz="1400" dirty="0"/>
              <a:t> </a:t>
            </a:r>
            <a:r>
              <a:rPr lang="tr-TR" sz="1400" dirty="0" err="1"/>
              <a:t>user</a:t>
            </a:r>
            <a:r>
              <a:rPr lang="tr-TR" sz="1400" dirty="0"/>
              <a:t> </a:t>
            </a:r>
            <a:r>
              <a:rPr lang="tr-TR" sz="1400" dirty="0" err="1"/>
              <a:t>interface</a:t>
            </a:r>
            <a:r>
              <a:rPr lang="tr-TR" sz="1400" dirty="0"/>
              <a:t>.</a:t>
            </a:r>
            <a:endParaRPr lang="en-US" sz="1400" dirty="0"/>
          </a:p>
          <a:p>
            <a:endParaRPr lang="en-US" sz="1400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FB2E12-8708-3DF4-0257-B28D7F7E6EF0}"/>
              </a:ext>
            </a:extLst>
          </p:cNvPr>
          <p:cNvSpPr txBox="1"/>
          <p:nvPr/>
        </p:nvSpPr>
        <p:spPr>
          <a:xfrm>
            <a:off x="951790" y="463079"/>
            <a:ext cx="315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Shipping Information Page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1AE437E-47A4-7805-3E1B-449EA1BE3AA2}"/>
              </a:ext>
            </a:extLst>
          </p:cNvPr>
          <p:cNvCxnSpPr/>
          <p:nvPr/>
        </p:nvCxnSpPr>
        <p:spPr>
          <a:xfrm>
            <a:off x="2794475" y="5190282"/>
            <a:ext cx="2820112" cy="3644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7517E75A-4C6C-42D7-F41D-C0DBEEFD0A8F}"/>
              </a:ext>
            </a:extLst>
          </p:cNvPr>
          <p:cNvSpPr/>
          <p:nvPr/>
        </p:nvSpPr>
        <p:spPr>
          <a:xfrm>
            <a:off x="1589518" y="4813091"/>
            <a:ext cx="1204957" cy="60494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CF349A-02CA-FD2C-6E72-73253811AFC7}"/>
              </a:ext>
            </a:extLst>
          </p:cNvPr>
          <p:cNvSpPr txBox="1"/>
          <p:nvPr/>
        </p:nvSpPr>
        <p:spPr>
          <a:xfrm>
            <a:off x="5794049" y="5190282"/>
            <a:ext cx="5494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here, the customer can print the cargo information and contact the courier by calling the customer service.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9676E66-B60B-1B58-389E-485573DAD2D4}"/>
              </a:ext>
            </a:extLst>
          </p:cNvPr>
          <p:cNvSpPr/>
          <p:nvPr/>
        </p:nvSpPr>
        <p:spPr>
          <a:xfrm>
            <a:off x="1213503" y="1538243"/>
            <a:ext cx="2221906" cy="82101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588270-F5CE-E67B-89D9-E8E96E276047}"/>
              </a:ext>
            </a:extLst>
          </p:cNvPr>
          <p:cNvCxnSpPr/>
          <p:nvPr/>
        </p:nvCxnSpPr>
        <p:spPr>
          <a:xfrm flipV="1">
            <a:off x="3435409" y="1401510"/>
            <a:ext cx="1991170" cy="401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9F2670-57D0-B62F-0D62-81A38C71C8FC}"/>
              </a:ext>
            </a:extLst>
          </p:cNvPr>
          <p:cNvSpPr txBox="1"/>
          <p:nvPr/>
        </p:nvSpPr>
        <p:spPr>
          <a:xfrm>
            <a:off x="5614587" y="1025495"/>
            <a:ext cx="4589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here, the customer has information about where and in which process the cargo is.</a:t>
            </a:r>
          </a:p>
        </p:txBody>
      </p:sp>
    </p:spTree>
    <p:extLst>
      <p:ext uri="{BB962C8B-B14F-4D97-AF65-F5344CB8AC3E}">
        <p14:creationId xmlns:p14="http://schemas.microsoft.com/office/powerpoint/2010/main" val="274346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picture containing text, screenshot, font, design&#10;&#10;Description automatically generated">
            <a:extLst>
              <a:ext uri="{FF2B5EF4-FFF2-40B4-BE49-F238E27FC236}">
                <a16:creationId xmlns:a16="http://schemas.microsoft.com/office/drawing/2014/main" id="{88E63B24-8B98-157E-D2B9-5128A46AEBF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051131" y="1554854"/>
            <a:ext cx="2785931" cy="4801242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C8E698-F29C-D628-40D3-3E10B7D92CB1}"/>
              </a:ext>
            </a:extLst>
          </p:cNvPr>
          <p:cNvSpPr txBox="1"/>
          <p:nvPr/>
        </p:nvSpPr>
        <p:spPr>
          <a:xfrm>
            <a:off x="4027651" y="3913283"/>
            <a:ext cx="6548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2E95D3"/>
                </a:solidFill>
                <a:effectLst/>
                <a:latin typeface="Söhne Mono"/>
              </a:rPr>
              <a:t>SELECT</a:t>
            </a:r>
            <a:r>
              <a:rPr lang="en-US" sz="1200" b="0" i="0" dirty="0">
                <a:solidFill>
                  <a:schemeClr val="tx2"/>
                </a:solidFill>
                <a:effectLst/>
                <a:latin typeface="Söhne Mono"/>
              </a:rPr>
              <a:t> </a:t>
            </a:r>
            <a:r>
              <a:rPr lang="tr-TR" sz="1200" b="0" i="0" dirty="0">
                <a:solidFill>
                  <a:schemeClr val="tx2"/>
                </a:solidFill>
                <a:effectLst/>
                <a:latin typeface="Söhne Mono"/>
              </a:rPr>
              <a:t>*</a:t>
            </a:r>
            <a:r>
              <a:rPr lang="en-US" sz="1200" b="0" i="0" dirty="0">
                <a:solidFill>
                  <a:srgbClr val="FFFFFF"/>
                </a:solidFill>
                <a:effectLst/>
                <a:latin typeface="Söhne Mono"/>
              </a:rPr>
              <a:t>* </a:t>
            </a:r>
            <a:r>
              <a:rPr lang="en-US" sz="1200" b="0" i="0" dirty="0">
                <a:solidFill>
                  <a:srgbClr val="2E95D3"/>
                </a:solidFill>
                <a:effectLst/>
                <a:latin typeface="Söhne Mono"/>
              </a:rPr>
              <a:t>FROM</a:t>
            </a:r>
            <a:r>
              <a:rPr lang="en-US" sz="1200" b="0" i="0" dirty="0">
                <a:solidFill>
                  <a:srgbClr val="FFFFFF"/>
                </a:solidFill>
                <a:effectLst/>
                <a:latin typeface="Söhne Mono"/>
              </a:rPr>
              <a:t> Ca</a:t>
            </a:r>
            <a:r>
              <a:rPr lang="en-US" sz="1200" b="0" i="0" dirty="0">
                <a:solidFill>
                  <a:srgbClr val="343541"/>
                </a:solidFill>
                <a:effectLst/>
                <a:latin typeface="Söhne"/>
              </a:rPr>
              <a:t> </a:t>
            </a:r>
            <a:r>
              <a:rPr lang="en-US" sz="1200" b="0" i="0" dirty="0">
                <a:solidFill>
                  <a:schemeClr val="tx2"/>
                </a:solidFill>
                <a:effectLst/>
                <a:latin typeface="Söhne"/>
              </a:rPr>
              <a:t>bmCargo_db</a:t>
            </a:r>
            <a:r>
              <a:rPr lang="tr-TR" sz="1200" b="0" i="0" dirty="0">
                <a:solidFill>
                  <a:schemeClr val="tx2"/>
                </a:solidFill>
                <a:effectLst/>
                <a:latin typeface="Söhne"/>
              </a:rPr>
              <a:t>.</a:t>
            </a:r>
            <a:r>
              <a:rPr lang="en-US" sz="1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 Mono"/>
              </a:rPr>
              <a:t> </a:t>
            </a:r>
            <a:r>
              <a:rPr lang="tr-TR" sz="1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 Mono"/>
              </a:rPr>
              <a:t>C</a:t>
            </a:r>
            <a:r>
              <a:rPr lang="en-US" sz="12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 Mono"/>
              </a:rPr>
              <a:t>ampaigns</a:t>
            </a:r>
            <a:r>
              <a:rPr lang="en-US" sz="1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 Mono"/>
              </a:rPr>
              <a:t> </a:t>
            </a:r>
            <a:r>
              <a:rPr lang="tr-TR" sz="1200" b="0" i="0" dirty="0">
                <a:solidFill>
                  <a:schemeClr val="tx2"/>
                </a:solidFill>
                <a:effectLst/>
                <a:latin typeface="Söhne"/>
              </a:rPr>
              <a:t> ;</a:t>
            </a:r>
          </a:p>
          <a:p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 Mono"/>
              </a:rPr>
              <a:t>Information about the campaigns entered to bm cargo database  by employees and  the campaigns can  display in the campaigns section of the mobile application</a:t>
            </a:r>
            <a:r>
              <a:rPr lang="tr-TR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 Mono"/>
              </a:rPr>
              <a:t>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73ECF033-EBC9-56A6-C451-F29378183FE9}"/>
              </a:ext>
            </a:extLst>
          </p:cNvPr>
          <p:cNvSpPr/>
          <p:nvPr/>
        </p:nvSpPr>
        <p:spPr>
          <a:xfrm>
            <a:off x="3275131" y="2945504"/>
            <a:ext cx="657225" cy="2643445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11CC78-9065-79C7-3A15-48CC7DA120DB}"/>
              </a:ext>
            </a:extLst>
          </p:cNvPr>
          <p:cNvSpPr txBox="1"/>
          <p:nvPr/>
        </p:nvSpPr>
        <p:spPr>
          <a:xfrm>
            <a:off x="1474314" y="1370188"/>
            <a:ext cx="269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Campaign Page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9DC465-859B-F09A-EA67-394F632E7475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150171" y="2290273"/>
            <a:ext cx="1720932" cy="2565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1EBFE6-EF7B-B9E9-3103-6CCFF6C55A39}"/>
              </a:ext>
            </a:extLst>
          </p:cNvPr>
          <p:cNvSpPr txBox="1"/>
          <p:nvPr/>
        </p:nvSpPr>
        <p:spPr>
          <a:xfrm>
            <a:off x="4871103" y="2085174"/>
            <a:ext cx="6269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here, short and quick access to other pages is provided.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04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 shot of a phone&#10;&#10;Description automatically generated with medium confidence">
            <a:extLst>
              <a:ext uri="{FF2B5EF4-FFF2-40B4-BE49-F238E27FC236}">
                <a16:creationId xmlns:a16="http://schemas.microsoft.com/office/drawing/2014/main" id="{2881125B-3663-02CB-A6D6-38051175378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818018" y="720853"/>
            <a:ext cx="2931671" cy="5295386"/>
          </a:xfrm>
        </p:spPr>
      </p:pic>
      <p:sp>
        <p:nvSpPr>
          <p:cNvPr id="2" name="Right Brace 1">
            <a:extLst>
              <a:ext uri="{FF2B5EF4-FFF2-40B4-BE49-F238E27FC236}">
                <a16:creationId xmlns:a16="http://schemas.microsoft.com/office/drawing/2014/main" id="{BBC083FF-23BE-158B-A06A-01117DFF1B5D}"/>
              </a:ext>
            </a:extLst>
          </p:cNvPr>
          <p:cNvSpPr/>
          <p:nvPr/>
        </p:nvSpPr>
        <p:spPr>
          <a:xfrm>
            <a:off x="3387749" y="1916594"/>
            <a:ext cx="657225" cy="2902677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F5F88E-EB9D-67C9-1FBC-7BA794E92D12}"/>
              </a:ext>
            </a:extLst>
          </p:cNvPr>
          <p:cNvSpPr txBox="1"/>
          <p:nvPr/>
        </p:nvSpPr>
        <p:spPr>
          <a:xfrm>
            <a:off x="4124771" y="2952433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2E95D3"/>
                </a:solidFill>
                <a:effectLst/>
                <a:latin typeface="Söhne Mono"/>
              </a:rPr>
              <a:t>SELECT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 Mono"/>
              </a:rPr>
              <a:t> </a:t>
            </a:r>
            <a:r>
              <a:rPr lang="tr-TR" sz="1600" b="0" i="0" dirty="0">
                <a:solidFill>
                  <a:schemeClr val="tx2"/>
                </a:solidFill>
                <a:effectLst/>
                <a:latin typeface="Söhne Mono"/>
              </a:rPr>
              <a:t> </a:t>
            </a:r>
            <a:r>
              <a:rPr lang="tr-TR" sz="1600" dirty="0" err="1">
                <a:solidFill>
                  <a:schemeClr val="tx2"/>
                </a:solidFill>
                <a:latin typeface="Söhne Mono"/>
              </a:rPr>
              <a:t>Sss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Söhne Mono"/>
              </a:rPr>
              <a:t>* </a:t>
            </a:r>
            <a:r>
              <a:rPr lang="en-US" sz="1600" b="0" i="0" dirty="0">
                <a:solidFill>
                  <a:srgbClr val="2E95D3"/>
                </a:solidFill>
                <a:effectLst/>
                <a:latin typeface="Söhne Mono"/>
              </a:rPr>
              <a:t>FROM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1600" b="0" i="0" dirty="0" err="1">
                <a:solidFill>
                  <a:srgbClr val="FFFFFF"/>
                </a:solidFill>
                <a:effectLst/>
                <a:latin typeface="Söhne Mono"/>
              </a:rPr>
              <a:t>C</a:t>
            </a:r>
            <a:r>
              <a:rPr lang="en-US" sz="1600" b="0" i="0" dirty="0" err="1">
                <a:solidFill>
                  <a:schemeClr val="tx2"/>
                </a:solidFill>
                <a:effectLst/>
                <a:latin typeface="Söhne"/>
              </a:rPr>
              <a:t>bmCargo_db</a:t>
            </a:r>
            <a:r>
              <a:rPr lang="tr-TR" sz="1600" b="0" i="0" dirty="0">
                <a:solidFill>
                  <a:schemeClr val="tx2"/>
                </a:solidFill>
                <a:effectLst/>
                <a:latin typeface="Söhne"/>
              </a:rPr>
              <a:t>.Cargo-</a:t>
            </a:r>
            <a:r>
              <a:rPr lang="tr-TR" sz="1600" b="0" i="0" dirty="0" err="1">
                <a:solidFill>
                  <a:schemeClr val="tx2"/>
                </a:solidFill>
                <a:effectLst/>
                <a:latin typeface="Söhne"/>
              </a:rPr>
              <a:t>Info</a:t>
            </a:r>
            <a:r>
              <a:rPr lang="tr-TR" sz="1600" b="0" i="0" dirty="0">
                <a:solidFill>
                  <a:schemeClr val="tx2"/>
                </a:solidFill>
                <a:effectLst/>
                <a:latin typeface="Söhne"/>
              </a:rPr>
              <a:t> ;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 </a:t>
            </a:r>
            <a:endParaRPr lang="tr-TR" sz="1600" b="0" i="0" dirty="0">
              <a:solidFill>
                <a:schemeClr val="tx2"/>
              </a:solidFill>
              <a:effectLst/>
              <a:latin typeface="Söhne"/>
            </a:endParaRPr>
          </a:p>
          <a:p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We show the answers to the frequently asked questions from the customers in the FAQ section.</a:t>
            </a:r>
            <a:endParaRPr lang="tr-TR" sz="1600" b="0" i="0" dirty="0">
              <a:solidFill>
                <a:schemeClr val="tx2"/>
              </a:solidFill>
              <a:effectLst/>
              <a:latin typeface="Söhn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C0F35D-92C1-3F0D-524E-BD2788BC9292}"/>
              </a:ext>
            </a:extLst>
          </p:cNvPr>
          <p:cNvSpPr txBox="1"/>
          <p:nvPr/>
        </p:nvSpPr>
        <p:spPr>
          <a:xfrm>
            <a:off x="1611505" y="350294"/>
            <a:ext cx="269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SSS Page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618FFE-B0AC-6F3D-752B-E14F103AD63E}"/>
              </a:ext>
            </a:extLst>
          </p:cNvPr>
          <p:cNvSpPr txBox="1"/>
          <p:nvPr/>
        </p:nvSpPr>
        <p:spPr>
          <a:xfrm>
            <a:off x="4886325" y="5105400"/>
            <a:ext cx="5710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here, short and quick access to other pages is provided.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6BC6CE5-C663-CA42-FB5E-801093B8D58F}"/>
              </a:ext>
            </a:extLst>
          </p:cNvPr>
          <p:cNvSpPr/>
          <p:nvPr/>
        </p:nvSpPr>
        <p:spPr>
          <a:xfrm>
            <a:off x="1155597" y="5026912"/>
            <a:ext cx="2290272" cy="80330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EF086A-DEB6-C5FE-B9D6-5AEDE8FFE627}"/>
              </a:ext>
            </a:extLst>
          </p:cNvPr>
          <p:cNvCxnSpPr>
            <a:endCxn id="3" idx="1"/>
          </p:cNvCxnSpPr>
          <p:nvPr/>
        </p:nvCxnSpPr>
        <p:spPr>
          <a:xfrm>
            <a:off x="3445869" y="5428564"/>
            <a:ext cx="1440456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984C98-3B6B-F68A-C6C7-294A6BB2CB41}"/>
              </a:ext>
            </a:extLst>
          </p:cNvPr>
          <p:cNvCxnSpPr/>
          <p:nvPr/>
        </p:nvCxnSpPr>
        <p:spPr>
          <a:xfrm flipV="1">
            <a:off x="2820112" y="1410056"/>
            <a:ext cx="3275888" cy="506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A68E83B-1081-9DE1-F652-1E867F2F8578}"/>
              </a:ext>
            </a:extLst>
          </p:cNvPr>
          <p:cNvSpPr txBox="1"/>
          <p:nvPr/>
        </p:nvSpPr>
        <p:spPr>
          <a:xfrm>
            <a:off x="6204247" y="1204957"/>
            <a:ext cx="4016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customer clicks on the question, the answer to the question drop down.</a:t>
            </a:r>
          </a:p>
        </p:txBody>
      </p:sp>
    </p:spTree>
    <p:extLst>
      <p:ext uri="{BB962C8B-B14F-4D97-AF65-F5344CB8AC3E}">
        <p14:creationId xmlns:p14="http://schemas.microsoft.com/office/powerpoint/2010/main" val="2700410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A screen shot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C9F43B70-CF72-4CCB-9C52-9F4FEA37DC9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888763" y="992867"/>
            <a:ext cx="2866926" cy="506046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2E9FA8-6A1E-3FCF-3DAF-9D69D7590FB4}"/>
              </a:ext>
            </a:extLst>
          </p:cNvPr>
          <p:cNvSpPr txBox="1"/>
          <p:nvPr/>
        </p:nvSpPr>
        <p:spPr>
          <a:xfrm>
            <a:off x="1287173" y="948453"/>
            <a:ext cx="269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Nearest Branch Page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CDCD0C-9D36-04EE-E447-E4CF87D45FEE}"/>
              </a:ext>
            </a:extLst>
          </p:cNvPr>
          <p:cNvSpPr txBox="1"/>
          <p:nvPr/>
        </p:nvSpPr>
        <p:spPr>
          <a:xfrm>
            <a:off x="4886325" y="5105400"/>
            <a:ext cx="5710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here, short and quick access to other pages is provided.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CBA56FA-87EA-1C17-1244-0F0C1C0EBC5D}"/>
              </a:ext>
            </a:extLst>
          </p:cNvPr>
          <p:cNvSpPr/>
          <p:nvPr/>
        </p:nvSpPr>
        <p:spPr>
          <a:xfrm>
            <a:off x="1287173" y="5194079"/>
            <a:ext cx="2166171" cy="64533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7054F8-7F9C-55B0-747B-A321D1A2DD4B}"/>
              </a:ext>
            </a:extLst>
          </p:cNvPr>
          <p:cNvCxnSpPr>
            <a:endCxn id="2" idx="1"/>
          </p:cNvCxnSpPr>
          <p:nvPr/>
        </p:nvCxnSpPr>
        <p:spPr>
          <a:xfrm flipV="1">
            <a:off x="3453344" y="5259289"/>
            <a:ext cx="1432981" cy="257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C5C158-EE95-D1B1-F303-E11894A3DAB5}"/>
              </a:ext>
            </a:extLst>
          </p:cNvPr>
          <p:cNvCxnSpPr/>
          <p:nvPr/>
        </p:nvCxnSpPr>
        <p:spPr>
          <a:xfrm flipV="1">
            <a:off x="3328564" y="1239140"/>
            <a:ext cx="1320348" cy="546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DF7B337-42E8-0D1F-78E6-3EA0B0E7EF70}"/>
              </a:ext>
            </a:extLst>
          </p:cNvPr>
          <p:cNvSpPr txBox="1"/>
          <p:nvPr/>
        </p:nvSpPr>
        <p:spPr>
          <a:xfrm>
            <a:off x="4648912" y="916471"/>
            <a:ext cx="5537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here the customer can share the location of branch with other people.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534D33-F3A1-AE04-A018-66329FF100BA}"/>
              </a:ext>
            </a:extLst>
          </p:cNvPr>
          <p:cNvSpPr/>
          <p:nvPr/>
        </p:nvSpPr>
        <p:spPr>
          <a:xfrm>
            <a:off x="1280286" y="2233433"/>
            <a:ext cx="1609851" cy="149809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2D1131-D73C-038A-BD2D-4D0829C4CF31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890137" y="2902238"/>
            <a:ext cx="2377507" cy="1536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07CC80C-2793-AC84-F9C2-237C8D48662C}"/>
              </a:ext>
            </a:extLst>
          </p:cNvPr>
          <p:cNvSpPr txBox="1"/>
          <p:nvPr/>
        </p:nvSpPr>
        <p:spPr>
          <a:xfrm>
            <a:off x="5267644" y="3530364"/>
            <a:ext cx="67904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When the customer clicks on button and phone icon , they can call branch or see other branch locations.</a:t>
            </a:r>
            <a:endParaRPr lang="tr-TR" sz="1400" dirty="0"/>
          </a:p>
          <a:p>
            <a:r>
              <a:rPr lang="en-US" sz="1400" b="0" i="0" dirty="0">
                <a:solidFill>
                  <a:srgbClr val="2E95D3"/>
                </a:solidFill>
                <a:effectLst/>
                <a:latin typeface="Söhne Mono"/>
              </a:rPr>
              <a:t>SELECT</a:t>
            </a:r>
            <a:r>
              <a:rPr lang="en-US" sz="1400" b="0" i="0" dirty="0">
                <a:solidFill>
                  <a:schemeClr val="tx2"/>
                </a:solidFill>
                <a:effectLst/>
                <a:latin typeface="Söhne Mono"/>
              </a:rPr>
              <a:t> </a:t>
            </a:r>
            <a:r>
              <a:rPr lang="tr-TR" sz="1400" b="0" i="0" dirty="0" err="1">
                <a:solidFill>
                  <a:schemeClr val="tx2"/>
                </a:solidFill>
                <a:effectLst/>
                <a:latin typeface="Söhne Mono"/>
              </a:rPr>
              <a:t>BranchPhoneNumber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Söhne Mono"/>
              </a:rPr>
              <a:t>* </a:t>
            </a:r>
            <a:r>
              <a:rPr lang="en-US" sz="1400" b="0" i="0" dirty="0">
                <a:solidFill>
                  <a:srgbClr val="2E95D3"/>
                </a:solidFill>
                <a:effectLst/>
                <a:latin typeface="Söhne Mono"/>
              </a:rPr>
              <a:t>FROM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Söhne Mono"/>
              </a:rPr>
              <a:t> Ca</a:t>
            </a:r>
            <a:r>
              <a:rPr lang="en-US" sz="1400" b="0" i="0" dirty="0">
                <a:solidFill>
                  <a:srgbClr val="343541"/>
                </a:solidFill>
                <a:effectLst/>
                <a:latin typeface="Söhne"/>
              </a:rPr>
              <a:t> </a:t>
            </a:r>
            <a:r>
              <a:rPr lang="en-US" sz="1400" b="0" i="0" dirty="0">
                <a:solidFill>
                  <a:schemeClr val="tx2"/>
                </a:solidFill>
                <a:effectLst/>
                <a:latin typeface="Söhne"/>
              </a:rPr>
              <a:t>bmCargo_db</a:t>
            </a:r>
            <a:r>
              <a:rPr lang="tr-TR" sz="1400" b="0" i="0" dirty="0">
                <a:solidFill>
                  <a:schemeClr val="tx2"/>
                </a:solidFill>
                <a:effectLst/>
                <a:latin typeface="Söhne"/>
              </a:rPr>
              <a:t>.</a:t>
            </a:r>
            <a:r>
              <a:rPr lang="tr-TR" sz="1400" b="0" i="0" dirty="0" err="1">
                <a:solidFill>
                  <a:schemeClr val="tx2"/>
                </a:solidFill>
                <a:effectLst/>
                <a:latin typeface="Söhne"/>
              </a:rPr>
              <a:t>Branch-Info</a:t>
            </a:r>
            <a:r>
              <a:rPr lang="tr-TR" sz="1400" b="0" i="0" dirty="0">
                <a:solidFill>
                  <a:schemeClr val="tx2"/>
                </a:solidFill>
                <a:effectLst/>
                <a:latin typeface="Söhne"/>
              </a:rPr>
              <a:t> </a:t>
            </a:r>
            <a:r>
              <a:rPr lang="en-US" sz="1400" b="0" i="0" dirty="0">
                <a:solidFill>
                  <a:srgbClr val="2E95D3"/>
                </a:solidFill>
                <a:effectLst/>
                <a:latin typeface="Söhne Mono"/>
              </a:rPr>
              <a:t>WHERE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tr-TR" sz="1400" dirty="0">
                <a:solidFill>
                  <a:schemeClr val="tx2"/>
                </a:solidFill>
                <a:latin typeface="Söhne Mono"/>
              </a:rPr>
              <a:t>`Branch</a:t>
            </a:r>
            <a:r>
              <a:rPr lang="en-US" sz="1400" b="0" i="0" dirty="0">
                <a:solidFill>
                  <a:schemeClr val="tx2"/>
                </a:solidFill>
                <a:effectLst/>
                <a:latin typeface="Söhne Mono"/>
              </a:rPr>
              <a:t>ID </a:t>
            </a:r>
            <a:r>
              <a:rPr lang="tr-TR" sz="1400" dirty="0">
                <a:solidFill>
                  <a:schemeClr val="tx2"/>
                </a:solidFill>
                <a:latin typeface="Söhne Mono"/>
              </a:rPr>
              <a:t>` == (</a:t>
            </a:r>
            <a:r>
              <a:rPr lang="tr-TR" sz="1400" dirty="0" err="1">
                <a:solidFill>
                  <a:schemeClr val="tx2"/>
                </a:solidFill>
                <a:latin typeface="Söhne Mono"/>
              </a:rPr>
              <a:t>user’s</a:t>
            </a:r>
            <a:r>
              <a:rPr lang="tr-TR" sz="1400" dirty="0">
                <a:solidFill>
                  <a:schemeClr val="tx2"/>
                </a:solidFill>
                <a:latin typeface="Söhne Mono"/>
              </a:rPr>
              <a:t> </a:t>
            </a:r>
            <a:r>
              <a:rPr lang="tr-TR" sz="1400" dirty="0" err="1">
                <a:solidFill>
                  <a:schemeClr val="tx2"/>
                </a:solidFill>
                <a:latin typeface="Söhne Mono"/>
              </a:rPr>
              <a:t>input</a:t>
            </a:r>
            <a:r>
              <a:rPr lang="tr-TR" sz="1400" dirty="0">
                <a:solidFill>
                  <a:schemeClr val="tx2"/>
                </a:solidFill>
                <a:latin typeface="Söhne Mono"/>
              </a:rPr>
              <a:t> )</a:t>
            </a:r>
            <a:r>
              <a:rPr lang="tr-TR" sz="1400" b="0" i="0" dirty="0">
                <a:solidFill>
                  <a:schemeClr val="tx2"/>
                </a:solidFill>
                <a:effectLst/>
                <a:latin typeface="Söhne"/>
              </a:rPr>
              <a:t>;</a:t>
            </a:r>
          </a:p>
          <a:p>
            <a:r>
              <a:rPr lang="en-US" sz="1400" b="0" i="0" dirty="0">
                <a:solidFill>
                  <a:srgbClr val="2E95D3"/>
                </a:solidFill>
                <a:effectLst/>
                <a:latin typeface="Söhne Mono"/>
              </a:rPr>
              <a:t>SELECT</a:t>
            </a:r>
            <a:r>
              <a:rPr lang="en-US" sz="1400" b="0" i="0" dirty="0">
                <a:solidFill>
                  <a:schemeClr val="tx2"/>
                </a:solidFill>
                <a:effectLst/>
                <a:latin typeface="Söhne Mono"/>
              </a:rPr>
              <a:t> </a:t>
            </a:r>
            <a:r>
              <a:rPr lang="tr-TR" sz="1400" b="0" i="0" dirty="0" err="1">
                <a:solidFill>
                  <a:schemeClr val="tx2"/>
                </a:solidFill>
                <a:effectLst/>
                <a:latin typeface="Söhne Mono"/>
              </a:rPr>
              <a:t>BranchName,BranchPhoneNumber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1400" b="0" i="0" dirty="0">
                <a:solidFill>
                  <a:srgbClr val="2E95D3"/>
                </a:solidFill>
                <a:effectLst/>
                <a:latin typeface="Söhne Mono"/>
              </a:rPr>
              <a:t>FROM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Söhne Mono"/>
              </a:rPr>
              <a:t> Ca</a:t>
            </a:r>
            <a:r>
              <a:rPr lang="en-US" sz="1400" b="0" i="0" dirty="0">
                <a:solidFill>
                  <a:srgbClr val="343541"/>
                </a:solidFill>
                <a:effectLst/>
                <a:latin typeface="Söhne"/>
              </a:rPr>
              <a:t> </a:t>
            </a:r>
            <a:r>
              <a:rPr lang="en-US" sz="1400" b="0" i="0" dirty="0">
                <a:solidFill>
                  <a:schemeClr val="tx2"/>
                </a:solidFill>
                <a:effectLst/>
                <a:latin typeface="Söhne"/>
              </a:rPr>
              <a:t>bmCargo_db</a:t>
            </a:r>
            <a:r>
              <a:rPr lang="tr-TR" sz="1400" b="0" i="0" dirty="0">
                <a:solidFill>
                  <a:schemeClr val="tx2"/>
                </a:solidFill>
                <a:effectLst/>
                <a:latin typeface="Söhne"/>
              </a:rPr>
              <a:t>.</a:t>
            </a:r>
            <a:r>
              <a:rPr lang="tr-TR" sz="1400" b="0" i="0" dirty="0" err="1">
                <a:solidFill>
                  <a:schemeClr val="tx2"/>
                </a:solidFill>
                <a:effectLst/>
                <a:latin typeface="Söhne"/>
              </a:rPr>
              <a:t>Branch-Info</a:t>
            </a:r>
            <a:r>
              <a:rPr lang="tr-TR" sz="1400" b="0" i="0" dirty="0">
                <a:solidFill>
                  <a:schemeClr val="tx2"/>
                </a:solidFill>
                <a:effectLst/>
                <a:latin typeface="Söhne"/>
              </a:rPr>
              <a:t> </a:t>
            </a:r>
            <a:r>
              <a:rPr lang="en-US" sz="1400" b="0" i="0" dirty="0">
                <a:solidFill>
                  <a:srgbClr val="2E95D3"/>
                </a:solidFill>
                <a:effectLst/>
                <a:latin typeface="Söhne Mono"/>
              </a:rPr>
              <a:t>WHERE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tr-TR" sz="1400" dirty="0">
                <a:solidFill>
                  <a:schemeClr val="tx2"/>
                </a:solidFill>
                <a:latin typeface="Söhne Mono"/>
              </a:rPr>
              <a:t>`</a:t>
            </a:r>
            <a:r>
              <a:rPr lang="tr-TR" sz="1400" dirty="0" err="1">
                <a:solidFill>
                  <a:schemeClr val="tx2"/>
                </a:solidFill>
                <a:latin typeface="Söhne Mono"/>
              </a:rPr>
              <a:t>BranchAddress</a:t>
            </a:r>
            <a:r>
              <a:rPr lang="en-US" sz="1400" b="0" i="0" dirty="0">
                <a:solidFill>
                  <a:schemeClr val="tx2"/>
                </a:solidFill>
                <a:effectLst/>
                <a:latin typeface="Söhne Mono"/>
              </a:rPr>
              <a:t> </a:t>
            </a:r>
            <a:r>
              <a:rPr lang="tr-TR" sz="1400" dirty="0">
                <a:solidFill>
                  <a:schemeClr val="tx2"/>
                </a:solidFill>
                <a:latin typeface="Söhne Mono"/>
              </a:rPr>
              <a:t>` == (</a:t>
            </a:r>
            <a:r>
              <a:rPr lang="tr-TR" sz="1400" dirty="0" err="1">
                <a:solidFill>
                  <a:schemeClr val="tx2"/>
                </a:solidFill>
                <a:latin typeface="Söhne Mono"/>
              </a:rPr>
              <a:t>user’s</a:t>
            </a:r>
            <a:r>
              <a:rPr lang="tr-TR" sz="1400" dirty="0">
                <a:solidFill>
                  <a:schemeClr val="tx2"/>
                </a:solidFill>
                <a:latin typeface="Söhne Mono"/>
              </a:rPr>
              <a:t> </a:t>
            </a:r>
            <a:r>
              <a:rPr lang="tr-TR" sz="1400" dirty="0" err="1">
                <a:solidFill>
                  <a:schemeClr val="tx2"/>
                </a:solidFill>
                <a:latin typeface="Söhne Mono"/>
              </a:rPr>
              <a:t>input</a:t>
            </a:r>
            <a:r>
              <a:rPr lang="tr-TR" sz="1400" dirty="0">
                <a:solidFill>
                  <a:schemeClr val="tx2"/>
                </a:solidFill>
                <a:latin typeface="Söhne Mono"/>
              </a:rPr>
              <a:t>)</a:t>
            </a:r>
            <a:r>
              <a:rPr lang="tr-TR" sz="1400" b="0" i="0" dirty="0">
                <a:solidFill>
                  <a:schemeClr val="tx2"/>
                </a:solidFill>
                <a:effectLst/>
                <a:latin typeface="Söhne"/>
              </a:rPr>
              <a:t>;</a:t>
            </a:r>
          </a:p>
          <a:p>
            <a:endParaRPr lang="tr-TR" sz="1400" b="0" i="0" dirty="0">
              <a:solidFill>
                <a:schemeClr val="tx2"/>
              </a:solidFill>
              <a:effectLst/>
              <a:latin typeface="Söhne"/>
            </a:endParaRPr>
          </a:p>
          <a:p>
            <a:endParaRPr lang="en-US"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4A6194-CE6F-8202-9227-9D656D4106A5}"/>
              </a:ext>
            </a:extLst>
          </p:cNvPr>
          <p:cNvCxnSpPr>
            <a:cxnSpLocks/>
          </p:cNvCxnSpPr>
          <p:nvPr/>
        </p:nvCxnSpPr>
        <p:spPr>
          <a:xfrm flipV="1">
            <a:off x="2890137" y="2020557"/>
            <a:ext cx="1995398" cy="212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F259C8C-F42B-01CE-6929-2615BF97A544}"/>
              </a:ext>
            </a:extLst>
          </p:cNvPr>
          <p:cNvSpPr txBox="1"/>
          <p:nvPr/>
        </p:nvSpPr>
        <p:spPr>
          <a:xfrm>
            <a:off x="4885535" y="1705451"/>
            <a:ext cx="710155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customer enters the location from here and sees the list of whether there is a branch there</a:t>
            </a:r>
            <a:r>
              <a:rPr lang="en-US" dirty="0"/>
              <a:t>.</a:t>
            </a:r>
            <a:endParaRPr lang="tr-TR" dirty="0"/>
          </a:p>
          <a:p>
            <a:r>
              <a:rPr lang="en-US" sz="1400" b="0" i="0" dirty="0">
                <a:solidFill>
                  <a:srgbClr val="2E95D3"/>
                </a:solidFill>
                <a:effectLst/>
                <a:latin typeface="Söhne Mono"/>
              </a:rPr>
              <a:t>SELECT</a:t>
            </a:r>
            <a:r>
              <a:rPr lang="en-US" sz="1400" b="0" i="0" dirty="0">
                <a:solidFill>
                  <a:schemeClr val="tx2"/>
                </a:solidFill>
                <a:effectLst/>
                <a:latin typeface="Söhne Mono"/>
              </a:rPr>
              <a:t> </a:t>
            </a:r>
            <a:r>
              <a:rPr lang="tr-TR" sz="1400" b="0" i="0" dirty="0">
                <a:solidFill>
                  <a:schemeClr val="tx2"/>
                </a:solidFill>
                <a:effectLst/>
                <a:latin typeface="Söhne Mono"/>
              </a:rPr>
              <a:t>*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Söhne Mono"/>
              </a:rPr>
              <a:t>* </a:t>
            </a:r>
            <a:r>
              <a:rPr lang="en-US" sz="1400" b="0" i="0" dirty="0">
                <a:solidFill>
                  <a:srgbClr val="2E95D3"/>
                </a:solidFill>
                <a:effectLst/>
                <a:latin typeface="Söhne Mono"/>
              </a:rPr>
              <a:t>FROM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Söhne Mono"/>
              </a:rPr>
              <a:t> Ca</a:t>
            </a:r>
            <a:r>
              <a:rPr lang="en-US" sz="1400" b="0" i="0" dirty="0">
                <a:solidFill>
                  <a:srgbClr val="343541"/>
                </a:solidFill>
                <a:effectLst/>
                <a:latin typeface="Söhne"/>
              </a:rPr>
              <a:t> </a:t>
            </a:r>
            <a:r>
              <a:rPr lang="en-US" sz="1400" b="0" i="0" dirty="0">
                <a:solidFill>
                  <a:schemeClr val="tx2"/>
                </a:solidFill>
                <a:effectLst/>
                <a:latin typeface="Söhne"/>
              </a:rPr>
              <a:t>bmCargo_db</a:t>
            </a:r>
            <a:r>
              <a:rPr lang="tr-TR" sz="1400" b="0" i="0" dirty="0">
                <a:solidFill>
                  <a:schemeClr val="tx2"/>
                </a:solidFill>
                <a:effectLst/>
                <a:latin typeface="Söhne"/>
              </a:rPr>
              <a:t>.</a:t>
            </a:r>
            <a:r>
              <a:rPr lang="tr-TR" sz="1400" b="0" i="0" dirty="0" err="1">
                <a:solidFill>
                  <a:schemeClr val="tx2"/>
                </a:solidFill>
                <a:effectLst/>
                <a:latin typeface="Söhne"/>
              </a:rPr>
              <a:t>Branch-Info</a:t>
            </a:r>
            <a:r>
              <a:rPr lang="tr-TR" sz="1400" b="0" i="0" dirty="0">
                <a:solidFill>
                  <a:schemeClr val="tx2"/>
                </a:solidFill>
                <a:effectLst/>
                <a:latin typeface="Söhne"/>
              </a:rPr>
              <a:t> </a:t>
            </a:r>
            <a:r>
              <a:rPr lang="en-US" sz="1400" b="0" i="0" dirty="0">
                <a:solidFill>
                  <a:srgbClr val="2E95D3"/>
                </a:solidFill>
                <a:effectLst/>
                <a:latin typeface="Söhne Mono"/>
              </a:rPr>
              <a:t>WHERE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tr-TR" sz="1400" dirty="0">
                <a:solidFill>
                  <a:schemeClr val="tx2"/>
                </a:solidFill>
                <a:latin typeface="Söhne Mono"/>
              </a:rPr>
              <a:t>`</a:t>
            </a:r>
            <a:r>
              <a:rPr lang="tr-TR" sz="1400" dirty="0" err="1">
                <a:solidFill>
                  <a:schemeClr val="tx2"/>
                </a:solidFill>
                <a:latin typeface="Söhne Mono"/>
              </a:rPr>
              <a:t>BranchAddress</a:t>
            </a:r>
            <a:r>
              <a:rPr lang="en-US" sz="1400" b="0" i="0" dirty="0">
                <a:solidFill>
                  <a:schemeClr val="tx2"/>
                </a:solidFill>
                <a:effectLst/>
                <a:latin typeface="Söhne Mono"/>
              </a:rPr>
              <a:t> </a:t>
            </a:r>
            <a:r>
              <a:rPr lang="tr-TR" sz="1400" dirty="0">
                <a:solidFill>
                  <a:schemeClr val="tx2"/>
                </a:solidFill>
                <a:latin typeface="Söhne Mono"/>
              </a:rPr>
              <a:t>` == (</a:t>
            </a:r>
            <a:r>
              <a:rPr lang="tr-TR" sz="1400" dirty="0" err="1">
                <a:solidFill>
                  <a:schemeClr val="tx2"/>
                </a:solidFill>
                <a:latin typeface="Söhne Mono"/>
              </a:rPr>
              <a:t>user’s</a:t>
            </a:r>
            <a:r>
              <a:rPr lang="tr-TR" sz="1400" dirty="0">
                <a:solidFill>
                  <a:schemeClr val="tx2"/>
                </a:solidFill>
                <a:latin typeface="Söhne Mono"/>
              </a:rPr>
              <a:t> </a:t>
            </a:r>
            <a:r>
              <a:rPr lang="tr-TR" sz="1400" dirty="0" err="1">
                <a:solidFill>
                  <a:schemeClr val="tx2"/>
                </a:solidFill>
                <a:latin typeface="Söhne Mono"/>
              </a:rPr>
              <a:t>input</a:t>
            </a:r>
            <a:r>
              <a:rPr lang="tr-TR" sz="1400" dirty="0">
                <a:solidFill>
                  <a:schemeClr val="tx2"/>
                </a:solidFill>
                <a:latin typeface="Söhne Mono"/>
              </a:rPr>
              <a:t>)</a:t>
            </a:r>
            <a:r>
              <a:rPr lang="tr-TR" sz="1400" b="0" i="0" dirty="0">
                <a:solidFill>
                  <a:schemeClr val="tx2"/>
                </a:solidFill>
                <a:effectLst/>
                <a:latin typeface="Söhne"/>
              </a:rPr>
              <a:t>;</a:t>
            </a:r>
          </a:p>
          <a:p>
            <a:r>
              <a:rPr lang="en-US" sz="1400" b="0" i="0" dirty="0">
                <a:solidFill>
                  <a:schemeClr val="tx2"/>
                </a:solidFill>
                <a:effectLst/>
                <a:latin typeface="Söhne"/>
              </a:rPr>
              <a:t>In this user interface, we aim to show the branch name, address and contact information to the customer.</a:t>
            </a:r>
            <a:endParaRPr lang="tr-TR" sz="1400" b="0" i="0" dirty="0">
              <a:solidFill>
                <a:schemeClr val="tx2"/>
              </a:solidFill>
              <a:effectLst/>
              <a:latin typeface="Söhne"/>
            </a:endParaRPr>
          </a:p>
          <a:p>
            <a:endParaRPr lang="tr-TR" sz="1400" b="0" i="0" dirty="0">
              <a:solidFill>
                <a:schemeClr val="tx2"/>
              </a:solidFill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49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A screen shot of a phone&#10;&#10;Description automatically generated with medium confidence">
            <a:extLst>
              <a:ext uri="{FF2B5EF4-FFF2-40B4-BE49-F238E27FC236}">
                <a16:creationId xmlns:a16="http://schemas.microsoft.com/office/drawing/2014/main" id="{4FFFD53D-333C-5FEB-3240-2742779FD69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56888" y="856134"/>
            <a:ext cx="3044367" cy="6019969"/>
          </a:xfr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1AE31079-5D08-90E4-8297-69762BDEB018}"/>
              </a:ext>
            </a:extLst>
          </p:cNvPr>
          <p:cNvSpPr/>
          <p:nvPr/>
        </p:nvSpPr>
        <p:spPr>
          <a:xfrm>
            <a:off x="3615981" y="2770741"/>
            <a:ext cx="657225" cy="2568635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C7BCC-5C73-0779-EA52-DEA5CEB6FD61}"/>
              </a:ext>
            </a:extLst>
          </p:cNvPr>
          <p:cNvSpPr txBox="1"/>
          <p:nvPr/>
        </p:nvSpPr>
        <p:spPr>
          <a:xfrm>
            <a:off x="4729121" y="2400470"/>
            <a:ext cx="687936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2E95D3"/>
                </a:solidFill>
                <a:effectLst/>
                <a:latin typeface="Söhne Mono"/>
              </a:rPr>
              <a:t>SELECT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 Mono"/>
              </a:rPr>
              <a:t> </a:t>
            </a:r>
            <a:r>
              <a:rPr lang="tr-TR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 Mono"/>
              </a:rPr>
              <a:t>BranchDelivery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 Mono"/>
              </a:rPr>
              <a:t> </a:t>
            </a:r>
            <a:r>
              <a:rPr lang="en-US" sz="1400" b="0" i="0" dirty="0">
                <a:solidFill>
                  <a:srgbClr val="2E95D3"/>
                </a:solidFill>
                <a:effectLst/>
                <a:latin typeface="Söhne Mono"/>
              </a:rPr>
              <a:t>FROM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1400" b="0" i="0" dirty="0" err="1">
                <a:solidFill>
                  <a:srgbClr val="FFFFFF"/>
                </a:solidFill>
                <a:effectLst/>
                <a:latin typeface="Söhne Mono"/>
              </a:rPr>
              <a:t>C</a:t>
            </a:r>
            <a:r>
              <a:rPr lang="en-US" sz="1400" b="0" i="0" dirty="0" err="1">
                <a:solidFill>
                  <a:schemeClr val="tx2"/>
                </a:solidFill>
                <a:effectLst/>
                <a:latin typeface="Söhne"/>
              </a:rPr>
              <a:t>bmCargo_db</a:t>
            </a:r>
            <a:r>
              <a:rPr lang="tr-TR" sz="1400" b="0" i="0" dirty="0">
                <a:solidFill>
                  <a:schemeClr val="tx2"/>
                </a:solidFill>
                <a:effectLst/>
                <a:latin typeface="Söhne"/>
              </a:rPr>
              <a:t>.Delivery-</a:t>
            </a:r>
            <a:r>
              <a:rPr lang="tr-TR" sz="1400" b="0" i="0" dirty="0" err="1">
                <a:solidFill>
                  <a:schemeClr val="tx2"/>
                </a:solidFill>
                <a:effectLst/>
                <a:latin typeface="Söhne"/>
              </a:rPr>
              <a:t>Type</a:t>
            </a:r>
            <a:r>
              <a:rPr lang="tr-TR" sz="1400" b="0" i="0" dirty="0">
                <a:solidFill>
                  <a:schemeClr val="tx2"/>
                </a:solidFill>
                <a:effectLst/>
                <a:latin typeface="Söhne"/>
              </a:rPr>
              <a:t>;</a:t>
            </a:r>
          </a:p>
          <a:p>
            <a:endParaRPr lang="tr-TR" sz="1400" b="0" i="0" dirty="0">
              <a:solidFill>
                <a:srgbClr val="2E95D3"/>
              </a:solidFill>
              <a:effectLst/>
              <a:latin typeface="Söhne Mono"/>
            </a:endParaRPr>
          </a:p>
          <a:p>
            <a:r>
              <a:rPr lang="en-US" sz="1400" b="0" i="0" dirty="0">
                <a:solidFill>
                  <a:srgbClr val="2E95D3"/>
                </a:solidFill>
                <a:effectLst/>
                <a:latin typeface="Söhne Mono"/>
              </a:rPr>
              <a:t>SELECT</a:t>
            </a:r>
            <a:r>
              <a:rPr lang="en-US" sz="1400" b="0" i="0" dirty="0">
                <a:solidFill>
                  <a:schemeClr val="tx2"/>
                </a:solidFill>
                <a:effectLst/>
                <a:latin typeface="Söhne Mono"/>
              </a:rPr>
              <a:t> </a:t>
            </a:r>
            <a:r>
              <a:rPr lang="tr-TR" sz="1400" b="0" i="0" dirty="0">
                <a:solidFill>
                  <a:schemeClr val="tx2"/>
                </a:solidFill>
                <a:effectLst/>
                <a:latin typeface="Söhne Mono"/>
              </a:rPr>
              <a:t>(</a:t>
            </a:r>
            <a:r>
              <a:rPr lang="tr-TR" sz="1400" b="0" i="0" dirty="0" err="1">
                <a:solidFill>
                  <a:schemeClr val="tx2"/>
                </a:solidFill>
                <a:effectLst/>
                <a:latin typeface="Söhne Mono"/>
              </a:rPr>
              <a:t>c.SenderAddress</a:t>
            </a:r>
            <a:r>
              <a:rPr lang="tr-TR" sz="1400" dirty="0">
                <a:solidFill>
                  <a:schemeClr val="tx2"/>
                </a:solidFill>
                <a:latin typeface="Söhne Mono"/>
              </a:rPr>
              <a:t> -</a:t>
            </a:r>
            <a:r>
              <a:rPr lang="en-US" sz="1400" b="0" i="0" dirty="0">
                <a:solidFill>
                  <a:schemeClr val="tx2"/>
                </a:solidFill>
                <a:effectLst/>
                <a:latin typeface="Söhne Mono"/>
              </a:rPr>
              <a:t> </a:t>
            </a:r>
            <a:r>
              <a:rPr lang="tr-TR" sz="1400" b="0" i="0" dirty="0" err="1">
                <a:solidFill>
                  <a:schemeClr val="tx2"/>
                </a:solidFill>
                <a:effectLst/>
                <a:latin typeface="Söhne Mono"/>
              </a:rPr>
              <a:t>b.BranchAddress</a:t>
            </a:r>
            <a:r>
              <a:rPr lang="tr-TR" sz="1400" b="0" i="0" dirty="0">
                <a:solidFill>
                  <a:schemeClr val="accent6"/>
                </a:solidFill>
                <a:effectLst/>
                <a:latin typeface="Söhne Mono"/>
              </a:rPr>
              <a:t>) AS </a:t>
            </a:r>
            <a:r>
              <a:rPr lang="tr-TR" sz="1400" dirty="0" err="1">
                <a:solidFill>
                  <a:schemeClr val="tx2"/>
                </a:solidFill>
                <a:latin typeface="Söhne Mono"/>
              </a:rPr>
              <a:t>D</a:t>
            </a:r>
            <a:r>
              <a:rPr lang="tr-TR" sz="1400" b="0" i="0" dirty="0" err="1">
                <a:solidFill>
                  <a:schemeClr val="tx2"/>
                </a:solidFill>
                <a:effectLst/>
                <a:latin typeface="Söhne Mono"/>
              </a:rPr>
              <a:t>istance</a:t>
            </a:r>
            <a:r>
              <a:rPr lang="tr-TR" sz="1400" dirty="0">
                <a:solidFill>
                  <a:srgbClr val="FFFFFF"/>
                </a:solidFill>
                <a:latin typeface="Söhne Mono"/>
              </a:rPr>
              <a:t> </a:t>
            </a:r>
            <a:r>
              <a:rPr lang="tr-TR" sz="1400" b="0" i="0" dirty="0">
                <a:solidFill>
                  <a:schemeClr val="tx2"/>
                </a:solidFill>
                <a:effectLst/>
                <a:latin typeface="Söhne Mono"/>
              </a:rPr>
              <a:t> , </a:t>
            </a:r>
            <a:r>
              <a:rPr lang="tr-TR" sz="1400" b="0" i="0" dirty="0" err="1">
                <a:solidFill>
                  <a:schemeClr val="tx2"/>
                </a:solidFill>
                <a:effectLst/>
                <a:latin typeface="Söhne Mono"/>
              </a:rPr>
              <a:t>cc.PaymentAmount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Söhne Mono"/>
              </a:rPr>
              <a:t>* </a:t>
            </a:r>
            <a:r>
              <a:rPr lang="en-US" sz="1400" b="0" i="0" dirty="0">
                <a:solidFill>
                  <a:srgbClr val="2E95D3"/>
                </a:solidFill>
                <a:effectLst/>
                <a:latin typeface="Söhne Mono"/>
              </a:rPr>
              <a:t>FROM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1400" b="0" i="0" dirty="0" err="1">
                <a:solidFill>
                  <a:srgbClr val="FFFFFF"/>
                </a:solidFill>
                <a:effectLst/>
                <a:latin typeface="Söhne Mono"/>
              </a:rPr>
              <a:t>C</a:t>
            </a:r>
            <a:r>
              <a:rPr lang="en-US" sz="1400" b="0" i="0" dirty="0" err="1">
                <a:solidFill>
                  <a:schemeClr val="tx2"/>
                </a:solidFill>
                <a:effectLst/>
                <a:latin typeface="Söhne"/>
              </a:rPr>
              <a:t>bmCargo_db</a:t>
            </a:r>
            <a:r>
              <a:rPr lang="tr-TR" sz="1400" b="0" i="0" dirty="0">
                <a:solidFill>
                  <a:schemeClr val="tx2"/>
                </a:solidFill>
                <a:effectLst/>
                <a:latin typeface="Söhne"/>
              </a:rPr>
              <a:t>.</a:t>
            </a:r>
            <a:r>
              <a:rPr lang="tr-TR" sz="1400" b="0" i="0" dirty="0" err="1">
                <a:solidFill>
                  <a:schemeClr val="tx2"/>
                </a:solidFill>
                <a:effectLst/>
                <a:latin typeface="Söhne"/>
              </a:rPr>
              <a:t>Customer-Info</a:t>
            </a:r>
            <a:r>
              <a:rPr lang="tr-TR" sz="1400" b="0" i="0" dirty="0">
                <a:solidFill>
                  <a:schemeClr val="tx2"/>
                </a:solidFill>
                <a:effectLst/>
                <a:latin typeface="Söhne"/>
              </a:rPr>
              <a:t>  c , </a:t>
            </a:r>
            <a:r>
              <a:rPr lang="en-US" sz="1400" b="0" i="0" dirty="0">
                <a:solidFill>
                  <a:schemeClr val="tx2"/>
                </a:solidFill>
                <a:effectLst/>
                <a:latin typeface="Söhne"/>
              </a:rPr>
              <a:t>bmCargo_db</a:t>
            </a:r>
            <a:r>
              <a:rPr lang="tr-TR" sz="1400" b="0" i="0" dirty="0">
                <a:solidFill>
                  <a:schemeClr val="tx2"/>
                </a:solidFill>
                <a:effectLst/>
                <a:latin typeface="Söhne"/>
              </a:rPr>
              <a:t>.</a:t>
            </a:r>
            <a:r>
              <a:rPr lang="tr-TR" sz="1400" b="0" i="0" dirty="0" err="1">
                <a:solidFill>
                  <a:schemeClr val="tx2"/>
                </a:solidFill>
                <a:effectLst/>
                <a:latin typeface="Söhne"/>
              </a:rPr>
              <a:t>Branch-Info</a:t>
            </a:r>
            <a:r>
              <a:rPr lang="tr-TR" sz="1400" b="0" i="0" dirty="0">
                <a:solidFill>
                  <a:schemeClr val="tx2"/>
                </a:solidFill>
                <a:effectLst/>
                <a:latin typeface="Söhne"/>
              </a:rPr>
              <a:t> b , </a:t>
            </a:r>
            <a:r>
              <a:rPr lang="en-US" sz="1400" b="0" i="0" dirty="0">
                <a:solidFill>
                  <a:schemeClr val="tx2"/>
                </a:solidFill>
                <a:effectLst/>
                <a:latin typeface="Söhne"/>
              </a:rPr>
              <a:t>bmCargo_db</a:t>
            </a:r>
            <a:r>
              <a:rPr lang="tr-TR" sz="1400" b="0" i="0" dirty="0">
                <a:solidFill>
                  <a:schemeClr val="tx2"/>
                </a:solidFill>
                <a:effectLst/>
                <a:latin typeface="Söhne"/>
              </a:rPr>
              <a:t>.</a:t>
            </a:r>
            <a:r>
              <a:rPr lang="tr-TR" sz="1400" b="0" i="0" dirty="0" err="1">
                <a:solidFill>
                  <a:schemeClr val="tx2"/>
                </a:solidFill>
                <a:effectLst/>
                <a:latin typeface="Söhne"/>
              </a:rPr>
              <a:t>CargoCost</a:t>
            </a:r>
            <a:r>
              <a:rPr lang="tr-TR" sz="1400" b="0" i="0" dirty="0">
                <a:solidFill>
                  <a:schemeClr val="tx2"/>
                </a:solidFill>
                <a:effectLst/>
                <a:latin typeface="Söhne"/>
              </a:rPr>
              <a:t> cc </a:t>
            </a:r>
            <a:r>
              <a:rPr lang="en-US" sz="1400" b="0" i="0" dirty="0">
                <a:solidFill>
                  <a:srgbClr val="2E95D3"/>
                </a:solidFill>
                <a:effectLst/>
                <a:latin typeface="Söhne Mono"/>
              </a:rPr>
              <a:t>WHERE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tr-TR" sz="1400" dirty="0" err="1">
                <a:solidFill>
                  <a:schemeClr val="tx2"/>
                </a:solidFill>
                <a:latin typeface="Söhne Mono"/>
              </a:rPr>
              <a:t>D</a:t>
            </a:r>
            <a:r>
              <a:rPr lang="tr-TR" sz="1400" b="0" i="0" dirty="0" err="1">
                <a:solidFill>
                  <a:schemeClr val="tx2"/>
                </a:solidFill>
                <a:effectLst/>
                <a:latin typeface="Söhne Mono"/>
              </a:rPr>
              <a:t>istance</a:t>
            </a:r>
            <a:r>
              <a:rPr lang="tr-TR" sz="1400" b="0" i="0" dirty="0">
                <a:solidFill>
                  <a:schemeClr val="tx2"/>
                </a:solidFill>
                <a:effectLst/>
                <a:latin typeface="Söhne Mono"/>
              </a:rPr>
              <a:t> </a:t>
            </a:r>
            <a:r>
              <a:rPr lang="tr-TR" sz="1400" dirty="0">
                <a:solidFill>
                  <a:schemeClr val="tx2"/>
                </a:solidFill>
                <a:latin typeface="Söhne Mono"/>
              </a:rPr>
              <a:t>== </a:t>
            </a:r>
            <a:r>
              <a:rPr lang="tr-TR" sz="1400" b="0" i="0" dirty="0" err="1">
                <a:solidFill>
                  <a:schemeClr val="tx2"/>
                </a:solidFill>
                <a:effectLst/>
                <a:latin typeface="Söhne Mono"/>
              </a:rPr>
              <a:t>cc.PaymentDistance</a:t>
            </a:r>
            <a:r>
              <a:rPr lang="tr-TR" sz="1400" dirty="0">
                <a:solidFill>
                  <a:schemeClr val="tx2"/>
                </a:solidFill>
                <a:latin typeface="Söhne Mono"/>
              </a:rPr>
              <a:t>;</a:t>
            </a:r>
          </a:p>
          <a:p>
            <a:endParaRPr lang="tr-TR" sz="1400" b="0" i="0" dirty="0">
              <a:solidFill>
                <a:schemeClr val="tx2"/>
              </a:solidFill>
              <a:effectLst/>
              <a:latin typeface="Söhne Mono"/>
            </a:endParaRPr>
          </a:p>
          <a:p>
            <a:r>
              <a:rPr lang="en-US" sz="1400" b="0" i="0" dirty="0">
                <a:solidFill>
                  <a:schemeClr val="tx2"/>
                </a:solidFill>
                <a:effectLst/>
                <a:latin typeface="Söhne"/>
              </a:rPr>
              <a:t>Here, the payment amount is determined according to the distances, so we show the customer the prices in the database with the distance entered by the user.</a:t>
            </a:r>
            <a:endParaRPr lang="tr-TR" sz="1400" b="0" i="0" dirty="0">
              <a:solidFill>
                <a:schemeClr val="tx2"/>
              </a:solidFill>
              <a:effectLst/>
              <a:latin typeface="Söhne"/>
            </a:endParaRPr>
          </a:p>
          <a:p>
            <a:endParaRPr lang="tr-TR" sz="1400" b="0" i="0" dirty="0">
              <a:solidFill>
                <a:schemeClr val="tx2"/>
              </a:solidFill>
              <a:effectLst/>
              <a:latin typeface="Söhne"/>
            </a:endParaRPr>
          </a:p>
          <a:p>
            <a:r>
              <a:rPr lang="en-US" sz="1400" b="0" i="0" dirty="0">
                <a:solidFill>
                  <a:srgbClr val="2E95D3"/>
                </a:solidFill>
                <a:effectLst/>
                <a:latin typeface="Söhne Mono"/>
              </a:rPr>
              <a:t>SELECT</a:t>
            </a:r>
            <a:r>
              <a:rPr lang="en-US" sz="1400" b="0" i="0" dirty="0">
                <a:solidFill>
                  <a:schemeClr val="tx2"/>
                </a:solidFill>
                <a:effectLst/>
                <a:latin typeface="Söhne Mono"/>
              </a:rPr>
              <a:t> </a:t>
            </a:r>
            <a:r>
              <a:rPr lang="tr-TR" sz="1400" b="0" i="0" dirty="0">
                <a:solidFill>
                  <a:schemeClr val="tx2"/>
                </a:solidFill>
                <a:effectLst/>
                <a:latin typeface="Söhne Mono"/>
              </a:rPr>
              <a:t> </a:t>
            </a:r>
            <a:r>
              <a:rPr lang="tr-TR" sz="1400" dirty="0" err="1">
                <a:solidFill>
                  <a:schemeClr val="tx2"/>
                </a:solidFill>
                <a:latin typeface="Söhne Mono"/>
              </a:rPr>
              <a:t>Sss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Söhne Mono"/>
              </a:rPr>
              <a:t>* </a:t>
            </a:r>
            <a:r>
              <a:rPr lang="en-US" sz="1400" b="0" i="0" dirty="0">
                <a:solidFill>
                  <a:srgbClr val="2E95D3"/>
                </a:solidFill>
                <a:effectLst/>
                <a:latin typeface="Söhne Mono"/>
              </a:rPr>
              <a:t>FROM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1400" b="0" i="0" dirty="0" err="1">
                <a:solidFill>
                  <a:srgbClr val="FFFFFF"/>
                </a:solidFill>
                <a:effectLst/>
                <a:latin typeface="Söhne Mono"/>
              </a:rPr>
              <a:t>C</a:t>
            </a:r>
            <a:r>
              <a:rPr lang="en-US" sz="1400" b="0" i="0" dirty="0" err="1">
                <a:solidFill>
                  <a:schemeClr val="tx2"/>
                </a:solidFill>
                <a:effectLst/>
                <a:latin typeface="Söhne"/>
              </a:rPr>
              <a:t>bmCargo_db</a:t>
            </a:r>
            <a:r>
              <a:rPr lang="tr-TR" sz="1400" b="0" i="0" dirty="0">
                <a:solidFill>
                  <a:schemeClr val="tx2"/>
                </a:solidFill>
                <a:effectLst/>
                <a:latin typeface="Söhne"/>
              </a:rPr>
              <a:t>.Cargo-</a:t>
            </a:r>
            <a:r>
              <a:rPr lang="tr-TR" sz="1400" b="0" i="0" dirty="0" err="1">
                <a:solidFill>
                  <a:schemeClr val="tx2"/>
                </a:solidFill>
                <a:effectLst/>
                <a:latin typeface="Söhne"/>
              </a:rPr>
              <a:t>Info</a:t>
            </a:r>
            <a:r>
              <a:rPr lang="tr-TR" sz="1400" b="0" i="0" dirty="0">
                <a:solidFill>
                  <a:schemeClr val="tx2"/>
                </a:solidFill>
                <a:effectLst/>
                <a:latin typeface="Söhne"/>
              </a:rPr>
              <a:t> ;</a:t>
            </a:r>
            <a:r>
              <a:rPr lang="en-US" sz="1400" b="0" i="0" dirty="0">
                <a:solidFill>
                  <a:schemeClr val="tx2"/>
                </a:solidFill>
                <a:effectLst/>
                <a:latin typeface="Söhne"/>
              </a:rPr>
              <a:t> </a:t>
            </a:r>
            <a:endParaRPr lang="tr-TR" sz="1400" b="0" i="0" dirty="0">
              <a:solidFill>
                <a:schemeClr val="tx2"/>
              </a:solidFill>
              <a:effectLst/>
              <a:latin typeface="Söhne"/>
            </a:endParaRPr>
          </a:p>
          <a:p>
            <a:endParaRPr lang="tr-TR" sz="1800" b="0" i="0" dirty="0">
              <a:solidFill>
                <a:schemeClr val="tx2"/>
              </a:solidFill>
              <a:effectLst/>
              <a:latin typeface="Söhne"/>
            </a:endParaRPr>
          </a:p>
          <a:p>
            <a:endParaRPr lang="tr-TR" sz="1800" b="0" i="0" dirty="0">
              <a:solidFill>
                <a:schemeClr val="tx2"/>
              </a:solidFill>
              <a:effectLst/>
              <a:latin typeface="Söhn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560252-2B2D-18A9-4D2F-1869A23A4F9E}"/>
              </a:ext>
            </a:extLst>
          </p:cNvPr>
          <p:cNvSpPr txBox="1"/>
          <p:nvPr/>
        </p:nvSpPr>
        <p:spPr>
          <a:xfrm>
            <a:off x="1389315" y="856134"/>
            <a:ext cx="269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Fee Calculation Page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573AAE9-C8ED-818F-64C0-1056EBC6E831}"/>
              </a:ext>
            </a:extLst>
          </p:cNvPr>
          <p:cNvSpPr/>
          <p:nvPr/>
        </p:nvSpPr>
        <p:spPr>
          <a:xfrm>
            <a:off x="1521151" y="1948441"/>
            <a:ext cx="2162086" cy="70930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013DE9-849B-0D49-A0AB-1517026C33FB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708618" y="1890524"/>
            <a:ext cx="1255196" cy="3353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B431B48-70CF-EF02-A9EC-AC64A139C4D6}"/>
              </a:ext>
            </a:extLst>
          </p:cNvPr>
          <p:cNvSpPr txBox="1"/>
          <p:nvPr/>
        </p:nvSpPr>
        <p:spPr>
          <a:xfrm>
            <a:off x="4963814" y="1521192"/>
            <a:ext cx="54949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here, the customer chooses situations such as bringing the cargo to the branch herself or receiving it from the courier's home, and these are recorded in the database.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C1DFFE-AC45-3192-4350-5D06C24166DD}"/>
              </a:ext>
            </a:extLst>
          </p:cNvPr>
          <p:cNvSpPr txBox="1"/>
          <p:nvPr/>
        </p:nvSpPr>
        <p:spPr>
          <a:xfrm>
            <a:off x="5032372" y="1225466"/>
            <a:ext cx="6143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here, short and quick access to other pages is provided.</a:t>
            </a:r>
          </a:p>
          <a:p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63F458-7067-7B8A-AE27-8ACF3E24F097}"/>
              </a:ext>
            </a:extLst>
          </p:cNvPr>
          <p:cNvCxnSpPr>
            <a:cxnSpLocks/>
          </p:cNvCxnSpPr>
          <p:nvPr/>
        </p:nvCxnSpPr>
        <p:spPr>
          <a:xfrm flipV="1">
            <a:off x="3454940" y="1411842"/>
            <a:ext cx="1508874" cy="3261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AD0531-F970-F1C8-C6EC-4D63071E77B5}"/>
              </a:ext>
            </a:extLst>
          </p:cNvPr>
          <p:cNvCxnSpPr>
            <a:cxnSpLocks/>
          </p:cNvCxnSpPr>
          <p:nvPr/>
        </p:nvCxnSpPr>
        <p:spPr>
          <a:xfrm flipV="1">
            <a:off x="3310556" y="4428396"/>
            <a:ext cx="1418565" cy="605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91FE1CE-DD9F-1B3B-FD58-075D0C246D9F}"/>
              </a:ext>
            </a:extLst>
          </p:cNvPr>
          <p:cNvSpPr txBox="1"/>
          <p:nvPr/>
        </p:nvSpPr>
        <p:spPr>
          <a:xfrm>
            <a:off x="4729121" y="5944043"/>
            <a:ext cx="5537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here, short and quick access to other pages is provided.</a:t>
            </a:r>
          </a:p>
          <a:p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E09CF22-88C0-890F-753B-750E2DAD5964}"/>
              </a:ext>
            </a:extLst>
          </p:cNvPr>
          <p:cNvSpPr/>
          <p:nvPr/>
        </p:nvSpPr>
        <p:spPr>
          <a:xfrm>
            <a:off x="1598170" y="5664228"/>
            <a:ext cx="1905455" cy="67527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7B057F8-21F8-A527-7F21-9EE164E91C02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3503625" y="6001866"/>
            <a:ext cx="1225496" cy="120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C88F4D1-BDE8-9750-79FD-D52257525ABD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738623" y="3800854"/>
            <a:ext cx="1990498" cy="370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149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A screen shot of a phone&#10;&#10;Description automatically generated with medium confidence">
            <a:extLst>
              <a:ext uri="{FF2B5EF4-FFF2-40B4-BE49-F238E27FC236}">
                <a16:creationId xmlns:a16="http://schemas.microsoft.com/office/drawing/2014/main" id="{EDB50347-C0E9-4BC6-6F22-54ACD6362A7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803304" y="1283964"/>
            <a:ext cx="2984585" cy="5003645"/>
          </a:xfr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7EA59015-8C1B-E036-CD6F-6ADBD6035FFA}"/>
              </a:ext>
            </a:extLst>
          </p:cNvPr>
          <p:cNvSpPr/>
          <p:nvPr/>
        </p:nvSpPr>
        <p:spPr>
          <a:xfrm>
            <a:off x="3219092" y="4084889"/>
            <a:ext cx="657225" cy="1598063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F50F1-8E46-910C-E939-9834FC4D3945}"/>
              </a:ext>
            </a:extLst>
          </p:cNvPr>
          <p:cNvSpPr txBox="1"/>
          <p:nvPr/>
        </p:nvSpPr>
        <p:spPr>
          <a:xfrm>
            <a:off x="3982340" y="3922519"/>
            <a:ext cx="76570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b="0" i="0" dirty="0">
                <a:solidFill>
                  <a:srgbClr val="2E95D3"/>
                </a:solidFill>
                <a:effectLst/>
                <a:latin typeface="Söhne Mono"/>
              </a:rPr>
              <a:t>INSERT INTO </a:t>
            </a:r>
            <a:r>
              <a:rPr lang="tr-TR" sz="18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 Mono"/>
              </a:rPr>
              <a:t>Complaint-Info</a:t>
            </a:r>
            <a:r>
              <a:rPr lang="tr-TR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 Mono"/>
              </a:rPr>
              <a:t>(</a:t>
            </a:r>
            <a:r>
              <a:rPr lang="tr-TR" sz="18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 Mono"/>
              </a:rPr>
              <a:t>ComplaintDate,ComplaintDescription,SenderTC</a:t>
            </a:r>
            <a:r>
              <a:rPr lang="tr-TR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 Mono"/>
              </a:rPr>
              <a:t>)</a:t>
            </a:r>
          </a:p>
          <a:p>
            <a:r>
              <a:rPr lang="tr-TR" sz="1800" b="0" i="0" dirty="0">
                <a:solidFill>
                  <a:srgbClr val="2E95D3"/>
                </a:solidFill>
                <a:effectLst/>
                <a:latin typeface="Söhne Mono"/>
              </a:rPr>
              <a:t>VALUES</a:t>
            </a:r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 Mono"/>
              </a:rPr>
              <a:t> </a:t>
            </a:r>
            <a:r>
              <a:rPr lang="tr-TR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 Mono"/>
              </a:rPr>
              <a:t> (</a:t>
            </a:r>
            <a:r>
              <a:rPr lang="tr-TR" sz="18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 Mono"/>
              </a:rPr>
              <a:t>user</a:t>
            </a:r>
            <a:r>
              <a:rPr lang="tr-TR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 Mono"/>
              </a:rPr>
              <a:t> </a:t>
            </a:r>
            <a:r>
              <a:rPr lang="tr-TR" sz="18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 Mono"/>
              </a:rPr>
              <a:t>input</a:t>
            </a:r>
            <a:r>
              <a:rPr lang="tr-TR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 Mono"/>
              </a:rPr>
              <a:t>)</a:t>
            </a:r>
            <a:r>
              <a:rPr lang="tr-TR" sz="1800" b="0" i="0" dirty="0">
                <a:solidFill>
                  <a:schemeClr val="tx2"/>
                </a:solidFill>
                <a:effectLst/>
                <a:latin typeface="Söhne"/>
              </a:rPr>
              <a:t>;</a:t>
            </a:r>
          </a:p>
          <a:p>
            <a:endParaRPr lang="tr-TR" sz="1800" b="0" i="0" dirty="0">
              <a:solidFill>
                <a:schemeClr val="tx2"/>
              </a:solidFill>
              <a:effectLst/>
              <a:latin typeface="Söhne"/>
            </a:endParaRPr>
          </a:p>
          <a:p>
            <a:r>
              <a:rPr lang="en-US" dirty="0"/>
              <a:t>The information entered by the customers is saved in the database and thus bm</a:t>
            </a:r>
            <a:r>
              <a:rPr lang="tr-TR" dirty="0"/>
              <a:t> </a:t>
            </a:r>
            <a:r>
              <a:rPr lang="en-US" dirty="0"/>
              <a:t>cargo aims to provide a better service.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340015-6DB9-B4CF-3624-01E8DB192087}"/>
              </a:ext>
            </a:extLst>
          </p:cNvPr>
          <p:cNvSpPr txBox="1"/>
          <p:nvPr/>
        </p:nvSpPr>
        <p:spPr>
          <a:xfrm>
            <a:off x="1372223" y="1088821"/>
            <a:ext cx="269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Complaint Page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02697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{D4DA233D-6FF1-4445-89B4-B095E8EEC332}tf89338750_win32</Template>
  <TotalTime>634</TotalTime>
  <Words>788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Roboto</vt:lpstr>
      <vt:lpstr>Söhne</vt:lpstr>
      <vt:lpstr>Söhne Mono</vt:lpstr>
      <vt:lpstr>Univers</vt:lpstr>
      <vt:lpstr>GradientUnivers</vt:lpstr>
      <vt:lpstr>BM CARGO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 CARGO</dc:title>
  <dc:creator>Berk Sebit</dc:creator>
  <cp:lastModifiedBy>Berk Sebit</cp:lastModifiedBy>
  <cp:revision>46</cp:revision>
  <dcterms:created xsi:type="dcterms:W3CDTF">2023-05-21T12:23:47Z</dcterms:created>
  <dcterms:modified xsi:type="dcterms:W3CDTF">2023-05-31T12:51:52Z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