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1" r:id="rId4"/>
    <p:sldId id="260" r:id="rId5"/>
    <p:sldId id="259" r:id="rId6"/>
    <p:sldId id="263" r:id="rId7"/>
    <p:sldId id="264" r:id="rId8"/>
    <p:sldId id="265" r:id="rId9"/>
    <p:sldId id="258" r:id="rId10"/>
    <p:sldId id="25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B2DDC-1D27-4A52-9080-1C9A6384460F}" type="datetimeFigureOut">
              <a:rPr lang="en-US" smtClean="0"/>
              <a:t>1/18/2022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92CBA-7551-4804-9391-BF40278142A2}" type="slidenum">
              <a:rPr lang="en-US" smtClean="0"/>
              <a:t>‹#›</a:t>
            </a:fld>
            <a:endParaRPr lang="en-US"/>
          </a:p>
        </p:txBody>
      </p:sp>
    </p:spTree>
    <p:extLst>
      <p:ext uri="{BB962C8B-B14F-4D97-AF65-F5344CB8AC3E}">
        <p14:creationId xmlns:p14="http://schemas.microsoft.com/office/powerpoint/2010/main" val="2097488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1E75A6-74A8-48B4-8FA5-799951660A0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Alt Başlık 2">
            <a:extLst>
              <a:ext uri="{FF2B5EF4-FFF2-40B4-BE49-F238E27FC236}">
                <a16:creationId xmlns:a16="http://schemas.microsoft.com/office/drawing/2014/main" id="{EB5281CF-A805-4493-B80D-000EF04E3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Veri Yer Tutucusu 3">
            <a:extLst>
              <a:ext uri="{FF2B5EF4-FFF2-40B4-BE49-F238E27FC236}">
                <a16:creationId xmlns:a16="http://schemas.microsoft.com/office/drawing/2014/main" id="{AEF5619F-B121-4E74-B2BE-83DA0176A281}"/>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5" name="Alt Bilgi Yer Tutucusu 4">
            <a:extLst>
              <a:ext uri="{FF2B5EF4-FFF2-40B4-BE49-F238E27FC236}">
                <a16:creationId xmlns:a16="http://schemas.microsoft.com/office/drawing/2014/main" id="{5DE01F20-B6B8-401D-A496-26FC06C428AE}"/>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B9C7D87-8E77-4B17-BF4B-210B4E617CD2}"/>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96313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15ECA2-EBC6-4365-91A1-F5927DBA48E1}"/>
              </a:ext>
            </a:extLst>
          </p:cNvPr>
          <p:cNvSpPr>
            <a:spLocks noGrp="1"/>
          </p:cNvSpPr>
          <p:nvPr>
            <p:ph type="title"/>
          </p:nvPr>
        </p:nvSpPr>
        <p:spPr/>
        <p:txBody>
          <a:bodyPr/>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037BB0DC-0586-490C-8A0D-EED7810062F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27A595E-1B21-454E-9604-FF6E34AC3D22}"/>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5" name="Alt Bilgi Yer Tutucusu 4">
            <a:extLst>
              <a:ext uri="{FF2B5EF4-FFF2-40B4-BE49-F238E27FC236}">
                <a16:creationId xmlns:a16="http://schemas.microsoft.com/office/drawing/2014/main" id="{D17434F6-68D7-4CA3-A445-B622D3A87557}"/>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9759F543-4DEA-48C9-95EA-7E1F4439276B}"/>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2657670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4DBF7B16-3BCD-4FC9-B3D6-CA56016DDE4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Dikey Metin Yer Tutucusu 2">
            <a:extLst>
              <a:ext uri="{FF2B5EF4-FFF2-40B4-BE49-F238E27FC236}">
                <a16:creationId xmlns:a16="http://schemas.microsoft.com/office/drawing/2014/main" id="{A203BAB1-642C-4EF2-9D36-948B1E70F00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6A01FF1F-3536-4C4B-9A52-4BE90529C0DA}"/>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5" name="Alt Bilgi Yer Tutucusu 4">
            <a:extLst>
              <a:ext uri="{FF2B5EF4-FFF2-40B4-BE49-F238E27FC236}">
                <a16:creationId xmlns:a16="http://schemas.microsoft.com/office/drawing/2014/main" id="{9EEDD8D7-EB38-4737-A1BB-2B9927AABF5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77B27125-98DE-4E3F-8E23-E9FC6A82A9F1}"/>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305514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308E1-17FD-4591-A160-83ED81036358}"/>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55A66C83-F74E-40F8-A6AA-D3AB117FE1F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B829B4E-1832-43C3-B785-1728DF04FAD6}"/>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5" name="Alt Bilgi Yer Tutucusu 4">
            <a:extLst>
              <a:ext uri="{FF2B5EF4-FFF2-40B4-BE49-F238E27FC236}">
                <a16:creationId xmlns:a16="http://schemas.microsoft.com/office/drawing/2014/main" id="{2299D020-C908-44A1-9C4D-64BD1D79E046}"/>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58A0E678-F892-4832-8D6A-D16AC6A51713}"/>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4075678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218AA4-6779-4F0D-B317-E6E4672D362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0E1701E-A6D7-4736-BA15-E70FB3F83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327B182-60AC-424C-9D8E-19AF9F9A7E06}"/>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5" name="Alt Bilgi Yer Tutucusu 4">
            <a:extLst>
              <a:ext uri="{FF2B5EF4-FFF2-40B4-BE49-F238E27FC236}">
                <a16:creationId xmlns:a16="http://schemas.microsoft.com/office/drawing/2014/main" id="{A8DC75D7-82BB-4AED-9AD6-171FC86BE14C}"/>
              </a:ext>
            </a:extLst>
          </p:cNvPr>
          <p:cNvSpPr>
            <a:spLocks noGrp="1"/>
          </p:cNvSpPr>
          <p:nvPr>
            <p:ph type="ftr" sz="quarter" idx="11"/>
          </p:nvPr>
        </p:nvSpPr>
        <p:spPr/>
        <p:txBody>
          <a:bodyPr/>
          <a:lstStyle/>
          <a:p>
            <a:endParaRPr lang="en-US"/>
          </a:p>
        </p:txBody>
      </p:sp>
      <p:sp>
        <p:nvSpPr>
          <p:cNvPr id="6" name="Slayt Numarası Yer Tutucusu 5">
            <a:extLst>
              <a:ext uri="{FF2B5EF4-FFF2-40B4-BE49-F238E27FC236}">
                <a16:creationId xmlns:a16="http://schemas.microsoft.com/office/drawing/2014/main" id="{3056CDF0-7C97-4D63-973E-92CBDECC8A64}"/>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101854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0FAE76-6A1B-44B5-BF9E-08BD630107B4}"/>
              </a:ext>
            </a:extLst>
          </p:cNvPr>
          <p:cNvSpPr>
            <a:spLocks noGrp="1"/>
          </p:cNvSpPr>
          <p:nvPr>
            <p:ph type="title"/>
          </p:nvPr>
        </p:nvSpPr>
        <p:spPr/>
        <p:txBody>
          <a:body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27ADF047-4D62-4E13-A2D7-379D819001A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a:extLst>
              <a:ext uri="{FF2B5EF4-FFF2-40B4-BE49-F238E27FC236}">
                <a16:creationId xmlns:a16="http://schemas.microsoft.com/office/drawing/2014/main" id="{D624A6DF-E4D7-4338-8A03-30D423A6B439}"/>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a:extLst>
              <a:ext uri="{FF2B5EF4-FFF2-40B4-BE49-F238E27FC236}">
                <a16:creationId xmlns:a16="http://schemas.microsoft.com/office/drawing/2014/main" id="{EB45D16B-1EB2-4287-8F1C-1C0FC992B392}"/>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6" name="Alt Bilgi Yer Tutucusu 5">
            <a:extLst>
              <a:ext uri="{FF2B5EF4-FFF2-40B4-BE49-F238E27FC236}">
                <a16:creationId xmlns:a16="http://schemas.microsoft.com/office/drawing/2014/main" id="{3BCCE247-1F1B-4BA3-B316-AA7449514368}"/>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89429BD9-3334-458C-82B2-A2414F5FB0D2}"/>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6348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3609D9-44EC-4511-9C92-D90FD5676446}"/>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29AC0DB5-C778-4D34-9BBC-767244194B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9CFCC272-0732-4121-A594-34B980ED79F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a:extLst>
              <a:ext uri="{FF2B5EF4-FFF2-40B4-BE49-F238E27FC236}">
                <a16:creationId xmlns:a16="http://schemas.microsoft.com/office/drawing/2014/main" id="{53163F79-1FD4-4DD4-80BF-51C89C38F5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DC966D4-4DED-437A-B11C-F6DDB8276A41}"/>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a:extLst>
              <a:ext uri="{FF2B5EF4-FFF2-40B4-BE49-F238E27FC236}">
                <a16:creationId xmlns:a16="http://schemas.microsoft.com/office/drawing/2014/main" id="{BB64DDEF-FBC1-421D-9EC3-70C5FC5D5109}"/>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8" name="Alt Bilgi Yer Tutucusu 7">
            <a:extLst>
              <a:ext uri="{FF2B5EF4-FFF2-40B4-BE49-F238E27FC236}">
                <a16:creationId xmlns:a16="http://schemas.microsoft.com/office/drawing/2014/main" id="{3C4E7532-1F1F-4E9D-8D26-B7B8A37C8920}"/>
              </a:ext>
            </a:extLst>
          </p:cNvPr>
          <p:cNvSpPr>
            <a:spLocks noGrp="1"/>
          </p:cNvSpPr>
          <p:nvPr>
            <p:ph type="ftr" sz="quarter" idx="11"/>
          </p:nvPr>
        </p:nvSpPr>
        <p:spPr/>
        <p:txBody>
          <a:bodyPr/>
          <a:lstStyle/>
          <a:p>
            <a:endParaRPr lang="en-US"/>
          </a:p>
        </p:txBody>
      </p:sp>
      <p:sp>
        <p:nvSpPr>
          <p:cNvPr id="9" name="Slayt Numarası Yer Tutucusu 8">
            <a:extLst>
              <a:ext uri="{FF2B5EF4-FFF2-40B4-BE49-F238E27FC236}">
                <a16:creationId xmlns:a16="http://schemas.microsoft.com/office/drawing/2014/main" id="{2310E39B-52E6-4D18-B6B6-F5CEDFCA1289}"/>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3704503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A3BFC00-8CAE-4DA2-8A0B-9E8DDF8AB5D9}"/>
              </a:ext>
            </a:extLst>
          </p:cNvPr>
          <p:cNvSpPr>
            <a:spLocks noGrp="1"/>
          </p:cNvSpPr>
          <p:nvPr>
            <p:ph type="title"/>
          </p:nvPr>
        </p:nvSpPr>
        <p:spPr/>
        <p:txBody>
          <a:bodyPr/>
          <a:lstStyle/>
          <a:p>
            <a:r>
              <a:rPr lang="tr-TR"/>
              <a:t>Asıl başlık stilini düzenlemek için tıklayın</a:t>
            </a:r>
            <a:endParaRPr lang="en-US"/>
          </a:p>
        </p:txBody>
      </p:sp>
      <p:sp>
        <p:nvSpPr>
          <p:cNvPr id="3" name="Veri Yer Tutucusu 2">
            <a:extLst>
              <a:ext uri="{FF2B5EF4-FFF2-40B4-BE49-F238E27FC236}">
                <a16:creationId xmlns:a16="http://schemas.microsoft.com/office/drawing/2014/main" id="{151B310E-1F6D-4EE6-88C1-B90A0BA331AE}"/>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4" name="Alt Bilgi Yer Tutucusu 3">
            <a:extLst>
              <a:ext uri="{FF2B5EF4-FFF2-40B4-BE49-F238E27FC236}">
                <a16:creationId xmlns:a16="http://schemas.microsoft.com/office/drawing/2014/main" id="{13F34B51-3078-4093-82A4-6DF79761BD26}"/>
              </a:ext>
            </a:extLst>
          </p:cNvPr>
          <p:cNvSpPr>
            <a:spLocks noGrp="1"/>
          </p:cNvSpPr>
          <p:nvPr>
            <p:ph type="ftr" sz="quarter" idx="11"/>
          </p:nvPr>
        </p:nvSpPr>
        <p:spPr/>
        <p:txBody>
          <a:bodyPr/>
          <a:lstStyle/>
          <a:p>
            <a:endParaRPr lang="en-US"/>
          </a:p>
        </p:txBody>
      </p:sp>
      <p:sp>
        <p:nvSpPr>
          <p:cNvPr id="5" name="Slayt Numarası Yer Tutucusu 4">
            <a:extLst>
              <a:ext uri="{FF2B5EF4-FFF2-40B4-BE49-F238E27FC236}">
                <a16:creationId xmlns:a16="http://schemas.microsoft.com/office/drawing/2014/main" id="{5795F7E6-45CE-45D7-901B-5E4CAE240C6A}"/>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1851080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1EEDD1C-9C7E-4B51-A5AE-92DC470F2E46}"/>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3" name="Alt Bilgi Yer Tutucusu 2">
            <a:extLst>
              <a:ext uri="{FF2B5EF4-FFF2-40B4-BE49-F238E27FC236}">
                <a16:creationId xmlns:a16="http://schemas.microsoft.com/office/drawing/2014/main" id="{7766D287-EC9C-4529-9BE6-06A10907EF4C}"/>
              </a:ext>
            </a:extLst>
          </p:cNvPr>
          <p:cNvSpPr>
            <a:spLocks noGrp="1"/>
          </p:cNvSpPr>
          <p:nvPr>
            <p:ph type="ftr" sz="quarter" idx="11"/>
          </p:nvPr>
        </p:nvSpPr>
        <p:spPr/>
        <p:txBody>
          <a:bodyPr/>
          <a:lstStyle/>
          <a:p>
            <a:endParaRPr lang="en-US"/>
          </a:p>
        </p:txBody>
      </p:sp>
      <p:sp>
        <p:nvSpPr>
          <p:cNvPr id="4" name="Slayt Numarası Yer Tutucusu 3">
            <a:extLst>
              <a:ext uri="{FF2B5EF4-FFF2-40B4-BE49-F238E27FC236}">
                <a16:creationId xmlns:a16="http://schemas.microsoft.com/office/drawing/2014/main" id="{D5922E1C-D37A-4113-A485-56C6E521790A}"/>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4168573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279053-73B3-4548-9DD1-28EC0000241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İçerik Yer Tutucusu 2">
            <a:extLst>
              <a:ext uri="{FF2B5EF4-FFF2-40B4-BE49-F238E27FC236}">
                <a16:creationId xmlns:a16="http://schemas.microsoft.com/office/drawing/2014/main" id="{F17991F9-EA22-4000-85C3-E58808AB2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a:extLst>
              <a:ext uri="{FF2B5EF4-FFF2-40B4-BE49-F238E27FC236}">
                <a16:creationId xmlns:a16="http://schemas.microsoft.com/office/drawing/2014/main" id="{A4418382-A2A9-4B87-87AD-9A0C42AA5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CD20E34-8D87-4B77-A494-C8BA03D9DB4C}"/>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6" name="Alt Bilgi Yer Tutucusu 5">
            <a:extLst>
              <a:ext uri="{FF2B5EF4-FFF2-40B4-BE49-F238E27FC236}">
                <a16:creationId xmlns:a16="http://schemas.microsoft.com/office/drawing/2014/main" id="{1B09990D-33B1-4022-8132-BCDEDCC0CA45}"/>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4B4F6D22-E1A0-412E-BBD2-5BBC99AA6F62}"/>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41264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6AAD39-FE3D-4221-B909-449E29B92B0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Resim Yer Tutucusu 2">
            <a:extLst>
              <a:ext uri="{FF2B5EF4-FFF2-40B4-BE49-F238E27FC236}">
                <a16:creationId xmlns:a16="http://schemas.microsoft.com/office/drawing/2014/main" id="{3C7789FE-D133-4E25-A07D-D46B2C8F3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a:extLst>
              <a:ext uri="{FF2B5EF4-FFF2-40B4-BE49-F238E27FC236}">
                <a16:creationId xmlns:a16="http://schemas.microsoft.com/office/drawing/2014/main" id="{A007929A-E925-446D-8D50-EDD2F1BBE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3F8B835-7B83-4188-98FF-5E22F9AD9561}"/>
              </a:ext>
            </a:extLst>
          </p:cNvPr>
          <p:cNvSpPr>
            <a:spLocks noGrp="1"/>
          </p:cNvSpPr>
          <p:nvPr>
            <p:ph type="dt" sz="half" idx="10"/>
          </p:nvPr>
        </p:nvSpPr>
        <p:spPr/>
        <p:txBody>
          <a:bodyPr/>
          <a:lstStyle/>
          <a:p>
            <a:fld id="{C8A5E60A-FF14-419D-BC93-1D8FFBF4C7AB}" type="datetimeFigureOut">
              <a:rPr lang="en-US" smtClean="0"/>
              <a:t>1/18/2022</a:t>
            </a:fld>
            <a:endParaRPr lang="en-US"/>
          </a:p>
        </p:txBody>
      </p:sp>
      <p:sp>
        <p:nvSpPr>
          <p:cNvPr id="6" name="Alt Bilgi Yer Tutucusu 5">
            <a:extLst>
              <a:ext uri="{FF2B5EF4-FFF2-40B4-BE49-F238E27FC236}">
                <a16:creationId xmlns:a16="http://schemas.microsoft.com/office/drawing/2014/main" id="{2885EBF4-B369-48FA-8606-B895577C8EEE}"/>
              </a:ext>
            </a:extLst>
          </p:cNvPr>
          <p:cNvSpPr>
            <a:spLocks noGrp="1"/>
          </p:cNvSpPr>
          <p:nvPr>
            <p:ph type="ftr" sz="quarter" idx="11"/>
          </p:nvPr>
        </p:nvSpPr>
        <p:spPr/>
        <p:txBody>
          <a:bodyPr/>
          <a:lstStyle/>
          <a:p>
            <a:endParaRPr lang="en-US"/>
          </a:p>
        </p:txBody>
      </p:sp>
      <p:sp>
        <p:nvSpPr>
          <p:cNvPr id="7" name="Slayt Numarası Yer Tutucusu 6">
            <a:extLst>
              <a:ext uri="{FF2B5EF4-FFF2-40B4-BE49-F238E27FC236}">
                <a16:creationId xmlns:a16="http://schemas.microsoft.com/office/drawing/2014/main" id="{D50B22F3-7BA5-40AE-BD84-C7D4D61AFCCC}"/>
              </a:ext>
            </a:extLst>
          </p:cNvPr>
          <p:cNvSpPr>
            <a:spLocks noGrp="1"/>
          </p:cNvSpPr>
          <p:nvPr>
            <p:ph type="sldNum" sz="quarter" idx="12"/>
          </p:nvPr>
        </p:nvSpPr>
        <p:spPr/>
        <p:txBody>
          <a:bodyPr/>
          <a:lstStyle/>
          <a:p>
            <a:fld id="{1E6057DE-352B-4029-B7ED-E09C1C7E3056}" type="slidenum">
              <a:rPr lang="en-US" smtClean="0"/>
              <a:t>‹#›</a:t>
            </a:fld>
            <a:endParaRPr lang="en-US"/>
          </a:p>
        </p:txBody>
      </p:sp>
    </p:spTree>
    <p:extLst>
      <p:ext uri="{BB962C8B-B14F-4D97-AF65-F5344CB8AC3E}">
        <p14:creationId xmlns:p14="http://schemas.microsoft.com/office/powerpoint/2010/main" val="238625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A2A7BB8-603F-4DFB-BADE-2FB216AB5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a:p>
        </p:txBody>
      </p:sp>
      <p:sp>
        <p:nvSpPr>
          <p:cNvPr id="3" name="Metin Yer Tutucusu 2">
            <a:extLst>
              <a:ext uri="{FF2B5EF4-FFF2-40B4-BE49-F238E27FC236}">
                <a16:creationId xmlns:a16="http://schemas.microsoft.com/office/drawing/2014/main" id="{496CA631-1589-4B6C-B730-B3BBA570D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a:extLst>
              <a:ext uri="{FF2B5EF4-FFF2-40B4-BE49-F238E27FC236}">
                <a16:creationId xmlns:a16="http://schemas.microsoft.com/office/drawing/2014/main" id="{90879DCB-C6C8-47BB-8518-3593AE51A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5E60A-FF14-419D-BC93-1D8FFBF4C7AB}" type="datetimeFigureOut">
              <a:rPr lang="en-US" smtClean="0"/>
              <a:t>1/18/2022</a:t>
            </a:fld>
            <a:endParaRPr lang="en-US"/>
          </a:p>
        </p:txBody>
      </p:sp>
      <p:sp>
        <p:nvSpPr>
          <p:cNvPr id="5" name="Alt Bilgi Yer Tutucusu 4">
            <a:extLst>
              <a:ext uri="{FF2B5EF4-FFF2-40B4-BE49-F238E27FC236}">
                <a16:creationId xmlns:a16="http://schemas.microsoft.com/office/drawing/2014/main" id="{D1982405-B1BA-4C69-90FD-338930C20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ayt Numarası Yer Tutucusu 5">
            <a:extLst>
              <a:ext uri="{FF2B5EF4-FFF2-40B4-BE49-F238E27FC236}">
                <a16:creationId xmlns:a16="http://schemas.microsoft.com/office/drawing/2014/main" id="{23446520-8D06-4F4B-9518-B6E7E5AD7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057DE-352B-4029-B7ED-E09C1C7E3056}" type="slidenum">
              <a:rPr lang="en-US" smtClean="0"/>
              <a:t>‹#›</a:t>
            </a:fld>
            <a:endParaRPr lang="en-US"/>
          </a:p>
        </p:txBody>
      </p:sp>
    </p:spTree>
    <p:extLst>
      <p:ext uri="{BB962C8B-B14F-4D97-AF65-F5344CB8AC3E}">
        <p14:creationId xmlns:p14="http://schemas.microsoft.com/office/powerpoint/2010/main" val="17060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75CFF3-07F6-42F0-9126-205029207D6F}"/>
              </a:ext>
            </a:extLst>
          </p:cNvPr>
          <p:cNvSpPr>
            <a:spLocks noGrp="1"/>
          </p:cNvSpPr>
          <p:nvPr>
            <p:ph type="ctrTitle"/>
          </p:nvPr>
        </p:nvSpPr>
        <p:spPr/>
        <p:txBody>
          <a:bodyPr/>
          <a:lstStyle/>
          <a:p>
            <a:r>
              <a:rPr lang="tr-TR" dirty="0" err="1"/>
              <a:t>Grey</a:t>
            </a:r>
            <a:r>
              <a:rPr lang="tr-TR" dirty="0"/>
              <a:t> </a:t>
            </a:r>
            <a:r>
              <a:rPr lang="tr-TR" dirty="0" err="1"/>
              <a:t>Wolf</a:t>
            </a:r>
            <a:r>
              <a:rPr lang="tr-TR" dirty="0"/>
              <a:t> </a:t>
            </a:r>
            <a:r>
              <a:rPr lang="tr-TR" dirty="0" err="1"/>
              <a:t>Optimizer</a:t>
            </a:r>
            <a:r>
              <a:rPr lang="tr-TR" dirty="0"/>
              <a:t> on IEEE 34 </a:t>
            </a:r>
            <a:r>
              <a:rPr lang="tr-TR" dirty="0" err="1"/>
              <a:t>Bus</a:t>
            </a:r>
            <a:r>
              <a:rPr lang="tr-TR" dirty="0"/>
              <a:t> </a:t>
            </a:r>
            <a:r>
              <a:rPr lang="tr-TR" dirty="0" err="1"/>
              <a:t>system</a:t>
            </a:r>
            <a:endParaRPr lang="en-US" dirty="0"/>
          </a:p>
        </p:txBody>
      </p:sp>
      <p:sp>
        <p:nvSpPr>
          <p:cNvPr id="3" name="Alt Başlık 2">
            <a:extLst>
              <a:ext uri="{FF2B5EF4-FFF2-40B4-BE49-F238E27FC236}">
                <a16:creationId xmlns:a16="http://schemas.microsoft.com/office/drawing/2014/main" id="{D433E7A0-6850-4728-8328-BB159B420F91}"/>
              </a:ext>
            </a:extLst>
          </p:cNvPr>
          <p:cNvSpPr>
            <a:spLocks noGrp="1"/>
          </p:cNvSpPr>
          <p:nvPr>
            <p:ph type="subTitle" idx="1"/>
          </p:nvPr>
        </p:nvSpPr>
        <p:spPr/>
        <p:txBody>
          <a:bodyPr/>
          <a:lstStyle/>
          <a:p>
            <a:r>
              <a:rPr lang="tr-TR" dirty="0"/>
              <a:t>Berkant Can Erkanat</a:t>
            </a:r>
          </a:p>
          <a:p>
            <a:r>
              <a:rPr lang="tr-TR" dirty="0"/>
              <a:t>150717057</a:t>
            </a:r>
          </a:p>
          <a:p>
            <a:endParaRPr lang="en-US" dirty="0"/>
          </a:p>
        </p:txBody>
      </p:sp>
    </p:spTree>
    <p:extLst>
      <p:ext uri="{BB962C8B-B14F-4D97-AF65-F5344CB8AC3E}">
        <p14:creationId xmlns:p14="http://schemas.microsoft.com/office/powerpoint/2010/main" val="2368055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F916B85B-56F5-417A-9402-4F2E5BC9CD67}"/>
              </a:ext>
            </a:extLst>
          </p:cNvPr>
          <p:cNvSpPr txBox="1"/>
          <p:nvPr/>
        </p:nvSpPr>
        <p:spPr>
          <a:xfrm>
            <a:off x="1169233" y="629587"/>
            <a:ext cx="2552622" cy="646331"/>
          </a:xfrm>
          <a:prstGeom prst="rect">
            <a:avLst/>
          </a:prstGeom>
          <a:noFill/>
        </p:spPr>
        <p:txBody>
          <a:bodyPr wrap="none" rtlCol="0">
            <a:spAutoFit/>
          </a:bodyPr>
          <a:lstStyle/>
          <a:p>
            <a:r>
              <a:rPr lang="tr-TR" sz="3600" dirty="0">
                <a:latin typeface="+mj-lt"/>
              </a:rPr>
              <a:t>REFERENCES</a:t>
            </a:r>
            <a:endParaRPr lang="en-US" sz="3600" dirty="0">
              <a:latin typeface="+mj-lt"/>
            </a:endParaRPr>
          </a:p>
        </p:txBody>
      </p:sp>
      <p:sp>
        <p:nvSpPr>
          <p:cNvPr id="7" name="Metin kutusu 6">
            <a:extLst>
              <a:ext uri="{FF2B5EF4-FFF2-40B4-BE49-F238E27FC236}">
                <a16:creationId xmlns:a16="http://schemas.microsoft.com/office/drawing/2014/main" id="{67E84D5D-BBE9-4774-894F-117B564E53A9}"/>
              </a:ext>
            </a:extLst>
          </p:cNvPr>
          <p:cNvSpPr txBox="1"/>
          <p:nvPr/>
        </p:nvSpPr>
        <p:spPr>
          <a:xfrm>
            <a:off x="1663908" y="1693889"/>
            <a:ext cx="9683646" cy="2308324"/>
          </a:xfrm>
          <a:prstGeom prst="rect">
            <a:avLst/>
          </a:prstGeom>
          <a:noFill/>
        </p:spPr>
        <p:txBody>
          <a:bodyPr wrap="square" rtlCol="0">
            <a:spAutoFit/>
          </a:bodyPr>
          <a:lstStyle/>
          <a:p>
            <a:r>
              <a:rPr lang="tr-TR" sz="1800" dirty="0">
                <a:effectLst/>
                <a:latin typeface="Times New Roman" panose="02020603050405020304" pitchFamily="18" charset="0"/>
              </a:rPr>
              <a:t>[1] </a:t>
            </a:r>
            <a:r>
              <a:rPr lang="en-US" sz="1800" dirty="0">
                <a:effectLst/>
                <a:latin typeface="Times New Roman" panose="02020603050405020304" pitchFamily="18" charset="0"/>
              </a:rPr>
              <a:t>MIRJALILI, S. E. Y. E. D. A. L. I. (n.d.). </a:t>
            </a:r>
            <a:r>
              <a:rPr lang="en-US" sz="1800" i="1" dirty="0">
                <a:effectLst/>
                <a:latin typeface="Times New Roman" panose="02020603050405020304" pitchFamily="18" charset="0"/>
              </a:rPr>
              <a:t>Grey Wolf Optimizer</a:t>
            </a:r>
            <a:r>
              <a:rPr lang="en-US" sz="1800" dirty="0">
                <a:effectLst/>
                <a:latin typeface="Times New Roman" panose="02020603050405020304" pitchFamily="18" charset="0"/>
              </a:rPr>
              <a:t>. SEYEDALI MIRJALILI. Retrieved January 18, 2022, from https://seyedalimirjalili.com/gwo</a:t>
            </a:r>
          </a:p>
          <a:p>
            <a:endParaRPr lang="tr-TR" dirty="0"/>
          </a:p>
          <a:p>
            <a:endParaRPr lang="tr-TR" dirty="0"/>
          </a:p>
          <a:p>
            <a:r>
              <a:rPr lang="tr-TR" sz="1800" dirty="0">
                <a:effectLst/>
                <a:latin typeface="Times New Roman" panose="02020603050405020304" pitchFamily="18" charset="0"/>
              </a:rPr>
              <a:t>[2] </a:t>
            </a:r>
            <a:r>
              <a:rPr lang="en-US" sz="1800" dirty="0" err="1">
                <a:effectLst/>
                <a:latin typeface="Times New Roman" panose="02020603050405020304" pitchFamily="18" charset="0"/>
              </a:rPr>
              <a:t>ResarchGate</a:t>
            </a:r>
            <a:r>
              <a:rPr lang="en-US" sz="1800" dirty="0">
                <a:effectLst/>
                <a:latin typeface="Times New Roman" panose="02020603050405020304" pitchFamily="18" charset="0"/>
              </a:rPr>
              <a:t>. (n.d.). </a:t>
            </a:r>
            <a:r>
              <a:rPr lang="en-US" sz="1800" i="1" dirty="0">
                <a:effectLst/>
                <a:latin typeface="Times New Roman" panose="02020603050405020304" pitchFamily="18" charset="0"/>
              </a:rPr>
              <a:t>IEEE 34 Bus Topology</a:t>
            </a:r>
            <a:r>
              <a:rPr lang="en-US" sz="1800" dirty="0">
                <a:effectLst/>
                <a:latin typeface="Times New Roman" panose="02020603050405020304" pitchFamily="18" charset="0"/>
              </a:rPr>
              <a:t> [Photograph]. ResearchGate. https://www.researchgate.net/figure/Schematic-diagram-of-the-IEEE-34-bus-test-distribution-system_fig2_260145909</a:t>
            </a:r>
          </a:p>
          <a:p>
            <a:endParaRPr lang="en-US" dirty="0"/>
          </a:p>
        </p:txBody>
      </p:sp>
    </p:spTree>
    <p:extLst>
      <p:ext uri="{BB962C8B-B14F-4D97-AF65-F5344CB8AC3E}">
        <p14:creationId xmlns:p14="http://schemas.microsoft.com/office/powerpoint/2010/main" val="1801262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2A214CAD-66FA-4E69-84DD-F1F7BFD50FF5}"/>
              </a:ext>
            </a:extLst>
          </p:cNvPr>
          <p:cNvSpPr txBox="1"/>
          <p:nvPr/>
        </p:nvSpPr>
        <p:spPr>
          <a:xfrm>
            <a:off x="572124" y="794479"/>
            <a:ext cx="11047751" cy="646331"/>
          </a:xfrm>
          <a:prstGeom prst="rect">
            <a:avLst/>
          </a:prstGeom>
          <a:noFill/>
        </p:spPr>
        <p:txBody>
          <a:bodyPr wrap="square" rtlCol="0">
            <a:spAutoFit/>
          </a:bodyPr>
          <a:lstStyle/>
          <a:p>
            <a:r>
              <a:rPr lang="tr-TR" sz="3600" dirty="0">
                <a:latin typeface="+mj-lt"/>
              </a:rPr>
              <a:t>THANK YOU!</a:t>
            </a:r>
            <a:endParaRPr lang="en-US" sz="3600" dirty="0">
              <a:latin typeface="+mj-lt"/>
            </a:endParaRPr>
          </a:p>
        </p:txBody>
      </p:sp>
      <p:sp>
        <p:nvSpPr>
          <p:cNvPr id="2" name="Metin kutusu 1">
            <a:extLst>
              <a:ext uri="{FF2B5EF4-FFF2-40B4-BE49-F238E27FC236}">
                <a16:creationId xmlns:a16="http://schemas.microsoft.com/office/drawing/2014/main" id="{93429F13-906B-4D3E-B6C1-B504B2BEDDCE}"/>
              </a:ext>
            </a:extLst>
          </p:cNvPr>
          <p:cNvSpPr txBox="1"/>
          <p:nvPr/>
        </p:nvSpPr>
        <p:spPr>
          <a:xfrm>
            <a:off x="572124" y="2008682"/>
            <a:ext cx="8856142" cy="369332"/>
          </a:xfrm>
          <a:prstGeom prst="rect">
            <a:avLst/>
          </a:prstGeom>
          <a:noFill/>
        </p:spPr>
        <p:txBody>
          <a:bodyPr wrap="none" rtlCol="0">
            <a:spAutoFit/>
          </a:bodyPr>
          <a:lstStyle/>
          <a:p>
            <a:r>
              <a:rPr lang="tr-TR" dirty="0" err="1"/>
              <a:t>If</a:t>
            </a:r>
            <a:r>
              <a:rPr lang="tr-TR" dirty="0"/>
              <a:t> </a:t>
            </a:r>
            <a:r>
              <a:rPr lang="tr-TR" dirty="0" err="1"/>
              <a:t>requested</a:t>
            </a:r>
            <a:r>
              <a:rPr lang="tr-TR" dirty="0"/>
              <a:t>, I can </a:t>
            </a:r>
            <a:r>
              <a:rPr lang="tr-TR" dirty="0" err="1"/>
              <a:t>further</a:t>
            </a:r>
            <a:r>
              <a:rPr lang="tr-TR" dirty="0"/>
              <a:t> </a:t>
            </a:r>
            <a:r>
              <a:rPr lang="tr-TR" dirty="0" err="1"/>
              <a:t>explain</a:t>
            </a:r>
            <a:r>
              <a:rPr lang="tr-TR" dirty="0"/>
              <a:t> how I </a:t>
            </a:r>
            <a:r>
              <a:rPr lang="tr-TR" dirty="0" err="1"/>
              <a:t>managed</a:t>
            </a:r>
            <a:r>
              <a:rPr lang="tr-TR" dirty="0"/>
              <a:t> </a:t>
            </a:r>
            <a:r>
              <a:rPr lang="tr-TR" dirty="0" err="1"/>
              <a:t>to</a:t>
            </a:r>
            <a:r>
              <a:rPr lang="tr-TR" dirty="0"/>
              <a:t> </a:t>
            </a:r>
            <a:r>
              <a:rPr lang="tr-TR" dirty="0" err="1"/>
              <a:t>integrate</a:t>
            </a:r>
            <a:r>
              <a:rPr lang="tr-TR" dirty="0"/>
              <a:t> </a:t>
            </a:r>
            <a:r>
              <a:rPr lang="tr-TR" dirty="0" err="1"/>
              <a:t>OpenDSS</a:t>
            </a:r>
            <a:r>
              <a:rPr lang="tr-TR" dirty="0"/>
              <a:t> </a:t>
            </a:r>
            <a:r>
              <a:rPr lang="tr-TR" dirty="0" err="1"/>
              <a:t>with</a:t>
            </a:r>
            <a:r>
              <a:rPr lang="tr-TR" dirty="0"/>
              <a:t> GWO </a:t>
            </a:r>
            <a:r>
              <a:rPr lang="tr-TR" dirty="0" err="1"/>
              <a:t>algorithm</a:t>
            </a:r>
            <a:r>
              <a:rPr lang="tr-TR" dirty="0"/>
              <a:t>.</a:t>
            </a:r>
            <a:endParaRPr lang="en-US" dirty="0"/>
          </a:p>
        </p:txBody>
      </p:sp>
    </p:spTree>
    <p:extLst>
      <p:ext uri="{BB962C8B-B14F-4D97-AF65-F5344CB8AC3E}">
        <p14:creationId xmlns:p14="http://schemas.microsoft.com/office/powerpoint/2010/main" val="363401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5753C57B-3C57-40C5-B1D8-1E44FA5AFE7F}"/>
              </a:ext>
            </a:extLst>
          </p:cNvPr>
          <p:cNvSpPr txBox="1"/>
          <p:nvPr/>
        </p:nvSpPr>
        <p:spPr>
          <a:xfrm>
            <a:off x="929390" y="1350869"/>
            <a:ext cx="9245182" cy="4524315"/>
          </a:xfrm>
          <a:prstGeom prst="rect">
            <a:avLst/>
          </a:prstGeom>
          <a:noFill/>
        </p:spPr>
        <p:txBody>
          <a:bodyPr wrap="square">
            <a:spAutoFit/>
          </a:bodyPr>
          <a:lstStyle/>
          <a:p>
            <a:r>
              <a:rPr lang="en-US" b="0" i="0" dirty="0">
                <a:effectLst/>
              </a:rPr>
              <a:t>The </a:t>
            </a:r>
            <a:r>
              <a:rPr lang="en-US" b="1" i="0" dirty="0">
                <a:effectLst/>
              </a:rPr>
              <a:t>Grey Wolf Optimizer (GWO)</a:t>
            </a:r>
            <a:r>
              <a:rPr lang="en-US" b="0" i="0" dirty="0">
                <a:effectLst/>
              </a:rPr>
              <a:t> mimics the leadership hierarchy and hunting mechanism of grey wolves in nature. Four types of grey wolves such as alpha, beta, delta, and omega are employed for simulating the leadership hierarchy. In addition, three main steps of hunting, searching for prey, encircling prey, and attacking prey, are implemented to perform optimization</a:t>
            </a:r>
            <a:r>
              <a:rPr lang="tr-TR" b="0" i="0" dirty="0">
                <a:effectLst/>
              </a:rPr>
              <a:t> [1]</a:t>
            </a:r>
            <a:r>
              <a:rPr lang="en-US" b="0" i="0" dirty="0">
                <a:effectLst/>
              </a:rPr>
              <a:t>.</a:t>
            </a:r>
            <a:endParaRPr lang="tr-TR" b="0" i="0" dirty="0">
              <a:effectLst/>
            </a:endParaRPr>
          </a:p>
          <a:p>
            <a:endParaRPr lang="tr-TR" dirty="0">
              <a:latin typeface="Roboto" panose="02000000000000000000" pitchFamily="2" charset="0"/>
            </a:endParaRPr>
          </a:p>
          <a:p>
            <a:r>
              <a:rPr lang="tr-TR" dirty="0" err="1"/>
              <a:t>In</a:t>
            </a:r>
            <a:r>
              <a:rPr lang="tr-TR" dirty="0"/>
              <a:t> </a:t>
            </a:r>
            <a:r>
              <a:rPr lang="tr-TR" dirty="0" err="1"/>
              <a:t>main.m</a:t>
            </a:r>
            <a:r>
              <a:rPr lang="tr-TR" dirty="0"/>
              <a:t> file , </a:t>
            </a:r>
            <a:r>
              <a:rPr lang="tr-TR" dirty="0" err="1"/>
              <a:t>we</a:t>
            </a:r>
            <a:r>
              <a:rPr lang="tr-TR" dirty="0"/>
              <a:t> </a:t>
            </a:r>
            <a:r>
              <a:rPr lang="tr-TR" dirty="0" err="1"/>
              <a:t>specify</a:t>
            </a:r>
            <a:r>
              <a:rPr lang="tr-TR" dirty="0"/>
              <a:t> how </a:t>
            </a:r>
            <a:r>
              <a:rPr lang="tr-TR" dirty="0" err="1"/>
              <a:t>many</a:t>
            </a:r>
            <a:r>
              <a:rPr lang="tr-TR" dirty="0"/>
              <a:t> </a:t>
            </a:r>
            <a:r>
              <a:rPr lang="tr-TR" dirty="0" err="1"/>
              <a:t>iterations</a:t>
            </a:r>
            <a:r>
              <a:rPr lang="tr-TR" dirty="0"/>
              <a:t> </a:t>
            </a:r>
            <a:r>
              <a:rPr lang="tr-TR" dirty="0" err="1"/>
              <a:t>there</a:t>
            </a:r>
            <a:r>
              <a:rPr lang="tr-TR" dirty="0"/>
              <a:t> </a:t>
            </a:r>
            <a:r>
              <a:rPr lang="tr-TR" dirty="0" err="1"/>
              <a:t>are</a:t>
            </a:r>
            <a:r>
              <a:rPr lang="tr-TR" dirty="0"/>
              <a:t>, </a:t>
            </a:r>
            <a:r>
              <a:rPr lang="tr-TR" dirty="0" err="1"/>
              <a:t>search</a:t>
            </a:r>
            <a:r>
              <a:rPr lang="tr-TR" dirty="0"/>
              <a:t> </a:t>
            </a:r>
            <a:r>
              <a:rPr lang="tr-TR" dirty="0" err="1"/>
              <a:t>agent</a:t>
            </a:r>
            <a:r>
              <a:rPr lang="tr-TR" dirty="0"/>
              <a:t> </a:t>
            </a:r>
            <a:r>
              <a:rPr lang="tr-TR" dirty="0" err="1"/>
              <a:t>number</a:t>
            </a:r>
            <a:r>
              <a:rPr lang="tr-TR" dirty="0"/>
              <a:t> </a:t>
            </a:r>
            <a:r>
              <a:rPr lang="tr-TR" dirty="0" err="1"/>
              <a:t>and</a:t>
            </a:r>
            <a:r>
              <a:rPr lang="tr-TR" dirty="0"/>
              <a:t> </a:t>
            </a:r>
            <a:r>
              <a:rPr lang="tr-TR" dirty="0" err="1"/>
              <a:t>which</a:t>
            </a:r>
            <a:r>
              <a:rPr lang="tr-TR" dirty="0"/>
              <a:t> </a:t>
            </a:r>
            <a:r>
              <a:rPr lang="tr-TR" dirty="0" err="1"/>
              <a:t>function</a:t>
            </a:r>
            <a:r>
              <a:rPr lang="tr-TR" dirty="0"/>
              <a:t> </a:t>
            </a:r>
            <a:r>
              <a:rPr lang="tr-TR" dirty="0" err="1"/>
              <a:t>we</a:t>
            </a:r>
            <a:r>
              <a:rPr lang="tr-TR" dirty="0"/>
              <a:t> </a:t>
            </a:r>
            <a:r>
              <a:rPr lang="tr-TR" dirty="0" err="1"/>
              <a:t>want</a:t>
            </a:r>
            <a:r>
              <a:rPr lang="tr-TR" dirty="0"/>
              <a:t> </a:t>
            </a:r>
            <a:r>
              <a:rPr lang="tr-TR" dirty="0" err="1"/>
              <a:t>to</a:t>
            </a:r>
            <a:r>
              <a:rPr lang="tr-TR" dirty="0"/>
              <a:t> optimize.</a:t>
            </a:r>
          </a:p>
          <a:p>
            <a:endParaRPr lang="tr-TR" dirty="0"/>
          </a:p>
          <a:p>
            <a:r>
              <a:rPr lang="tr-TR" dirty="0" err="1"/>
              <a:t>In</a:t>
            </a:r>
            <a:r>
              <a:rPr lang="tr-TR" dirty="0"/>
              <a:t> </a:t>
            </a:r>
            <a:r>
              <a:rPr lang="tr-TR" dirty="0" err="1"/>
              <a:t>Get_functions_details.m</a:t>
            </a:r>
            <a:r>
              <a:rPr lang="tr-TR" dirty="0"/>
              <a:t> file, </a:t>
            </a:r>
            <a:r>
              <a:rPr lang="tr-TR" dirty="0" err="1"/>
              <a:t>we</a:t>
            </a:r>
            <a:r>
              <a:rPr lang="tr-TR" dirty="0"/>
              <a:t> define </a:t>
            </a:r>
            <a:r>
              <a:rPr lang="tr-TR" dirty="0" err="1"/>
              <a:t>our</a:t>
            </a:r>
            <a:r>
              <a:rPr lang="tr-TR" dirty="0"/>
              <a:t> </a:t>
            </a:r>
            <a:r>
              <a:rPr lang="tr-TR" dirty="0" err="1"/>
              <a:t>function</a:t>
            </a:r>
            <a:r>
              <a:rPr lang="tr-TR" dirty="0"/>
              <a:t> </a:t>
            </a:r>
            <a:r>
              <a:rPr lang="tr-TR" dirty="0" err="1"/>
              <a:t>and</a:t>
            </a:r>
            <a:r>
              <a:rPr lang="tr-TR" dirty="0"/>
              <a:t> </a:t>
            </a:r>
            <a:r>
              <a:rPr lang="tr-TR" dirty="0" err="1"/>
              <a:t>we</a:t>
            </a:r>
            <a:r>
              <a:rPr lang="tr-TR" dirty="0"/>
              <a:t> set </a:t>
            </a:r>
            <a:r>
              <a:rPr lang="tr-TR" dirty="0" err="1"/>
              <a:t>lower</a:t>
            </a:r>
            <a:r>
              <a:rPr lang="tr-TR" dirty="0"/>
              <a:t> </a:t>
            </a:r>
            <a:r>
              <a:rPr lang="tr-TR" dirty="0" err="1"/>
              <a:t>bound</a:t>
            </a:r>
            <a:r>
              <a:rPr lang="tr-TR" dirty="0"/>
              <a:t>, </a:t>
            </a:r>
            <a:r>
              <a:rPr lang="tr-TR" dirty="0" err="1"/>
              <a:t>upper</a:t>
            </a:r>
            <a:r>
              <a:rPr lang="tr-TR" dirty="0"/>
              <a:t> </a:t>
            </a:r>
            <a:r>
              <a:rPr lang="tr-TR" dirty="0" err="1"/>
              <a:t>bound</a:t>
            </a:r>
            <a:r>
              <a:rPr lang="tr-TR" dirty="0"/>
              <a:t> </a:t>
            </a:r>
            <a:r>
              <a:rPr lang="tr-TR" dirty="0" err="1"/>
              <a:t>and</a:t>
            </a:r>
            <a:r>
              <a:rPr lang="tr-TR" dirty="0"/>
              <a:t> </a:t>
            </a:r>
            <a:r>
              <a:rPr lang="tr-TR" dirty="0" err="1"/>
              <a:t>dimensions</a:t>
            </a:r>
            <a:r>
              <a:rPr lang="tr-TR" dirty="0"/>
              <a:t> </a:t>
            </a:r>
            <a:r>
              <a:rPr lang="tr-TR" dirty="0" err="1"/>
              <a:t>for</a:t>
            </a:r>
            <a:r>
              <a:rPr lang="tr-TR" dirty="0"/>
              <a:t> </a:t>
            </a:r>
            <a:r>
              <a:rPr lang="tr-TR" dirty="0" err="1"/>
              <a:t>our</a:t>
            </a:r>
            <a:r>
              <a:rPr lang="tr-TR" dirty="0"/>
              <a:t> </a:t>
            </a:r>
            <a:r>
              <a:rPr lang="tr-TR" dirty="0" err="1"/>
              <a:t>input</a:t>
            </a:r>
            <a:r>
              <a:rPr lang="tr-TR" dirty="0"/>
              <a:t> </a:t>
            </a:r>
            <a:r>
              <a:rPr lang="tr-TR" dirty="0" err="1"/>
              <a:t>parameters</a:t>
            </a:r>
            <a:r>
              <a:rPr lang="tr-TR" dirty="0"/>
              <a:t> (</a:t>
            </a:r>
            <a:r>
              <a:rPr lang="tr-TR" dirty="0" err="1"/>
              <a:t>e.g</a:t>
            </a:r>
            <a:r>
              <a:rPr lang="tr-TR" dirty="0"/>
              <a:t>. x) . </a:t>
            </a:r>
          </a:p>
          <a:p>
            <a:endParaRPr lang="tr-TR" dirty="0"/>
          </a:p>
          <a:p>
            <a:r>
              <a:rPr lang="tr-TR" dirty="0" err="1"/>
              <a:t>In</a:t>
            </a:r>
            <a:r>
              <a:rPr lang="tr-TR" dirty="0"/>
              <a:t> </a:t>
            </a:r>
            <a:r>
              <a:rPr lang="tr-TR" dirty="0" err="1"/>
              <a:t>GWO.m</a:t>
            </a:r>
            <a:r>
              <a:rPr lang="tr-TR" dirty="0"/>
              <a:t> file, GWO </a:t>
            </a:r>
            <a:r>
              <a:rPr lang="tr-TR" dirty="0" err="1"/>
              <a:t>algorithm</a:t>
            </a:r>
            <a:r>
              <a:rPr lang="tr-TR" dirty="0"/>
              <a:t> </a:t>
            </a:r>
            <a:r>
              <a:rPr lang="tr-TR" dirty="0" err="1"/>
              <a:t>takes</a:t>
            </a:r>
            <a:r>
              <a:rPr lang="tr-TR" dirty="0"/>
              <a:t> </a:t>
            </a:r>
            <a:r>
              <a:rPr lang="tr-TR" dirty="0" err="1"/>
              <a:t>place</a:t>
            </a:r>
            <a:r>
              <a:rPr lang="tr-TR" dirty="0"/>
              <a:t> </a:t>
            </a:r>
            <a:r>
              <a:rPr lang="tr-TR" dirty="0" err="1"/>
              <a:t>and</a:t>
            </a:r>
            <a:r>
              <a:rPr lang="tr-TR" dirty="0"/>
              <a:t> it </a:t>
            </a:r>
            <a:r>
              <a:rPr lang="tr-TR" dirty="0" err="1"/>
              <a:t>gives</a:t>
            </a:r>
            <a:r>
              <a:rPr lang="tr-TR" dirty="0"/>
              <a:t> us optimal tap </a:t>
            </a:r>
            <a:r>
              <a:rPr lang="tr-TR" dirty="0" err="1"/>
              <a:t>values</a:t>
            </a:r>
            <a:r>
              <a:rPr lang="tr-TR" dirty="0"/>
              <a:t> </a:t>
            </a:r>
            <a:r>
              <a:rPr lang="tr-TR" dirty="0" err="1"/>
              <a:t>considering</a:t>
            </a:r>
            <a:r>
              <a:rPr lang="tr-TR" dirty="0"/>
              <a:t> </a:t>
            </a:r>
            <a:r>
              <a:rPr lang="tr-TR" dirty="0" err="1"/>
              <a:t>our</a:t>
            </a:r>
            <a:r>
              <a:rPr lang="tr-TR" dirty="0"/>
              <a:t> </a:t>
            </a:r>
            <a:r>
              <a:rPr lang="tr-TR" dirty="0" err="1"/>
              <a:t>specifications</a:t>
            </a:r>
            <a:r>
              <a:rPr lang="tr-TR" dirty="0"/>
              <a:t>.</a:t>
            </a:r>
          </a:p>
          <a:p>
            <a:endParaRPr lang="tr-TR" dirty="0"/>
          </a:p>
          <a:p>
            <a:endParaRPr lang="tr-TR" dirty="0">
              <a:latin typeface="Roboto" panose="02000000000000000000" pitchFamily="2" charset="0"/>
            </a:endParaRPr>
          </a:p>
          <a:p>
            <a:endParaRPr lang="en-US" dirty="0"/>
          </a:p>
        </p:txBody>
      </p:sp>
      <p:sp>
        <p:nvSpPr>
          <p:cNvPr id="6" name="Metin kutusu 5">
            <a:extLst>
              <a:ext uri="{FF2B5EF4-FFF2-40B4-BE49-F238E27FC236}">
                <a16:creationId xmlns:a16="http://schemas.microsoft.com/office/drawing/2014/main" id="{51EE5F68-E969-4E37-9537-ED5B2EF6F871}"/>
              </a:ext>
            </a:extLst>
          </p:cNvPr>
          <p:cNvSpPr txBox="1"/>
          <p:nvPr/>
        </p:nvSpPr>
        <p:spPr>
          <a:xfrm>
            <a:off x="929390" y="704538"/>
            <a:ext cx="8647817" cy="646331"/>
          </a:xfrm>
          <a:prstGeom prst="rect">
            <a:avLst/>
          </a:prstGeom>
          <a:noFill/>
        </p:spPr>
        <p:txBody>
          <a:bodyPr wrap="none" rtlCol="0">
            <a:spAutoFit/>
          </a:bodyPr>
          <a:lstStyle/>
          <a:p>
            <a:r>
              <a:rPr lang="tr-TR" sz="3600" dirty="0">
                <a:latin typeface="+mj-lt"/>
              </a:rPr>
              <a:t>GREY WOLF OPTIMIZER AND HOW IT IS USED</a:t>
            </a:r>
            <a:endParaRPr lang="en-US" sz="3600" dirty="0">
              <a:latin typeface="+mj-lt"/>
            </a:endParaRPr>
          </a:p>
        </p:txBody>
      </p:sp>
    </p:spTree>
    <p:extLst>
      <p:ext uri="{BB962C8B-B14F-4D97-AF65-F5344CB8AC3E}">
        <p14:creationId xmlns:p14="http://schemas.microsoft.com/office/powerpoint/2010/main" val="220297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D433E7A0-6850-4728-8328-BB159B420F91}"/>
              </a:ext>
            </a:extLst>
          </p:cNvPr>
          <p:cNvSpPr>
            <a:spLocks noGrp="1"/>
          </p:cNvSpPr>
          <p:nvPr>
            <p:ph type="subTitle" idx="1"/>
          </p:nvPr>
        </p:nvSpPr>
        <p:spPr>
          <a:xfrm>
            <a:off x="4087318" y="944380"/>
            <a:ext cx="8104682" cy="1888761"/>
          </a:xfrm>
        </p:spPr>
        <p:txBody>
          <a:bodyPr/>
          <a:lstStyle/>
          <a:p>
            <a:pPr marL="342900" indent="-342900" algn="l">
              <a:buFont typeface="Arial" panose="020B0604020202020204" pitchFamily="34" charset="0"/>
              <a:buChar char="•"/>
            </a:pPr>
            <a:r>
              <a:rPr lang="tr-TR" sz="1800" dirty="0" err="1"/>
              <a:t>fobj</a:t>
            </a:r>
            <a:r>
              <a:rPr lang="tr-TR" sz="1800" dirty="0"/>
              <a:t>  is </a:t>
            </a:r>
            <a:r>
              <a:rPr lang="tr-TR" sz="1800" dirty="0" err="1"/>
              <a:t>the</a:t>
            </a:r>
            <a:r>
              <a:rPr lang="tr-TR" sz="1800" dirty="0"/>
              <a:t> </a:t>
            </a:r>
            <a:r>
              <a:rPr lang="tr-TR" sz="1800" dirty="0" err="1"/>
              <a:t>function</a:t>
            </a:r>
            <a:r>
              <a:rPr lang="tr-TR" sz="1800" dirty="0"/>
              <a:t> </a:t>
            </a:r>
            <a:r>
              <a:rPr lang="tr-TR" sz="1800" dirty="0" err="1"/>
              <a:t>handle</a:t>
            </a:r>
            <a:r>
              <a:rPr lang="tr-TR" sz="1800" dirty="0"/>
              <a:t>. </a:t>
            </a:r>
            <a:r>
              <a:rPr lang="tr-TR" sz="1800" dirty="0" err="1"/>
              <a:t>It</a:t>
            </a:r>
            <a:r>
              <a:rPr lang="tr-TR" sz="1800" dirty="0"/>
              <a:t> </a:t>
            </a:r>
            <a:r>
              <a:rPr lang="tr-TR" sz="1800" dirty="0" err="1"/>
              <a:t>will</a:t>
            </a:r>
            <a:r>
              <a:rPr lang="tr-TR" sz="1800" dirty="0"/>
              <a:t> be </a:t>
            </a:r>
            <a:r>
              <a:rPr lang="tr-TR" sz="1800" dirty="0" err="1"/>
              <a:t>called</a:t>
            </a:r>
            <a:r>
              <a:rPr lang="tr-TR" sz="1800" dirty="0"/>
              <a:t> </a:t>
            </a:r>
            <a:r>
              <a:rPr lang="tr-TR" sz="1800" dirty="0" err="1"/>
              <a:t>while</a:t>
            </a:r>
            <a:r>
              <a:rPr lang="tr-TR" sz="1800" dirty="0"/>
              <a:t> </a:t>
            </a:r>
            <a:r>
              <a:rPr lang="tr-TR" sz="1800" dirty="0" err="1"/>
              <a:t>applying</a:t>
            </a:r>
            <a:r>
              <a:rPr lang="tr-TR" sz="1800" dirty="0"/>
              <a:t> GWO </a:t>
            </a:r>
            <a:r>
              <a:rPr lang="tr-TR" sz="1800" dirty="0" err="1"/>
              <a:t>algorithm</a:t>
            </a:r>
            <a:r>
              <a:rPr lang="tr-TR" sz="1800" dirty="0"/>
              <a:t>.</a:t>
            </a:r>
          </a:p>
          <a:p>
            <a:pPr marL="342900" indent="-342900" algn="l">
              <a:buFont typeface="Arial" panose="020B0604020202020204" pitchFamily="34" charset="0"/>
              <a:buChar char="•"/>
            </a:pPr>
            <a:r>
              <a:rPr lang="tr-TR" sz="1800" dirty="0" err="1"/>
              <a:t>lb</a:t>
            </a:r>
            <a:r>
              <a:rPr lang="tr-TR" sz="1800" dirty="0"/>
              <a:t> is </a:t>
            </a:r>
            <a:r>
              <a:rPr lang="tr-TR" sz="1800" dirty="0" err="1"/>
              <a:t>lower</a:t>
            </a:r>
            <a:r>
              <a:rPr lang="tr-TR" sz="1800" dirty="0"/>
              <a:t> </a:t>
            </a:r>
            <a:r>
              <a:rPr lang="tr-TR" sz="1800" dirty="0" err="1"/>
              <a:t>bound</a:t>
            </a:r>
            <a:r>
              <a:rPr lang="tr-TR" sz="1800" dirty="0"/>
              <a:t>. </a:t>
            </a:r>
            <a:r>
              <a:rPr lang="tr-TR" sz="1800" dirty="0" err="1"/>
              <a:t>In</a:t>
            </a:r>
            <a:r>
              <a:rPr lang="tr-TR" sz="1800" dirty="0"/>
              <a:t> </a:t>
            </a:r>
            <a:r>
              <a:rPr lang="tr-TR" sz="1800" dirty="0" err="1"/>
              <a:t>our</a:t>
            </a:r>
            <a:r>
              <a:rPr lang="tr-TR" sz="1800" dirty="0"/>
              <a:t> </a:t>
            </a:r>
            <a:r>
              <a:rPr lang="tr-TR" sz="1800" dirty="0" err="1"/>
              <a:t>case</a:t>
            </a:r>
            <a:r>
              <a:rPr lang="tr-TR" sz="1800" dirty="0"/>
              <a:t> since </a:t>
            </a:r>
            <a:r>
              <a:rPr lang="tr-TR" sz="1800" dirty="0" err="1"/>
              <a:t>min</a:t>
            </a:r>
            <a:r>
              <a:rPr lang="tr-TR" sz="1800" dirty="0"/>
              <a:t> tap </a:t>
            </a:r>
            <a:r>
              <a:rPr lang="tr-TR" sz="1800" dirty="0" err="1"/>
              <a:t>value</a:t>
            </a:r>
            <a:r>
              <a:rPr lang="tr-TR" sz="1800" dirty="0"/>
              <a:t> is -16. </a:t>
            </a:r>
            <a:r>
              <a:rPr lang="tr-TR" sz="1800" dirty="0" err="1"/>
              <a:t>This</a:t>
            </a:r>
            <a:r>
              <a:rPr lang="tr-TR" sz="1800" dirty="0"/>
              <a:t> </a:t>
            </a:r>
            <a:r>
              <a:rPr lang="tr-TR" sz="1800" dirty="0" err="1"/>
              <a:t>should</a:t>
            </a:r>
            <a:r>
              <a:rPr lang="tr-TR" sz="1800" dirty="0"/>
              <a:t> at </a:t>
            </a:r>
            <a:r>
              <a:rPr lang="tr-TR" sz="1800" dirty="0" err="1"/>
              <a:t>least</a:t>
            </a:r>
            <a:r>
              <a:rPr lang="tr-TR" sz="1800" dirty="0"/>
              <a:t> -16</a:t>
            </a:r>
          </a:p>
          <a:p>
            <a:pPr marL="342900" indent="-342900" algn="l">
              <a:buFont typeface="Arial" panose="020B0604020202020204" pitchFamily="34" charset="0"/>
              <a:buChar char="•"/>
            </a:pPr>
            <a:r>
              <a:rPr lang="tr-TR" sz="1800" dirty="0" err="1"/>
              <a:t>ub</a:t>
            </a:r>
            <a:r>
              <a:rPr lang="tr-TR" sz="1800" dirty="0"/>
              <a:t> is </a:t>
            </a:r>
            <a:r>
              <a:rPr lang="tr-TR" sz="1800" dirty="0" err="1"/>
              <a:t>upper</a:t>
            </a:r>
            <a:r>
              <a:rPr lang="tr-TR" sz="1800" dirty="0"/>
              <a:t> </a:t>
            </a:r>
            <a:r>
              <a:rPr lang="tr-TR" sz="1800" dirty="0" err="1"/>
              <a:t>bound</a:t>
            </a:r>
            <a:r>
              <a:rPr lang="tr-TR" sz="1800" dirty="0"/>
              <a:t>. </a:t>
            </a:r>
            <a:r>
              <a:rPr lang="tr-TR" sz="1800" dirty="0" err="1"/>
              <a:t>In</a:t>
            </a:r>
            <a:r>
              <a:rPr lang="tr-TR" sz="1800" dirty="0"/>
              <a:t> </a:t>
            </a:r>
            <a:r>
              <a:rPr lang="tr-TR" sz="1800" dirty="0" err="1"/>
              <a:t>our</a:t>
            </a:r>
            <a:r>
              <a:rPr lang="tr-TR" sz="1800" dirty="0"/>
              <a:t> </a:t>
            </a:r>
            <a:r>
              <a:rPr lang="tr-TR" sz="1800" dirty="0" err="1"/>
              <a:t>case</a:t>
            </a:r>
            <a:r>
              <a:rPr lang="tr-TR" sz="1800" dirty="0"/>
              <a:t>, since </a:t>
            </a:r>
            <a:r>
              <a:rPr lang="tr-TR" sz="1800" dirty="0" err="1"/>
              <a:t>max</a:t>
            </a:r>
            <a:r>
              <a:rPr lang="tr-TR" sz="1800" dirty="0"/>
              <a:t> tap </a:t>
            </a:r>
            <a:r>
              <a:rPr lang="tr-TR" sz="1800" dirty="0" err="1"/>
              <a:t>value</a:t>
            </a:r>
            <a:r>
              <a:rPr lang="tr-TR" sz="1800" dirty="0"/>
              <a:t> is 16. </a:t>
            </a:r>
            <a:r>
              <a:rPr lang="tr-TR" sz="1800" dirty="0" err="1"/>
              <a:t>This</a:t>
            </a:r>
            <a:r>
              <a:rPr lang="tr-TR" sz="1800" dirty="0"/>
              <a:t> </a:t>
            </a:r>
            <a:r>
              <a:rPr lang="tr-TR" sz="1800" dirty="0" err="1"/>
              <a:t>should</a:t>
            </a:r>
            <a:r>
              <a:rPr lang="tr-TR" sz="1800" dirty="0"/>
              <a:t> be at </a:t>
            </a:r>
            <a:r>
              <a:rPr lang="tr-TR" sz="1800" dirty="0" err="1"/>
              <a:t>most</a:t>
            </a:r>
            <a:r>
              <a:rPr lang="tr-TR" sz="1800" dirty="0"/>
              <a:t> 16.</a:t>
            </a:r>
          </a:p>
          <a:p>
            <a:pPr marL="342900" indent="-342900" algn="l">
              <a:buFont typeface="Arial" panose="020B0604020202020204" pitchFamily="34" charset="0"/>
              <a:buChar char="•"/>
            </a:pPr>
            <a:r>
              <a:rPr lang="tr-TR" sz="1800" dirty="0"/>
              <a:t>IEEE 34 </a:t>
            </a:r>
            <a:r>
              <a:rPr lang="tr-TR" sz="1800" dirty="0" err="1"/>
              <a:t>Bus</a:t>
            </a:r>
            <a:r>
              <a:rPr lang="tr-TR" sz="1800" dirty="0"/>
              <a:t> </a:t>
            </a:r>
            <a:r>
              <a:rPr lang="tr-TR" sz="1800" dirty="0" err="1"/>
              <a:t>system</a:t>
            </a:r>
            <a:r>
              <a:rPr lang="tr-TR" sz="1800" dirty="0"/>
              <a:t> </a:t>
            </a:r>
            <a:r>
              <a:rPr lang="tr-TR" sz="1800" dirty="0" err="1"/>
              <a:t>consists</a:t>
            </a:r>
            <a:r>
              <a:rPr lang="tr-TR" sz="1800" dirty="0"/>
              <a:t> of 6 </a:t>
            </a:r>
            <a:r>
              <a:rPr lang="tr-TR" sz="1800" dirty="0" err="1"/>
              <a:t>regulators</a:t>
            </a:r>
            <a:r>
              <a:rPr lang="tr-TR" sz="1800" dirty="0"/>
              <a:t>. </a:t>
            </a:r>
            <a:r>
              <a:rPr lang="tr-TR" sz="1800" dirty="0" err="1"/>
              <a:t>Then</a:t>
            </a:r>
            <a:r>
              <a:rPr lang="tr-TR" sz="1800" dirty="0"/>
              <a:t> </a:t>
            </a:r>
            <a:r>
              <a:rPr lang="tr-TR" sz="1800" dirty="0" err="1"/>
              <a:t>we</a:t>
            </a:r>
            <a:r>
              <a:rPr lang="tr-TR" sz="1800" dirty="0"/>
              <a:t> set </a:t>
            </a:r>
            <a:r>
              <a:rPr lang="tr-TR" sz="1800" dirty="0" err="1"/>
              <a:t>dim</a:t>
            </a:r>
            <a:r>
              <a:rPr lang="tr-TR" sz="1800" dirty="0"/>
              <a:t> </a:t>
            </a:r>
            <a:r>
              <a:rPr lang="tr-TR" sz="1800" dirty="0" err="1"/>
              <a:t>to</a:t>
            </a:r>
            <a:r>
              <a:rPr lang="tr-TR" sz="1800" dirty="0"/>
              <a:t> 6. </a:t>
            </a:r>
          </a:p>
          <a:p>
            <a:endParaRPr lang="en-US" dirty="0"/>
          </a:p>
        </p:txBody>
      </p:sp>
      <p:pic>
        <p:nvPicPr>
          <p:cNvPr id="8" name="Resim 7">
            <a:extLst>
              <a:ext uri="{FF2B5EF4-FFF2-40B4-BE49-F238E27FC236}">
                <a16:creationId xmlns:a16="http://schemas.microsoft.com/office/drawing/2014/main" id="{7302ED55-B7B6-45B0-A97D-0EEB4300E323}"/>
              </a:ext>
            </a:extLst>
          </p:cNvPr>
          <p:cNvPicPr>
            <a:picLocks noChangeAspect="1"/>
          </p:cNvPicPr>
          <p:nvPr/>
        </p:nvPicPr>
        <p:blipFill>
          <a:blip r:embed="rId3"/>
          <a:stretch>
            <a:fillRect/>
          </a:stretch>
        </p:blipFill>
        <p:spPr>
          <a:xfrm>
            <a:off x="369757" y="719526"/>
            <a:ext cx="3450694" cy="2008031"/>
          </a:xfrm>
          <a:prstGeom prst="rect">
            <a:avLst/>
          </a:prstGeom>
        </p:spPr>
      </p:pic>
      <p:pic>
        <p:nvPicPr>
          <p:cNvPr id="10" name="Resim 9">
            <a:extLst>
              <a:ext uri="{FF2B5EF4-FFF2-40B4-BE49-F238E27FC236}">
                <a16:creationId xmlns:a16="http://schemas.microsoft.com/office/drawing/2014/main" id="{45B5D2EF-E5AD-41BB-93B9-45A9F702C7B3}"/>
              </a:ext>
            </a:extLst>
          </p:cNvPr>
          <p:cNvPicPr>
            <a:picLocks noChangeAspect="1"/>
          </p:cNvPicPr>
          <p:nvPr/>
        </p:nvPicPr>
        <p:blipFill>
          <a:blip r:embed="rId4"/>
          <a:stretch>
            <a:fillRect/>
          </a:stretch>
        </p:blipFill>
        <p:spPr>
          <a:xfrm>
            <a:off x="369757" y="3588785"/>
            <a:ext cx="3450694" cy="1253037"/>
          </a:xfrm>
          <a:prstGeom prst="rect">
            <a:avLst/>
          </a:prstGeom>
        </p:spPr>
      </p:pic>
      <p:sp>
        <p:nvSpPr>
          <p:cNvPr id="11" name="Metin kutusu 10">
            <a:extLst>
              <a:ext uri="{FF2B5EF4-FFF2-40B4-BE49-F238E27FC236}">
                <a16:creationId xmlns:a16="http://schemas.microsoft.com/office/drawing/2014/main" id="{4D8C1165-D15E-4569-91F0-D2A76B4D8B5E}"/>
              </a:ext>
            </a:extLst>
          </p:cNvPr>
          <p:cNvSpPr txBox="1"/>
          <p:nvPr/>
        </p:nvSpPr>
        <p:spPr>
          <a:xfrm>
            <a:off x="4087318" y="3701694"/>
            <a:ext cx="7844852" cy="923330"/>
          </a:xfrm>
          <a:prstGeom prst="rect">
            <a:avLst/>
          </a:prstGeom>
          <a:noFill/>
        </p:spPr>
        <p:txBody>
          <a:bodyPr wrap="square" rtlCol="0">
            <a:spAutoFit/>
          </a:bodyPr>
          <a:lstStyle/>
          <a:p>
            <a:pPr marL="285750" indent="-285750">
              <a:buFont typeface="Arial" panose="020B0604020202020204" pitchFamily="34" charset="0"/>
              <a:buChar char="•"/>
            </a:pPr>
            <a:r>
              <a:rPr lang="tr-TR" dirty="0" err="1"/>
              <a:t>This</a:t>
            </a:r>
            <a:r>
              <a:rPr lang="tr-TR" dirty="0"/>
              <a:t> is </a:t>
            </a:r>
            <a:r>
              <a:rPr lang="tr-TR" dirty="0" err="1"/>
              <a:t>the</a:t>
            </a:r>
            <a:r>
              <a:rPr lang="tr-TR" dirty="0"/>
              <a:t> </a:t>
            </a:r>
            <a:r>
              <a:rPr lang="tr-TR" dirty="0" err="1"/>
              <a:t>function</a:t>
            </a:r>
            <a:r>
              <a:rPr lang="tr-TR" dirty="0"/>
              <a:t> </a:t>
            </a:r>
            <a:r>
              <a:rPr lang="tr-TR" dirty="0" err="1"/>
              <a:t>definition</a:t>
            </a:r>
            <a:r>
              <a:rPr lang="tr-TR" dirty="0"/>
              <a:t>. I </a:t>
            </a:r>
            <a:r>
              <a:rPr lang="tr-TR" dirty="0" err="1"/>
              <a:t>call</a:t>
            </a:r>
            <a:r>
              <a:rPr lang="tr-TR" dirty="0"/>
              <a:t> run34() inside it </a:t>
            </a:r>
            <a:r>
              <a:rPr lang="tr-TR" dirty="0" err="1"/>
              <a:t>to</a:t>
            </a:r>
            <a:r>
              <a:rPr lang="tr-TR" dirty="0"/>
              <a:t> test </a:t>
            </a:r>
            <a:r>
              <a:rPr lang="tr-TR" dirty="0" err="1"/>
              <a:t>the</a:t>
            </a:r>
            <a:r>
              <a:rPr lang="tr-TR" dirty="0"/>
              <a:t> </a:t>
            </a:r>
            <a:r>
              <a:rPr lang="tr-TR" dirty="0" err="1"/>
              <a:t>new</a:t>
            </a:r>
            <a:r>
              <a:rPr lang="tr-TR" dirty="0"/>
              <a:t> tap </a:t>
            </a:r>
            <a:r>
              <a:rPr lang="tr-TR" dirty="0" err="1"/>
              <a:t>values</a:t>
            </a:r>
            <a:r>
              <a:rPr lang="tr-TR" dirty="0"/>
              <a:t> </a:t>
            </a:r>
            <a:r>
              <a:rPr lang="tr-TR" dirty="0" err="1"/>
              <a:t>provided</a:t>
            </a:r>
            <a:r>
              <a:rPr lang="tr-TR" dirty="0"/>
              <a:t> </a:t>
            </a:r>
            <a:r>
              <a:rPr lang="tr-TR" dirty="0" err="1"/>
              <a:t>by</a:t>
            </a:r>
            <a:r>
              <a:rPr lang="tr-TR" dirty="0"/>
              <a:t> GWO </a:t>
            </a:r>
            <a:r>
              <a:rPr lang="tr-TR" dirty="0" err="1"/>
              <a:t>algorithm</a:t>
            </a:r>
            <a:endParaRPr lang="tr-TR" dirty="0"/>
          </a:p>
          <a:p>
            <a:pPr marL="285750" indent="-285750">
              <a:buFont typeface="Arial" panose="020B0604020202020204" pitchFamily="34" charset="0"/>
              <a:buChar char="•"/>
            </a:pPr>
            <a:r>
              <a:rPr lang="tr-TR" dirty="0"/>
              <a:t>run34() is </a:t>
            </a:r>
            <a:r>
              <a:rPr lang="tr-TR" dirty="0" err="1"/>
              <a:t>where</a:t>
            </a:r>
            <a:r>
              <a:rPr lang="tr-TR" dirty="0"/>
              <a:t> </a:t>
            </a:r>
            <a:r>
              <a:rPr lang="tr-TR" dirty="0" err="1"/>
              <a:t>our</a:t>
            </a:r>
            <a:r>
              <a:rPr lang="tr-TR" dirty="0"/>
              <a:t> </a:t>
            </a:r>
            <a:r>
              <a:rPr lang="tr-TR" dirty="0" err="1"/>
              <a:t>power</a:t>
            </a:r>
            <a:r>
              <a:rPr lang="tr-TR" dirty="0"/>
              <a:t> </a:t>
            </a:r>
            <a:r>
              <a:rPr lang="tr-TR" dirty="0" err="1"/>
              <a:t>flow</a:t>
            </a:r>
            <a:r>
              <a:rPr lang="tr-TR" dirty="0"/>
              <a:t> is </a:t>
            </a:r>
            <a:r>
              <a:rPr lang="tr-TR" dirty="0" err="1"/>
              <a:t>solved</a:t>
            </a:r>
            <a:r>
              <a:rPr lang="tr-TR" dirty="0"/>
              <a:t> on </a:t>
            </a:r>
            <a:r>
              <a:rPr lang="tr-TR" dirty="0" err="1"/>
              <a:t>OpenDSS</a:t>
            </a:r>
            <a:endParaRPr lang="en-US" dirty="0"/>
          </a:p>
        </p:txBody>
      </p:sp>
    </p:spTree>
    <p:extLst>
      <p:ext uri="{BB962C8B-B14F-4D97-AF65-F5344CB8AC3E}">
        <p14:creationId xmlns:p14="http://schemas.microsoft.com/office/powerpoint/2010/main" val="85278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56B58F28-BC6B-4453-95B9-C36E7678BB6A}"/>
              </a:ext>
            </a:extLst>
          </p:cNvPr>
          <p:cNvSpPr txBox="1"/>
          <p:nvPr/>
        </p:nvSpPr>
        <p:spPr>
          <a:xfrm>
            <a:off x="989351" y="629587"/>
            <a:ext cx="6167329" cy="646331"/>
          </a:xfrm>
          <a:prstGeom prst="rect">
            <a:avLst/>
          </a:prstGeom>
          <a:noFill/>
        </p:spPr>
        <p:txBody>
          <a:bodyPr wrap="none" rtlCol="0">
            <a:spAutoFit/>
          </a:bodyPr>
          <a:lstStyle/>
          <a:p>
            <a:r>
              <a:rPr lang="tr-TR" sz="3600" dirty="0">
                <a:latin typeface="+mj-lt"/>
              </a:rPr>
              <a:t>IEEE 34 BUS SYSTEM TOPOLOGY</a:t>
            </a:r>
            <a:endParaRPr lang="en-US" sz="3600" dirty="0">
              <a:latin typeface="+mj-lt"/>
            </a:endParaRPr>
          </a:p>
        </p:txBody>
      </p:sp>
      <p:pic>
        <p:nvPicPr>
          <p:cNvPr id="8" name="Resim 7">
            <a:extLst>
              <a:ext uri="{FF2B5EF4-FFF2-40B4-BE49-F238E27FC236}">
                <a16:creationId xmlns:a16="http://schemas.microsoft.com/office/drawing/2014/main" id="{09D8AF10-05CC-48A9-B0B6-B7819CE32B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945" y="517160"/>
            <a:ext cx="3557720" cy="5358984"/>
          </a:xfrm>
          <a:prstGeom prst="rect">
            <a:avLst/>
          </a:prstGeom>
        </p:spPr>
      </p:pic>
      <p:sp>
        <p:nvSpPr>
          <p:cNvPr id="9" name="Metin kutusu 8">
            <a:extLst>
              <a:ext uri="{FF2B5EF4-FFF2-40B4-BE49-F238E27FC236}">
                <a16:creationId xmlns:a16="http://schemas.microsoft.com/office/drawing/2014/main" id="{711C7D3D-07A1-4F09-9D50-474EEE5A6F92}"/>
              </a:ext>
            </a:extLst>
          </p:cNvPr>
          <p:cNvSpPr txBox="1"/>
          <p:nvPr/>
        </p:nvSpPr>
        <p:spPr>
          <a:xfrm>
            <a:off x="7505763" y="5876144"/>
            <a:ext cx="3849067" cy="369332"/>
          </a:xfrm>
          <a:prstGeom prst="rect">
            <a:avLst/>
          </a:prstGeom>
          <a:noFill/>
        </p:spPr>
        <p:txBody>
          <a:bodyPr wrap="none" rtlCol="0">
            <a:spAutoFit/>
          </a:bodyPr>
          <a:lstStyle/>
          <a:p>
            <a:r>
              <a:rPr lang="tr-TR" dirty="0" err="1"/>
              <a:t>Fig</a:t>
            </a:r>
            <a:r>
              <a:rPr lang="tr-TR" dirty="0"/>
              <a:t> 3.1 IEEE 34 </a:t>
            </a:r>
            <a:r>
              <a:rPr lang="tr-TR" dirty="0" err="1"/>
              <a:t>Bus</a:t>
            </a:r>
            <a:r>
              <a:rPr lang="tr-TR" dirty="0"/>
              <a:t> </a:t>
            </a:r>
            <a:r>
              <a:rPr lang="tr-TR" dirty="0" err="1"/>
              <a:t>System</a:t>
            </a:r>
            <a:r>
              <a:rPr lang="tr-TR" dirty="0"/>
              <a:t> </a:t>
            </a:r>
            <a:r>
              <a:rPr lang="tr-TR" dirty="0" err="1"/>
              <a:t>Topology</a:t>
            </a:r>
            <a:r>
              <a:rPr lang="tr-TR" dirty="0"/>
              <a:t> [2]</a:t>
            </a:r>
            <a:endParaRPr lang="en-US" dirty="0"/>
          </a:p>
        </p:txBody>
      </p:sp>
    </p:spTree>
    <p:extLst>
      <p:ext uri="{BB962C8B-B14F-4D97-AF65-F5344CB8AC3E}">
        <p14:creationId xmlns:p14="http://schemas.microsoft.com/office/powerpoint/2010/main" val="161229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DCADF0FA-5874-4573-A1F5-51EC23973EFC}"/>
              </a:ext>
            </a:extLst>
          </p:cNvPr>
          <p:cNvSpPr txBox="1"/>
          <p:nvPr/>
        </p:nvSpPr>
        <p:spPr>
          <a:xfrm>
            <a:off x="679557" y="614597"/>
            <a:ext cx="3762532" cy="646331"/>
          </a:xfrm>
          <a:prstGeom prst="rect">
            <a:avLst/>
          </a:prstGeom>
          <a:noFill/>
        </p:spPr>
        <p:txBody>
          <a:bodyPr wrap="square" rtlCol="0">
            <a:spAutoFit/>
          </a:bodyPr>
          <a:lstStyle/>
          <a:p>
            <a:r>
              <a:rPr lang="tr-TR" sz="3600" dirty="0">
                <a:latin typeface="+mj-lt"/>
              </a:rPr>
              <a:t>OPENDSS FIGURES</a:t>
            </a:r>
            <a:endParaRPr lang="en-US" sz="3600" dirty="0">
              <a:latin typeface="+mj-lt"/>
            </a:endParaRPr>
          </a:p>
        </p:txBody>
      </p:sp>
      <p:pic>
        <p:nvPicPr>
          <p:cNvPr id="10" name="Resim 9">
            <a:extLst>
              <a:ext uri="{FF2B5EF4-FFF2-40B4-BE49-F238E27FC236}">
                <a16:creationId xmlns:a16="http://schemas.microsoft.com/office/drawing/2014/main" id="{84A2303F-775A-4AB1-A94A-A66946811A84}"/>
              </a:ext>
            </a:extLst>
          </p:cNvPr>
          <p:cNvPicPr>
            <a:picLocks noChangeAspect="1"/>
          </p:cNvPicPr>
          <p:nvPr/>
        </p:nvPicPr>
        <p:blipFill>
          <a:blip r:embed="rId3"/>
          <a:stretch>
            <a:fillRect/>
          </a:stretch>
        </p:blipFill>
        <p:spPr>
          <a:xfrm>
            <a:off x="679557" y="1260928"/>
            <a:ext cx="6715593" cy="5349047"/>
          </a:xfrm>
          <a:prstGeom prst="rect">
            <a:avLst/>
          </a:prstGeom>
        </p:spPr>
      </p:pic>
      <p:sp>
        <p:nvSpPr>
          <p:cNvPr id="11" name="Metin kutusu 10">
            <a:extLst>
              <a:ext uri="{FF2B5EF4-FFF2-40B4-BE49-F238E27FC236}">
                <a16:creationId xmlns:a16="http://schemas.microsoft.com/office/drawing/2014/main" id="{ECF00476-1B86-4FBE-B9AB-AC8F8DDE5C21}"/>
              </a:ext>
            </a:extLst>
          </p:cNvPr>
          <p:cNvSpPr txBox="1"/>
          <p:nvPr/>
        </p:nvSpPr>
        <p:spPr>
          <a:xfrm>
            <a:off x="7659974" y="1633928"/>
            <a:ext cx="4322164" cy="646331"/>
          </a:xfrm>
          <a:prstGeom prst="rect">
            <a:avLst/>
          </a:prstGeom>
          <a:noFill/>
        </p:spPr>
        <p:txBody>
          <a:bodyPr wrap="square" rtlCol="0">
            <a:spAutoFit/>
          </a:bodyPr>
          <a:lstStyle/>
          <a:p>
            <a:pPr marL="285750" indent="-285750">
              <a:buFont typeface="Arial" panose="020B0604020202020204" pitchFamily="34" charset="0"/>
              <a:buChar char="•"/>
            </a:pPr>
            <a:r>
              <a:rPr lang="tr-TR" dirty="0" err="1"/>
              <a:t>Nothing</a:t>
            </a:r>
            <a:r>
              <a:rPr lang="tr-TR" dirty="0"/>
              <a:t> </a:t>
            </a:r>
            <a:r>
              <a:rPr lang="tr-TR" dirty="0" err="1"/>
              <a:t>changed</a:t>
            </a:r>
            <a:r>
              <a:rPr lang="tr-TR" dirty="0"/>
              <a:t>. IEEE 34 </a:t>
            </a:r>
            <a:r>
              <a:rPr lang="tr-TR" dirty="0" err="1"/>
              <a:t>Bus</a:t>
            </a:r>
            <a:r>
              <a:rPr lang="tr-TR" dirty="0"/>
              <a:t> </a:t>
            </a:r>
            <a:r>
              <a:rPr lang="tr-TR" dirty="0" err="1"/>
              <a:t>system</a:t>
            </a:r>
            <a:r>
              <a:rPr lang="tr-TR" dirty="0"/>
              <a:t> </a:t>
            </a:r>
            <a:r>
              <a:rPr lang="tr-TR" dirty="0" err="1"/>
              <a:t>directly</a:t>
            </a:r>
            <a:r>
              <a:rPr lang="tr-TR" dirty="0"/>
              <a:t> </a:t>
            </a:r>
            <a:r>
              <a:rPr lang="tr-TR" dirty="0" err="1"/>
              <a:t>solved</a:t>
            </a:r>
            <a:endParaRPr lang="en-US" dirty="0"/>
          </a:p>
        </p:txBody>
      </p:sp>
    </p:spTree>
    <p:extLst>
      <p:ext uri="{BB962C8B-B14F-4D97-AF65-F5344CB8AC3E}">
        <p14:creationId xmlns:p14="http://schemas.microsoft.com/office/powerpoint/2010/main" val="308131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DCADF0FA-5874-4573-A1F5-51EC23973EFC}"/>
              </a:ext>
            </a:extLst>
          </p:cNvPr>
          <p:cNvSpPr txBox="1"/>
          <p:nvPr/>
        </p:nvSpPr>
        <p:spPr>
          <a:xfrm>
            <a:off x="729531" y="584617"/>
            <a:ext cx="3762532" cy="646331"/>
          </a:xfrm>
          <a:prstGeom prst="rect">
            <a:avLst/>
          </a:prstGeom>
          <a:noFill/>
        </p:spPr>
        <p:txBody>
          <a:bodyPr wrap="square" rtlCol="0">
            <a:spAutoFit/>
          </a:bodyPr>
          <a:lstStyle/>
          <a:p>
            <a:r>
              <a:rPr lang="tr-TR" sz="3600" dirty="0">
                <a:latin typeface="+mj-lt"/>
              </a:rPr>
              <a:t>OPENDSS FIGURES</a:t>
            </a:r>
            <a:endParaRPr lang="en-US" sz="3600" dirty="0">
              <a:latin typeface="+mj-lt"/>
            </a:endParaRPr>
          </a:p>
        </p:txBody>
      </p:sp>
      <p:pic>
        <p:nvPicPr>
          <p:cNvPr id="3" name="Resim 2">
            <a:extLst>
              <a:ext uri="{FF2B5EF4-FFF2-40B4-BE49-F238E27FC236}">
                <a16:creationId xmlns:a16="http://schemas.microsoft.com/office/drawing/2014/main" id="{698CA257-EE37-479C-ACF5-84FDD6DEDE1C}"/>
              </a:ext>
            </a:extLst>
          </p:cNvPr>
          <p:cNvPicPr>
            <a:picLocks noChangeAspect="1"/>
          </p:cNvPicPr>
          <p:nvPr/>
        </p:nvPicPr>
        <p:blipFill>
          <a:blip r:embed="rId3"/>
          <a:stretch>
            <a:fillRect/>
          </a:stretch>
        </p:blipFill>
        <p:spPr>
          <a:xfrm>
            <a:off x="729531" y="1435893"/>
            <a:ext cx="6630640" cy="5165585"/>
          </a:xfrm>
          <a:prstGeom prst="rect">
            <a:avLst/>
          </a:prstGeom>
        </p:spPr>
      </p:pic>
      <p:sp>
        <p:nvSpPr>
          <p:cNvPr id="4" name="Metin kutusu 3">
            <a:extLst>
              <a:ext uri="{FF2B5EF4-FFF2-40B4-BE49-F238E27FC236}">
                <a16:creationId xmlns:a16="http://schemas.microsoft.com/office/drawing/2014/main" id="{44614E2E-ABD6-4789-AA8A-1A6E2BECFCA8}"/>
              </a:ext>
            </a:extLst>
          </p:cNvPr>
          <p:cNvSpPr txBox="1"/>
          <p:nvPr/>
        </p:nvSpPr>
        <p:spPr>
          <a:xfrm>
            <a:off x="7779895" y="1918741"/>
            <a:ext cx="4227226" cy="646331"/>
          </a:xfrm>
          <a:prstGeom prst="rect">
            <a:avLst/>
          </a:prstGeom>
          <a:noFill/>
        </p:spPr>
        <p:txBody>
          <a:bodyPr wrap="square" rtlCol="0">
            <a:spAutoFit/>
          </a:bodyPr>
          <a:lstStyle/>
          <a:p>
            <a:pPr marL="285750" indent="-285750">
              <a:buFont typeface="Arial" panose="020B0604020202020204" pitchFamily="34" charset="0"/>
              <a:buChar char="•"/>
            </a:pPr>
            <a:r>
              <a:rPr lang="tr-TR" dirty="0" err="1"/>
              <a:t>Loads</a:t>
            </a:r>
            <a:r>
              <a:rPr lang="tr-TR" dirty="0"/>
              <a:t> </a:t>
            </a:r>
            <a:r>
              <a:rPr lang="tr-TR" dirty="0" err="1"/>
              <a:t>are</a:t>
            </a:r>
            <a:r>
              <a:rPr lang="tr-TR" dirty="0"/>
              <a:t> </a:t>
            </a:r>
            <a:r>
              <a:rPr lang="tr-TR" dirty="0" err="1"/>
              <a:t>increased</a:t>
            </a:r>
            <a:r>
              <a:rPr lang="tr-TR" dirty="0"/>
              <a:t> a bit. </a:t>
            </a:r>
            <a:r>
              <a:rPr lang="tr-TR" dirty="0" err="1"/>
              <a:t>Difference</a:t>
            </a:r>
            <a:r>
              <a:rPr lang="tr-TR" dirty="0"/>
              <a:t> is </a:t>
            </a:r>
            <a:r>
              <a:rPr lang="tr-TR" dirty="0" err="1"/>
              <a:t>seen</a:t>
            </a:r>
            <a:r>
              <a:rPr lang="tr-TR" dirty="0"/>
              <a:t>. </a:t>
            </a:r>
            <a:r>
              <a:rPr lang="tr-TR" dirty="0" err="1"/>
              <a:t>Voltage</a:t>
            </a:r>
            <a:r>
              <a:rPr lang="tr-TR" dirty="0"/>
              <a:t> </a:t>
            </a:r>
            <a:r>
              <a:rPr lang="tr-TR" dirty="0" err="1"/>
              <a:t>magnitudes</a:t>
            </a:r>
            <a:r>
              <a:rPr lang="tr-TR" dirty="0"/>
              <a:t> </a:t>
            </a:r>
            <a:r>
              <a:rPr lang="tr-TR" dirty="0" err="1"/>
              <a:t>dropped</a:t>
            </a:r>
            <a:r>
              <a:rPr lang="tr-TR" dirty="0"/>
              <a:t>.</a:t>
            </a:r>
            <a:endParaRPr lang="en-US" dirty="0"/>
          </a:p>
        </p:txBody>
      </p:sp>
    </p:spTree>
    <p:extLst>
      <p:ext uri="{BB962C8B-B14F-4D97-AF65-F5344CB8AC3E}">
        <p14:creationId xmlns:p14="http://schemas.microsoft.com/office/powerpoint/2010/main" val="637532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DCADF0FA-5874-4573-A1F5-51EC23973EFC}"/>
              </a:ext>
            </a:extLst>
          </p:cNvPr>
          <p:cNvSpPr txBox="1"/>
          <p:nvPr/>
        </p:nvSpPr>
        <p:spPr>
          <a:xfrm>
            <a:off x="803791" y="479685"/>
            <a:ext cx="3762532" cy="646331"/>
          </a:xfrm>
          <a:prstGeom prst="rect">
            <a:avLst/>
          </a:prstGeom>
          <a:noFill/>
        </p:spPr>
        <p:txBody>
          <a:bodyPr wrap="square" rtlCol="0">
            <a:spAutoFit/>
          </a:bodyPr>
          <a:lstStyle/>
          <a:p>
            <a:r>
              <a:rPr lang="tr-TR" sz="3600" dirty="0">
                <a:latin typeface="+mj-lt"/>
              </a:rPr>
              <a:t>OPENDSS FIGURES</a:t>
            </a:r>
            <a:endParaRPr lang="en-US" sz="3600" dirty="0">
              <a:latin typeface="+mj-lt"/>
            </a:endParaRPr>
          </a:p>
        </p:txBody>
      </p:sp>
      <p:pic>
        <p:nvPicPr>
          <p:cNvPr id="4" name="Resim 3">
            <a:extLst>
              <a:ext uri="{FF2B5EF4-FFF2-40B4-BE49-F238E27FC236}">
                <a16:creationId xmlns:a16="http://schemas.microsoft.com/office/drawing/2014/main" id="{E75002D6-4C41-4324-992D-89EBCEF32E9F}"/>
              </a:ext>
            </a:extLst>
          </p:cNvPr>
          <p:cNvPicPr>
            <a:picLocks noChangeAspect="1"/>
          </p:cNvPicPr>
          <p:nvPr/>
        </p:nvPicPr>
        <p:blipFill>
          <a:blip r:embed="rId3"/>
          <a:stretch>
            <a:fillRect/>
          </a:stretch>
        </p:blipFill>
        <p:spPr>
          <a:xfrm>
            <a:off x="803791" y="1260928"/>
            <a:ext cx="6676301" cy="5245665"/>
          </a:xfrm>
          <a:prstGeom prst="rect">
            <a:avLst/>
          </a:prstGeom>
        </p:spPr>
      </p:pic>
      <p:sp>
        <p:nvSpPr>
          <p:cNvPr id="5" name="Metin kutusu 4">
            <a:extLst>
              <a:ext uri="{FF2B5EF4-FFF2-40B4-BE49-F238E27FC236}">
                <a16:creationId xmlns:a16="http://schemas.microsoft.com/office/drawing/2014/main" id="{08542624-3860-4EF7-9570-B9BC94671CBB}"/>
              </a:ext>
            </a:extLst>
          </p:cNvPr>
          <p:cNvSpPr txBox="1"/>
          <p:nvPr/>
        </p:nvSpPr>
        <p:spPr>
          <a:xfrm>
            <a:off x="8034728" y="1753849"/>
            <a:ext cx="3897442" cy="1754326"/>
          </a:xfrm>
          <a:prstGeom prst="rect">
            <a:avLst/>
          </a:prstGeom>
          <a:noFill/>
        </p:spPr>
        <p:txBody>
          <a:bodyPr wrap="square" rtlCol="0">
            <a:spAutoFit/>
          </a:bodyPr>
          <a:lstStyle/>
          <a:p>
            <a:pPr marL="285750" indent="-285750">
              <a:buFont typeface="Arial" panose="020B0604020202020204" pitchFamily="34" charset="0"/>
              <a:buChar char="•"/>
            </a:pPr>
            <a:r>
              <a:rPr lang="tr-TR" dirty="0"/>
              <a:t>Optimal </a:t>
            </a:r>
            <a:r>
              <a:rPr lang="tr-TR" dirty="0" err="1"/>
              <a:t>regulator</a:t>
            </a:r>
            <a:r>
              <a:rPr lang="tr-TR" dirty="0"/>
              <a:t> tap </a:t>
            </a:r>
            <a:r>
              <a:rPr lang="tr-TR" dirty="0" err="1"/>
              <a:t>positions</a:t>
            </a:r>
            <a:r>
              <a:rPr lang="tr-TR" dirty="0"/>
              <a:t> </a:t>
            </a:r>
            <a:r>
              <a:rPr lang="tr-TR" dirty="0" err="1"/>
              <a:t>found</a:t>
            </a:r>
            <a:r>
              <a:rPr lang="tr-TR" dirty="0"/>
              <a:t> </a:t>
            </a:r>
            <a:r>
              <a:rPr lang="tr-TR" dirty="0" err="1"/>
              <a:t>by</a:t>
            </a:r>
            <a:r>
              <a:rPr lang="tr-TR" dirty="0"/>
              <a:t> GWO </a:t>
            </a:r>
            <a:r>
              <a:rPr lang="tr-TR" dirty="0" err="1"/>
              <a:t>make</a:t>
            </a:r>
            <a:r>
              <a:rPr lang="tr-TR" dirty="0"/>
              <a:t> </a:t>
            </a:r>
            <a:r>
              <a:rPr lang="tr-TR" dirty="0" err="1"/>
              <a:t>the</a:t>
            </a:r>
            <a:r>
              <a:rPr lang="tr-TR" dirty="0"/>
              <a:t> </a:t>
            </a:r>
            <a:r>
              <a:rPr lang="tr-TR" dirty="0" err="1"/>
              <a:t>voltage</a:t>
            </a:r>
            <a:r>
              <a:rPr lang="tr-TR" dirty="0"/>
              <a:t> </a:t>
            </a:r>
            <a:r>
              <a:rPr lang="tr-TR" dirty="0" err="1"/>
              <a:t>magnitudes</a:t>
            </a:r>
            <a:r>
              <a:rPr lang="tr-TR" dirty="0"/>
              <a:t> </a:t>
            </a:r>
            <a:r>
              <a:rPr lang="tr-TR" dirty="0" err="1"/>
              <a:t>to</a:t>
            </a:r>
            <a:r>
              <a:rPr lang="tr-TR" dirty="0"/>
              <a:t> </a:t>
            </a:r>
            <a:r>
              <a:rPr lang="tr-TR" dirty="0" err="1"/>
              <a:t>go</a:t>
            </a:r>
            <a:r>
              <a:rPr lang="tr-TR" dirty="0"/>
              <a:t> </a:t>
            </a:r>
            <a:r>
              <a:rPr lang="tr-TR" dirty="0" err="1"/>
              <a:t>up</a:t>
            </a:r>
            <a:r>
              <a:rPr lang="tr-TR" dirty="0"/>
              <a:t> a bit.</a:t>
            </a:r>
          </a:p>
          <a:p>
            <a:endParaRPr lang="tr-TR" dirty="0"/>
          </a:p>
          <a:p>
            <a:pPr marL="285750" indent="-285750">
              <a:buFont typeface="Arial" panose="020B0604020202020204" pitchFamily="34" charset="0"/>
              <a:buChar char="•"/>
            </a:pPr>
            <a:r>
              <a:rPr lang="tr-TR" dirty="0"/>
              <a:t>But </a:t>
            </a:r>
            <a:r>
              <a:rPr lang="tr-TR" dirty="0" err="1"/>
              <a:t>we</a:t>
            </a:r>
            <a:r>
              <a:rPr lang="tr-TR" dirty="0"/>
              <a:t> </a:t>
            </a:r>
            <a:r>
              <a:rPr lang="tr-TR" dirty="0" err="1"/>
              <a:t>still</a:t>
            </a:r>
            <a:r>
              <a:rPr lang="tr-TR" dirty="0"/>
              <a:t> </a:t>
            </a:r>
            <a:r>
              <a:rPr lang="tr-TR" dirty="0" err="1"/>
              <a:t>have</a:t>
            </a:r>
            <a:r>
              <a:rPr lang="tr-TR" dirty="0"/>
              <a:t> </a:t>
            </a:r>
            <a:r>
              <a:rPr lang="tr-TR" dirty="0" err="1"/>
              <a:t>problems</a:t>
            </a:r>
            <a:r>
              <a:rPr lang="tr-TR" dirty="0"/>
              <a:t> </a:t>
            </a:r>
            <a:r>
              <a:rPr lang="tr-TR" dirty="0" err="1"/>
              <a:t>for</a:t>
            </a:r>
            <a:r>
              <a:rPr lang="tr-TR" dirty="0"/>
              <a:t> </a:t>
            </a:r>
            <a:r>
              <a:rPr lang="tr-TR" dirty="0" err="1"/>
              <a:t>the</a:t>
            </a:r>
            <a:r>
              <a:rPr lang="tr-TR" dirty="0"/>
              <a:t> </a:t>
            </a:r>
            <a:r>
              <a:rPr lang="tr-TR" dirty="0" err="1"/>
              <a:t>last</a:t>
            </a:r>
            <a:r>
              <a:rPr lang="tr-TR" dirty="0"/>
              <a:t> </a:t>
            </a:r>
            <a:r>
              <a:rPr lang="tr-TR" dirty="0" err="1"/>
              <a:t>nodes</a:t>
            </a:r>
            <a:endParaRPr lang="en-US" dirty="0"/>
          </a:p>
        </p:txBody>
      </p:sp>
    </p:spTree>
    <p:extLst>
      <p:ext uri="{BB962C8B-B14F-4D97-AF65-F5344CB8AC3E}">
        <p14:creationId xmlns:p14="http://schemas.microsoft.com/office/powerpoint/2010/main" val="32783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DCADF0FA-5874-4573-A1F5-51EC23973EFC}"/>
              </a:ext>
            </a:extLst>
          </p:cNvPr>
          <p:cNvSpPr txBox="1"/>
          <p:nvPr/>
        </p:nvSpPr>
        <p:spPr>
          <a:xfrm>
            <a:off x="604796" y="569537"/>
            <a:ext cx="3762532" cy="646331"/>
          </a:xfrm>
          <a:prstGeom prst="rect">
            <a:avLst/>
          </a:prstGeom>
          <a:noFill/>
        </p:spPr>
        <p:txBody>
          <a:bodyPr wrap="square" rtlCol="0">
            <a:spAutoFit/>
          </a:bodyPr>
          <a:lstStyle/>
          <a:p>
            <a:r>
              <a:rPr lang="tr-TR" sz="3600" dirty="0">
                <a:latin typeface="+mj-lt"/>
              </a:rPr>
              <a:t>OPENDSS FIGURES</a:t>
            </a:r>
            <a:endParaRPr lang="en-US" sz="3600" dirty="0">
              <a:latin typeface="+mj-lt"/>
            </a:endParaRPr>
          </a:p>
        </p:txBody>
      </p:sp>
      <p:pic>
        <p:nvPicPr>
          <p:cNvPr id="3" name="Resim 2">
            <a:extLst>
              <a:ext uri="{FF2B5EF4-FFF2-40B4-BE49-F238E27FC236}">
                <a16:creationId xmlns:a16="http://schemas.microsoft.com/office/drawing/2014/main" id="{A0C2E511-C9D1-43BE-8365-11AFFDA2DB39}"/>
              </a:ext>
            </a:extLst>
          </p:cNvPr>
          <p:cNvPicPr>
            <a:picLocks noChangeAspect="1"/>
          </p:cNvPicPr>
          <p:nvPr/>
        </p:nvPicPr>
        <p:blipFill>
          <a:blip r:embed="rId3"/>
          <a:stretch>
            <a:fillRect/>
          </a:stretch>
        </p:blipFill>
        <p:spPr>
          <a:xfrm>
            <a:off x="604796" y="1260928"/>
            <a:ext cx="6760373" cy="5252388"/>
          </a:xfrm>
          <a:prstGeom prst="rect">
            <a:avLst/>
          </a:prstGeom>
        </p:spPr>
      </p:pic>
      <p:sp>
        <p:nvSpPr>
          <p:cNvPr id="5" name="Metin kutusu 4">
            <a:extLst>
              <a:ext uri="{FF2B5EF4-FFF2-40B4-BE49-F238E27FC236}">
                <a16:creationId xmlns:a16="http://schemas.microsoft.com/office/drawing/2014/main" id="{91F2CDED-92DB-4F0A-ADF0-7F6C2AAEFDF5}"/>
              </a:ext>
            </a:extLst>
          </p:cNvPr>
          <p:cNvSpPr txBox="1"/>
          <p:nvPr/>
        </p:nvSpPr>
        <p:spPr>
          <a:xfrm>
            <a:off x="7974768" y="1753849"/>
            <a:ext cx="3777522" cy="1477328"/>
          </a:xfrm>
          <a:prstGeom prst="rect">
            <a:avLst/>
          </a:prstGeom>
          <a:noFill/>
        </p:spPr>
        <p:txBody>
          <a:bodyPr wrap="square" rtlCol="0">
            <a:spAutoFit/>
          </a:bodyPr>
          <a:lstStyle/>
          <a:p>
            <a:pPr marL="285750" indent="-285750">
              <a:buFont typeface="Arial" panose="020B0604020202020204" pitchFamily="34" charset="0"/>
              <a:buChar char="•"/>
            </a:pPr>
            <a:r>
              <a:rPr lang="tr-TR" dirty="0"/>
              <a:t>PV is </a:t>
            </a:r>
            <a:r>
              <a:rPr lang="tr-TR" dirty="0" err="1"/>
              <a:t>added</a:t>
            </a:r>
            <a:r>
              <a:rPr lang="tr-TR" dirty="0"/>
              <a:t> </a:t>
            </a:r>
            <a:r>
              <a:rPr lang="tr-TR" dirty="0" err="1"/>
              <a:t>to</a:t>
            </a:r>
            <a:r>
              <a:rPr lang="tr-TR" dirty="0"/>
              <a:t> </a:t>
            </a:r>
            <a:r>
              <a:rPr lang="tr-TR" dirty="0" err="1"/>
              <a:t>the</a:t>
            </a:r>
            <a:r>
              <a:rPr lang="tr-TR" dirty="0"/>
              <a:t> </a:t>
            </a:r>
            <a:r>
              <a:rPr lang="tr-TR" dirty="0" err="1"/>
              <a:t>system</a:t>
            </a:r>
            <a:r>
              <a:rPr lang="tr-TR" dirty="0"/>
              <a:t> </a:t>
            </a:r>
            <a:r>
              <a:rPr lang="tr-TR" dirty="0" err="1"/>
              <a:t>to</a:t>
            </a:r>
            <a:r>
              <a:rPr lang="tr-TR" dirty="0"/>
              <a:t> </a:t>
            </a:r>
            <a:r>
              <a:rPr lang="tr-TR" dirty="0" err="1"/>
              <a:t>provide</a:t>
            </a:r>
            <a:r>
              <a:rPr lang="tr-TR" dirty="0"/>
              <a:t> </a:t>
            </a:r>
            <a:r>
              <a:rPr lang="tr-TR" dirty="0" err="1"/>
              <a:t>extra</a:t>
            </a:r>
            <a:r>
              <a:rPr lang="tr-TR" dirty="0"/>
              <a:t> </a:t>
            </a:r>
            <a:r>
              <a:rPr lang="tr-TR" dirty="0" err="1"/>
              <a:t>energy</a:t>
            </a:r>
            <a:r>
              <a:rPr lang="tr-TR" dirty="0"/>
              <a:t> </a:t>
            </a:r>
            <a:r>
              <a:rPr lang="tr-TR" dirty="0" err="1"/>
              <a:t>to</a:t>
            </a:r>
            <a:r>
              <a:rPr lang="tr-TR" dirty="0"/>
              <a:t> </a:t>
            </a:r>
            <a:r>
              <a:rPr lang="tr-TR" dirty="0" err="1"/>
              <a:t>the</a:t>
            </a:r>
            <a:r>
              <a:rPr lang="tr-TR" dirty="0"/>
              <a:t> </a:t>
            </a:r>
            <a:r>
              <a:rPr lang="tr-TR" dirty="0" err="1"/>
              <a:t>system</a:t>
            </a:r>
            <a:endParaRPr lang="tr-TR" dirty="0"/>
          </a:p>
          <a:p>
            <a:endParaRPr lang="tr-TR" dirty="0"/>
          </a:p>
          <a:p>
            <a:pPr marL="285750" indent="-285750">
              <a:buFont typeface="Arial" panose="020B0604020202020204" pitchFamily="34" charset="0"/>
              <a:buChar char="•"/>
            </a:pPr>
            <a:r>
              <a:rPr lang="tr-TR" dirty="0" err="1"/>
              <a:t>Everything</a:t>
            </a:r>
            <a:r>
              <a:rPr lang="tr-TR" dirty="0"/>
              <a:t> </a:t>
            </a:r>
            <a:r>
              <a:rPr lang="tr-TR" dirty="0" err="1"/>
              <a:t>complies</a:t>
            </a:r>
            <a:r>
              <a:rPr lang="tr-TR" dirty="0"/>
              <a:t> </a:t>
            </a:r>
            <a:r>
              <a:rPr lang="tr-TR" dirty="0" err="1"/>
              <a:t>with</a:t>
            </a:r>
            <a:r>
              <a:rPr lang="tr-TR" dirty="0"/>
              <a:t> </a:t>
            </a:r>
            <a:r>
              <a:rPr lang="tr-TR" dirty="0" err="1"/>
              <a:t>the</a:t>
            </a:r>
            <a:r>
              <a:rPr lang="tr-TR" dirty="0"/>
              <a:t> ANSI </a:t>
            </a:r>
            <a:r>
              <a:rPr lang="tr-TR" dirty="0" err="1"/>
              <a:t>standard</a:t>
            </a:r>
            <a:endParaRPr lang="en-US" dirty="0"/>
          </a:p>
        </p:txBody>
      </p:sp>
    </p:spTree>
    <p:extLst>
      <p:ext uri="{BB962C8B-B14F-4D97-AF65-F5344CB8AC3E}">
        <p14:creationId xmlns:p14="http://schemas.microsoft.com/office/powerpoint/2010/main" val="121865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t="-10000" b="-10000"/>
          </a:stretch>
        </a:blipFill>
        <a:effectLst/>
      </p:bgPr>
    </p:bg>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2A214CAD-66FA-4E69-84DD-F1F7BFD50FF5}"/>
              </a:ext>
            </a:extLst>
          </p:cNvPr>
          <p:cNvSpPr txBox="1"/>
          <p:nvPr/>
        </p:nvSpPr>
        <p:spPr>
          <a:xfrm>
            <a:off x="599606" y="449705"/>
            <a:ext cx="11047751" cy="1200329"/>
          </a:xfrm>
          <a:prstGeom prst="rect">
            <a:avLst/>
          </a:prstGeom>
          <a:noFill/>
        </p:spPr>
        <p:txBody>
          <a:bodyPr wrap="square" rtlCol="0">
            <a:spAutoFit/>
          </a:bodyPr>
          <a:lstStyle/>
          <a:p>
            <a:r>
              <a:rPr lang="tr-TR" sz="3600" dirty="0">
                <a:latin typeface="+mj-lt"/>
              </a:rPr>
              <a:t>REGULATOR TAP POSITIONS FOUND BY GWO AND BEST SOLUTION OBTAINED</a:t>
            </a:r>
            <a:endParaRPr lang="en-US" sz="3600" dirty="0">
              <a:latin typeface="+mj-lt"/>
            </a:endParaRPr>
          </a:p>
        </p:txBody>
      </p:sp>
      <p:pic>
        <p:nvPicPr>
          <p:cNvPr id="10" name="Resim 9">
            <a:extLst>
              <a:ext uri="{FF2B5EF4-FFF2-40B4-BE49-F238E27FC236}">
                <a16:creationId xmlns:a16="http://schemas.microsoft.com/office/drawing/2014/main" id="{6319FB6C-A2F8-4B86-9D77-4D742C8287C5}"/>
              </a:ext>
            </a:extLst>
          </p:cNvPr>
          <p:cNvPicPr>
            <a:picLocks noChangeAspect="1"/>
          </p:cNvPicPr>
          <p:nvPr/>
        </p:nvPicPr>
        <p:blipFill>
          <a:blip r:embed="rId3"/>
          <a:stretch>
            <a:fillRect/>
          </a:stretch>
        </p:blipFill>
        <p:spPr>
          <a:xfrm>
            <a:off x="1737705" y="2352340"/>
            <a:ext cx="8650480" cy="865231"/>
          </a:xfrm>
          <a:prstGeom prst="rect">
            <a:avLst/>
          </a:prstGeom>
        </p:spPr>
      </p:pic>
    </p:spTree>
    <p:extLst>
      <p:ext uri="{BB962C8B-B14F-4D97-AF65-F5344CB8AC3E}">
        <p14:creationId xmlns:p14="http://schemas.microsoft.com/office/powerpoint/2010/main" val="52934208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484</Words>
  <Application>Microsoft Office PowerPoint</Application>
  <PresentationFormat>Geniş ekran</PresentationFormat>
  <Paragraphs>40</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Calibri Light</vt:lpstr>
      <vt:lpstr>Roboto</vt:lpstr>
      <vt:lpstr>Times New Roman</vt:lpstr>
      <vt:lpstr>Office Teması</vt:lpstr>
      <vt:lpstr>Grey Wolf Optimizer on IEEE 34 Bus system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Wolf Optimizer on IEEE 34 Bus system</dc:title>
  <dc:creator>berkant can erkanat</dc:creator>
  <cp:lastModifiedBy>berkant can erkanat</cp:lastModifiedBy>
  <cp:revision>6</cp:revision>
  <dcterms:created xsi:type="dcterms:W3CDTF">2022-01-18T12:09:11Z</dcterms:created>
  <dcterms:modified xsi:type="dcterms:W3CDTF">2022-01-18T13:58:49Z</dcterms:modified>
</cp:coreProperties>
</file>