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3" r:id="rId5"/>
    <p:sldId id="274" r:id="rId6"/>
    <p:sldId id="276" r:id="rId7"/>
    <p:sldId id="277" r:id="rId8"/>
    <p:sldId id="278" r:id="rId9"/>
    <p:sldId id="272" r:id="rId10"/>
    <p:sldId id="275" r:id="rId11"/>
    <p:sldId id="279" r:id="rId12"/>
    <p:sldId id="280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C3F2"/>
    <a:srgbClr val="21D789"/>
    <a:srgbClr val="0FC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32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32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9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813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5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4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49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1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5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3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3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1CB6-CFE2-48BF-86C6-C5AFEACB8268}" type="datetimeFigureOut">
              <a:rPr lang="tr-TR" smtClean="0"/>
              <a:t>19.10.2022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2F28-273B-4551-89C8-A67021DC5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6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21" Type="http://schemas.openxmlformats.org/officeDocument/2006/relationships/tags" Target="../tags/tag175.xml"/><Relationship Id="rId34" Type="http://schemas.openxmlformats.org/officeDocument/2006/relationships/tags" Target="../tags/tag188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33" Type="http://schemas.openxmlformats.org/officeDocument/2006/relationships/tags" Target="../tags/tag187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29" Type="http://schemas.openxmlformats.org/officeDocument/2006/relationships/tags" Target="../tags/tag183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32" Type="http://schemas.openxmlformats.org/officeDocument/2006/relationships/tags" Target="../tags/tag186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28" Type="http://schemas.openxmlformats.org/officeDocument/2006/relationships/tags" Target="../tags/tag182.xml"/><Relationship Id="rId36" Type="http://schemas.openxmlformats.org/officeDocument/2006/relationships/tags" Target="../tags/tag190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31" Type="http://schemas.openxmlformats.org/officeDocument/2006/relationships/tags" Target="../tags/tag185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tags" Target="../tags/tag181.xml"/><Relationship Id="rId30" Type="http://schemas.openxmlformats.org/officeDocument/2006/relationships/tags" Target="../tags/tag184.xml"/><Relationship Id="rId35" Type="http://schemas.openxmlformats.org/officeDocument/2006/relationships/tags" Target="../tags/tag189.xml"/><Relationship Id="rId8" Type="http://schemas.openxmlformats.org/officeDocument/2006/relationships/tags" Target="../tags/tag162.xml"/><Relationship Id="rId3" Type="http://schemas.openxmlformats.org/officeDocument/2006/relationships/tags" Target="../tags/tag1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033" y="2033207"/>
            <a:ext cx="11206138" cy="1710701"/>
          </a:xfrm>
        </p:spPr>
        <p:txBody>
          <a:bodyPr>
            <a:normAutofit/>
          </a:bodyPr>
          <a:lstStyle/>
          <a:p>
            <a:r>
              <a:rPr lang="bs-Latn-BA" sz="6600" b="1" dirty="0" smtClean="0"/>
              <a:t>Program</a:t>
            </a:r>
            <a:r>
              <a:rPr lang="en-US" sz="6600" b="1" dirty="0" smtClean="0"/>
              <a:t>m</a:t>
            </a:r>
            <a:r>
              <a:rPr lang="bs-Latn-BA" sz="6600" b="1" dirty="0" smtClean="0"/>
              <a:t>ing in</a:t>
            </a:r>
            <a:r>
              <a:rPr lang="en-US" sz="6600" b="1" dirty="0" smtClean="0"/>
              <a:t> HMMM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86" y="794024"/>
            <a:ext cx="9144000" cy="132496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D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Hacettepe University</a:t>
            </a:r>
          </a:p>
          <a:p>
            <a:pPr algn="l"/>
            <a:r>
              <a:rPr lang="en-US" b="1" dirty="0">
                <a:latin typeface="+mj-lt"/>
              </a:rPr>
              <a:t>Computer Engineering </a:t>
            </a:r>
            <a:r>
              <a:rPr lang="en-US" b="1" dirty="0" smtClean="0">
                <a:latin typeface="+mj-lt"/>
              </a:rPr>
              <a:t>Department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0940" y="3998695"/>
            <a:ext cx="554042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BBM103 Introduction to Programming Lab </a:t>
            </a:r>
            <a:r>
              <a:rPr lang="en-US" sz="24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28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Week </a:t>
            </a:r>
            <a:r>
              <a:rPr lang="tr-TR" sz="28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800" b="1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Fall 20</a:t>
            </a:r>
            <a:r>
              <a:rPr lang="tr-TR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8" y="408251"/>
            <a:ext cx="1092446" cy="16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91063" y="342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17496" y="5079453"/>
            <a:ext cx="36718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0A04EB"/>
                </a:solidFill>
                <a:latin typeface="Courier New" pitchFamily="49" charset="0"/>
              </a:rPr>
              <a:t>halt</a:t>
            </a:r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17496" y="2679153"/>
            <a:ext cx="3689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 err="1">
                <a:solidFill>
                  <a:srgbClr val="0A04EB"/>
                </a:solidFill>
                <a:latin typeface="Courier New" pitchFamily="49" charset="0"/>
              </a:rPr>
              <a:t>mul</a:t>
            </a:r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159627"/>
                </a:solidFill>
                <a:latin typeface="Courier New" pitchFamily="49" charset="0"/>
              </a:rPr>
              <a:t>r2</a:t>
            </a:r>
            <a:r>
              <a:rPr lang="en-US" sz="3600" b="1" dirty="0">
                <a:latin typeface="Courier New" pitchFamily="49" charset="0"/>
              </a:rPr>
              <a:t> r1 </a:t>
            </a:r>
            <a:r>
              <a:rPr lang="en-US" sz="3600" b="1" dirty="0" err="1">
                <a:latin typeface="Courier New" pitchFamily="49" charset="0"/>
              </a:rPr>
              <a:t>r1</a:t>
            </a: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17496" y="1879053"/>
            <a:ext cx="36972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read </a:t>
            </a:r>
            <a:r>
              <a:rPr lang="en-US" sz="3600" b="1" dirty="0">
                <a:latin typeface="Courier New" pitchFamily="49" charset="0"/>
              </a:rPr>
              <a:t>r1</a:t>
            </a:r>
          </a:p>
        </p:txBody>
      </p:sp>
      <p:sp>
        <p:nvSpPr>
          <p:cNvPr id="8" name="Rectangle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17496" y="3479253"/>
            <a:ext cx="37195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add </a:t>
            </a:r>
            <a:r>
              <a:rPr lang="en-US" sz="3600" b="1" dirty="0" smtClean="0">
                <a:solidFill>
                  <a:srgbClr val="159627"/>
                </a:solidFill>
                <a:latin typeface="Courier New" pitchFamily="49" charset="0"/>
              </a:rPr>
              <a:t>r2</a:t>
            </a:r>
            <a:r>
              <a:rPr lang="en-US" sz="3600" b="1" dirty="0" smtClean="0">
                <a:latin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159627"/>
                </a:solidFill>
                <a:latin typeface="Courier New" pitchFamily="49" charset="0"/>
              </a:rPr>
              <a:t>r2</a:t>
            </a:r>
            <a:r>
              <a:rPr lang="en-US" sz="3600" b="1" dirty="0" smtClean="0">
                <a:latin typeface="Courier New" pitchFamily="49" charset="0"/>
              </a:rPr>
              <a:t> </a:t>
            </a:r>
            <a:r>
              <a:rPr lang="en-US" sz="3600" b="1" dirty="0">
                <a:latin typeface="Courier New" pitchFamily="49" charset="0"/>
              </a:rPr>
              <a:t>r1</a:t>
            </a:r>
          </a:p>
        </p:txBody>
      </p:sp>
      <p:sp>
        <p:nvSpPr>
          <p:cNvPr id="9" name="Rectangl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17496" y="4279353"/>
            <a:ext cx="3657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write </a:t>
            </a:r>
            <a:r>
              <a:rPr lang="en-US" sz="3600" b="1" dirty="0" smtClean="0">
                <a:solidFill>
                  <a:srgbClr val="159627"/>
                </a:solidFill>
                <a:latin typeface="Courier New" pitchFamily="49" charset="0"/>
              </a:rPr>
              <a:t>r2</a:t>
            </a: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38046" y="2028278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3" name="Text Box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38046" y="2807741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" name="Text Box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38046" y="361895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5" name="Text Box 2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38046" y="44000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6" name="Text Box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38046" y="5227091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57900" y="1803400"/>
            <a:ext cx="1659467" cy="1041400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6089" y="1258888"/>
            <a:ext cx="936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Screen</a:t>
            </a:r>
          </a:p>
        </p:txBody>
      </p:sp>
      <p:sp>
        <p:nvSpPr>
          <p:cNvPr id="29" name="TextBox 36"/>
          <p:cNvSpPr txBox="1">
            <a:spLocks noChangeArrowheads="1"/>
          </p:cNvSpPr>
          <p:nvPr/>
        </p:nvSpPr>
        <p:spPr bwMode="auto">
          <a:xfrm>
            <a:off x="5081460" y="1548853"/>
            <a:ext cx="49212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6</a:t>
            </a:r>
          </a:p>
        </p:txBody>
      </p:sp>
      <p:cxnSp>
        <p:nvCxnSpPr>
          <p:cNvPr id="30" name="Straight Arrow Connector 38"/>
          <p:cNvCxnSpPr>
            <a:cxnSpLocks noChangeShapeType="1"/>
            <a:stCxn id="29" idx="1"/>
          </p:cNvCxnSpPr>
          <p:nvPr/>
        </p:nvCxnSpPr>
        <p:spPr bwMode="auto">
          <a:xfrm flipH="1">
            <a:off x="4700460" y="1779835"/>
            <a:ext cx="381000" cy="251618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>
          <a:xfrm>
            <a:off x="568985" y="1813399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en-US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6415" y="1879053"/>
            <a:ext cx="1120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8600" y="177800"/>
            <a:ext cx="7251700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#</a:t>
            </a:r>
            <a:r>
              <a:rPr lang="en-US" sz="4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 (cont.):</a:t>
            </a:r>
            <a:endParaRPr lang="en-US" sz="43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06246" y="1956087"/>
            <a:ext cx="516121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800" b="1" dirty="0"/>
              <a:t># Get </a:t>
            </a:r>
            <a:r>
              <a:rPr lang="en-US" sz="2800" b="1" dirty="0" smtClean="0"/>
              <a:t>input from user to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pPr>
              <a:spcAft>
                <a:spcPts val="3000"/>
              </a:spcAft>
            </a:pPr>
            <a:r>
              <a:rPr lang="en-US" sz="2800" b="1" dirty="0" smtClean="0"/>
              <a:t>#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= r1 * r1</a:t>
            </a:r>
          </a:p>
          <a:p>
            <a:pPr>
              <a:spcAft>
                <a:spcPts val="1800"/>
              </a:spcAft>
            </a:pPr>
            <a:r>
              <a:rPr lang="en-US" sz="2800" b="1" dirty="0" smtClean="0"/>
              <a:t>#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+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/>
              <a:t># </a:t>
            </a:r>
            <a:r>
              <a:rPr lang="en-US" sz="2800" b="1" dirty="0"/>
              <a:t>Print the contents of register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800" b="1" dirty="0" smtClean="0"/>
              <a:t> </a:t>
            </a:r>
            <a:r>
              <a:rPr lang="en-US" sz="2800" b="1" dirty="0"/>
              <a:t>on standard </a:t>
            </a:r>
            <a:r>
              <a:rPr lang="en-US" sz="2800" b="1" dirty="0" smtClean="0"/>
              <a:t>output</a:t>
            </a:r>
          </a:p>
          <a:p>
            <a:pPr>
              <a:spcAft>
                <a:spcPts val="1200"/>
              </a:spcAft>
            </a:pPr>
            <a:r>
              <a:rPr lang="en-US" sz="2800" b="1" dirty="0" smtClean="0"/>
              <a:t># Halt program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3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84767" y="1244071"/>
            <a:ext cx="8122783" cy="25146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Jumps in HMMM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243584" y="5245608"/>
            <a:ext cx="7565136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28" name="Rectangle 1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52588" y="1295400"/>
            <a:ext cx="2919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jeqzn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r1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3200" b="1" dirty="0">
                <a:solidFill>
                  <a:srgbClr val="0A04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Rectangl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0525" y="1870075"/>
            <a:ext cx="291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jgtzn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r1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3200" b="1" dirty="0">
                <a:solidFill>
                  <a:srgbClr val="0A04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0" name="Rectangl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60525" y="2444750"/>
            <a:ext cx="2919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jltzn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r1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3200" b="1" dirty="0">
                <a:solidFill>
                  <a:srgbClr val="0A04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1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62113" y="3017838"/>
            <a:ext cx="4198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jnezn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r1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65688" y="1422400"/>
            <a:ext cx="4730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IF </a:t>
            </a:r>
            <a:r>
              <a:rPr lang="en-US" sz="2000" b="1" dirty="0">
                <a:latin typeface="+mn-lt"/>
              </a:rPr>
              <a:t>r1 == 0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THEN </a:t>
            </a:r>
            <a:r>
              <a:rPr lang="en-US" sz="2000" dirty="0">
                <a:latin typeface="+mn-lt"/>
              </a:rPr>
              <a:t>jump to line number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42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70450" y="1979613"/>
            <a:ext cx="4730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IF </a:t>
            </a:r>
            <a:r>
              <a:rPr lang="en-US" sz="2000" b="1" dirty="0">
                <a:latin typeface="+mn-lt"/>
              </a:rPr>
              <a:t>r1 &gt; 0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THEN </a:t>
            </a:r>
            <a:r>
              <a:rPr lang="en-US" sz="2000" dirty="0">
                <a:latin typeface="+mn-lt"/>
              </a:rPr>
              <a:t>jump to line number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42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76800" y="2536825"/>
            <a:ext cx="4730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IF </a:t>
            </a:r>
            <a:r>
              <a:rPr lang="en-US" sz="2000" b="1" dirty="0">
                <a:latin typeface="+mn-lt"/>
              </a:rPr>
              <a:t>r1 &lt; 0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THEN </a:t>
            </a:r>
            <a:r>
              <a:rPr lang="en-US" sz="2000" dirty="0">
                <a:latin typeface="+mn-lt"/>
              </a:rPr>
              <a:t>jump to line number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42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70450" y="3140075"/>
            <a:ext cx="4730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IF </a:t>
            </a:r>
            <a:r>
              <a:rPr lang="en-US" sz="2000" b="1" dirty="0">
                <a:latin typeface="+mn-lt"/>
              </a:rPr>
              <a:t>r1 != 0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THEN </a:t>
            </a:r>
            <a:r>
              <a:rPr lang="en-US" sz="2000" dirty="0">
                <a:latin typeface="+mn-lt"/>
              </a:rPr>
              <a:t>jump to line number </a:t>
            </a:r>
            <a:r>
              <a:rPr lang="en-US" sz="2000" b="1" dirty="0">
                <a:solidFill>
                  <a:srgbClr val="C00000"/>
                </a:solidFill>
                <a:latin typeface="+mn-lt"/>
              </a:rPr>
              <a:t>42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46212" y="5253567"/>
            <a:ext cx="334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i="1" dirty="0">
                <a:latin typeface="+mn-lt"/>
              </a:rPr>
              <a:t>Indirect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jump</a:t>
            </a:r>
            <a:endParaRPr lang="en-US" dirty="0">
              <a:latin typeface="+mn-lt"/>
            </a:endParaRPr>
          </a:p>
        </p:txBody>
      </p:sp>
      <p:sp>
        <p:nvSpPr>
          <p:cNvPr id="37" name="Rectangle 2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76400" y="5691541"/>
            <a:ext cx="4198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jumpr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 Box 2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65688" y="5855480"/>
            <a:ext cx="38782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Jump to the 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line#  </a:t>
            </a:r>
            <a:r>
              <a:rPr lang="en-US" sz="2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stored 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 </a:t>
            </a:r>
            <a:r>
              <a:rPr lang="en-US" sz="2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Courier New" pitchFamily="49" charset="0"/>
              </a:rPr>
              <a:t>r1</a:t>
            </a:r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50963" y="3920067"/>
            <a:ext cx="334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b="1" i="1" dirty="0">
                <a:latin typeface="+mn-lt"/>
              </a:rPr>
              <a:t>Unconditional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jump</a:t>
            </a:r>
            <a:endParaRPr lang="en-US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52588" y="4364037"/>
            <a:ext cx="218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jumpn</a:t>
            </a:r>
            <a:r>
              <a:rPr lang="en-US" sz="3200" b="1" dirty="0">
                <a:solidFill>
                  <a:srgbClr val="0A04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19663" y="4462815"/>
            <a:ext cx="4300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100" dirty="0" smtClean="0">
                <a:latin typeface="+mn-lt"/>
              </a:rPr>
              <a:t>Jump </a:t>
            </a:r>
            <a:r>
              <a:rPr lang="en-US" sz="2100" dirty="0">
                <a:latin typeface="+mn-lt"/>
              </a:rPr>
              <a:t>to program </a:t>
            </a:r>
            <a:r>
              <a:rPr lang="en-US" sz="2100" dirty="0" smtClean="0">
                <a:latin typeface="+mn-lt"/>
              </a:rPr>
              <a:t>line # </a:t>
            </a:r>
            <a:r>
              <a:rPr lang="en-US" sz="2100" b="1" dirty="0" smtClean="0">
                <a:solidFill>
                  <a:srgbClr val="C00000"/>
                </a:solidFill>
                <a:latin typeface="+mn-lt"/>
              </a:rPr>
              <a:t>42</a:t>
            </a:r>
            <a:endParaRPr lang="en-US" sz="21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8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91063" y="342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latin typeface="Arial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6089" y="1258888"/>
            <a:ext cx="936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Screen</a:t>
            </a: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177800"/>
            <a:ext cx="7251700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</a:t>
            </a:r>
            <a:r>
              <a:rPr lang="en-US" sz="4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#2:</a:t>
            </a:r>
            <a:endParaRPr lang="en-US" sz="43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2532" y="1972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42532" y="2353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42532" y="2734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0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42532" y="3115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1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42532" y="3496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2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42532" y="3877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3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42532" y="4258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42532" y="4639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42532" y="5020474"/>
            <a:ext cx="2303463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" name="Text Box 1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61656" y="1258888"/>
            <a:ext cx="1027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dirty="0">
                <a:latin typeface="Cambria" pitchFamily="18" charset="0"/>
              </a:rPr>
              <a:t>RAM</a:t>
            </a:r>
          </a:p>
        </p:txBody>
      </p:sp>
      <p:sp>
        <p:nvSpPr>
          <p:cNvPr id="48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83807" y="2001049"/>
            <a:ext cx="2239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dirty="0">
                <a:latin typeface="Courier New" pitchFamily="49" charset="0"/>
              </a:rPr>
              <a:t>read r1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49" name="Text Box 1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101712" y="2001226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50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98537" y="2379051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51" name="Text Box 2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98537" y="2760051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52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98537" y="3141051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3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098537" y="3514113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54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098537" y="3903051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55" name="Text Box 2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098537" y="4284051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56" name="Text Box 2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093774" y="4665430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57" name="Text Box 27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093774" y="5053988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58" name="Rectangle 2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783807" y="2391574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dirty="0" err="1">
                <a:latin typeface="Courier New" pitchFamily="49" charset="0"/>
              </a:rPr>
              <a:t>jgtzn</a:t>
            </a:r>
            <a:r>
              <a:rPr lang="en-US" sz="2000" b="1" dirty="0">
                <a:latin typeface="Courier New" pitchFamily="49" charset="0"/>
              </a:rPr>
              <a:t> r1 7</a:t>
            </a:r>
          </a:p>
        </p:txBody>
      </p:sp>
      <p:sp>
        <p:nvSpPr>
          <p:cNvPr id="59" name="Rectangle 2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783807" y="2756699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dirty="0" err="1">
                <a:latin typeface="Courier New" pitchFamily="49" charset="0"/>
              </a:rPr>
              <a:t>setn</a:t>
            </a:r>
            <a:r>
              <a:rPr lang="en-US" sz="2000" b="1" dirty="0">
                <a:latin typeface="Courier New" pitchFamily="49" charset="0"/>
              </a:rPr>
              <a:t> r2 -1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60" name="Rectangle 30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783807" y="3145637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mul r1 r1 r2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83807" y="3520287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nop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783807" y="3899699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nop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63" name="Rectangle 3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783807" y="4280699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rgbClr val="0A04EB"/>
                </a:solidFill>
                <a:latin typeface="Courier New" pitchFamily="49" charset="0"/>
              </a:rPr>
              <a:t> </a:t>
            </a:r>
            <a:endParaRPr lang="en-US" sz="2000">
              <a:solidFill>
                <a:srgbClr val="0A04EB"/>
              </a:solidFill>
              <a:latin typeface="Arial" pitchFamily="34" charset="0"/>
            </a:endParaRPr>
          </a:p>
        </p:txBody>
      </p:sp>
      <p:sp>
        <p:nvSpPr>
          <p:cNvPr id="64" name="Rectangle 34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783807" y="4653762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rgbClr val="0A04EB"/>
                </a:solidFill>
                <a:latin typeface="Courier New" pitchFamily="49" charset="0"/>
              </a:rPr>
              <a:t> </a:t>
            </a:r>
            <a:endParaRPr lang="en-US" sz="2000">
              <a:solidFill>
                <a:srgbClr val="0A04EB"/>
              </a:solidFill>
              <a:latin typeface="Arial" pitchFamily="34" charset="0"/>
            </a:endParaRPr>
          </a:p>
        </p:txBody>
      </p:sp>
      <p:sp>
        <p:nvSpPr>
          <p:cNvPr id="65" name="Rectangle 35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783807" y="5037937"/>
            <a:ext cx="2185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rgbClr val="0A04EB"/>
                </a:solidFill>
                <a:latin typeface="Courier New" pitchFamily="49" charset="0"/>
              </a:rPr>
              <a:t> </a:t>
            </a:r>
            <a:endParaRPr lang="en-US" sz="2000">
              <a:solidFill>
                <a:srgbClr val="0A04EB"/>
              </a:solidFill>
              <a:latin typeface="Arial" pitchFamily="34" charset="0"/>
            </a:endParaRPr>
          </a:p>
        </p:txBody>
      </p:sp>
      <p:sp>
        <p:nvSpPr>
          <p:cNvPr id="66" name="Rectangle 36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782220" y="4258474"/>
            <a:ext cx="2185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nop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67" name="Rectangle 70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782220" y="4653762"/>
            <a:ext cx="21859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write r1</a:t>
            </a:r>
            <a:endParaRPr lang="en-US" sz="2000" dirty="0">
              <a:latin typeface="Arial" pitchFamily="34" charset="0"/>
            </a:endParaRPr>
          </a:p>
          <a:p>
            <a:pPr algn="l"/>
            <a:endParaRPr lang="en-US" sz="2000" dirty="0">
              <a:latin typeface="Arial" pitchFamily="34" charset="0"/>
            </a:endParaRPr>
          </a:p>
        </p:txBody>
      </p:sp>
      <p:sp>
        <p:nvSpPr>
          <p:cNvPr id="68" name="Rectangle 71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82220" y="5034762"/>
            <a:ext cx="2185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halt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457900" y="1803400"/>
            <a:ext cx="1659467" cy="1041400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8985" y="1813399"/>
            <a:ext cx="518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-6</a:t>
            </a:r>
            <a:endParaRPr lang="en-US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6415" y="1879053"/>
            <a:ext cx="1120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 Box 17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088187" y="2688814"/>
            <a:ext cx="4212538" cy="156966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Calibri" pitchFamily="34" charset="0"/>
              </a:rPr>
              <a:t>What function does this program implement?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86" name="Text Box 1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 rot="21028272">
            <a:off x="4951047" y="3740170"/>
            <a:ext cx="901700" cy="646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+mj-lt"/>
              </a:rPr>
              <a:t>S</a:t>
            </a:r>
            <a:r>
              <a:rPr lang="en-US" sz="1200" dirty="0" smtClean="0">
                <a:latin typeface="+mj-lt"/>
              </a:rPr>
              <a:t>pace for future expansion!</a:t>
            </a:r>
          </a:p>
        </p:txBody>
      </p:sp>
    </p:spTree>
    <p:extLst>
      <p:ext uri="{BB962C8B-B14F-4D97-AF65-F5344CB8AC3E}">
        <p14:creationId xmlns:p14="http://schemas.microsoft.com/office/powerpoint/2010/main" val="11651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latin typeface="+mn-lt"/>
              </a:rPr>
              <a:t>Exercise</a:t>
            </a:r>
            <a:endParaRPr lang="tr-TR" b="1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Write </a:t>
            </a:r>
            <a:r>
              <a:rPr lang="en-US" sz="3200" dirty="0"/>
              <a:t>a Hmmm program to </a:t>
            </a:r>
            <a:r>
              <a:rPr lang="en-US" sz="3200" dirty="0" smtClean="0"/>
              <a:t>compute the following for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/>
              <a:t> given as user input and output the result to the screen:</a:t>
            </a:r>
            <a:endParaRPr lang="tr-TR" sz="3200" dirty="0" smtClean="0"/>
          </a:p>
          <a:p>
            <a:pPr marL="514350" indent="-514350">
              <a:buFont typeface="+mj-lt"/>
              <a:buAutoNum type="arabicPeriod"/>
            </a:pPr>
            <a:endParaRPr lang="tr-TR" sz="3200" dirty="0" smtClean="0"/>
          </a:p>
          <a:p>
            <a:pPr marL="971550" lvl="1" indent="-514350">
              <a:buFont typeface="+mj-lt"/>
              <a:buAutoNum type="alphaLcParenR"/>
            </a:pPr>
            <a:r>
              <a:rPr lang="tr-TR" sz="2800" dirty="0" err="1" smtClean="0"/>
              <a:t>If</a:t>
            </a:r>
            <a:r>
              <a:rPr lang="tr-TR" sz="2800" dirty="0" smtClean="0"/>
              <a:t> </a:t>
            </a:r>
            <a:r>
              <a:rPr lang="tr-T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x&lt;0</a:t>
            </a:r>
            <a:r>
              <a:rPr 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tr-TR" sz="2800" dirty="0" smtClean="0"/>
              <a:t>else </a:t>
            </a:r>
            <a:r>
              <a:rPr lang="tr-TR" sz="2800" dirty="0" err="1" smtClean="0"/>
              <a:t>if</a:t>
            </a:r>
            <a:r>
              <a:rPr lang="tr-TR" sz="2800" dirty="0" smtClean="0"/>
              <a:t> x&gt;0			</a:t>
            </a:r>
            <a:r>
              <a:rPr lang="tr-TR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/ 5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tr-TR" sz="2800" dirty="0" smtClean="0">
                <a:cs typeface="Courier New" panose="02070309020205020404" pitchFamily="49" charset="0"/>
              </a:rPr>
              <a:t>else </a:t>
            </a:r>
            <a:r>
              <a:rPr lang="tr-TR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X</a:t>
            </a:r>
            <a:r>
              <a:rPr lang="tr-TR" sz="3200" b="1" baseline="30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tr-TR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+10 / 5 </a:t>
            </a:r>
            <a:endParaRPr lang="en-US" sz="3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36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Neumann Architecture</a:t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495800" cy="438738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 smtClean="0"/>
              <a:t>program</a:t>
            </a:r>
            <a:r>
              <a:rPr lang="en-US" dirty="0" smtClean="0"/>
              <a:t> (a list </a:t>
            </a:r>
            <a:r>
              <a:rPr lang="en-US" dirty="0"/>
              <a:t>of </a:t>
            </a:r>
            <a:r>
              <a:rPr lang="en-US" dirty="0" smtClean="0"/>
              <a:t>instructions) </a:t>
            </a:r>
            <a:r>
              <a:rPr lang="en-US" dirty="0"/>
              <a:t>is stored in the main </a:t>
            </a:r>
            <a:r>
              <a:rPr lang="en-US" dirty="0" smtClean="0"/>
              <a:t>memory.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Stored Program Concept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Instructions are copied (one at </a:t>
            </a:r>
            <a:r>
              <a:rPr lang="en-US" dirty="0"/>
              <a:t>a </a:t>
            </a:r>
            <a:r>
              <a:rPr lang="en-US" dirty="0" smtClean="0"/>
              <a:t>time</a:t>
            </a:r>
            <a:r>
              <a:rPr lang="en-US" dirty="0"/>
              <a:t>)</a:t>
            </a:r>
            <a:r>
              <a:rPr lang="en-US" dirty="0" smtClean="0"/>
              <a:t> into the </a:t>
            </a:r>
            <a:r>
              <a:rPr lang="en-US" b="1" dirty="0" smtClean="0"/>
              <a:t>instruction </a:t>
            </a:r>
            <a:r>
              <a:rPr lang="en-US" b="1" dirty="0"/>
              <a:t>register </a:t>
            </a:r>
            <a:r>
              <a:rPr lang="en-US" dirty="0" smtClean="0"/>
              <a:t>in </a:t>
            </a:r>
            <a:r>
              <a:rPr lang="en-US" dirty="0"/>
              <a:t>the CPU for execution.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86" y="1458685"/>
            <a:ext cx="6069274" cy="40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Neumann Architecture</a:t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15" y="5525242"/>
            <a:ext cx="6298089" cy="97872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lt1"/>
                </a:solidFill>
              </a:rPr>
              <a:t>Programs are stored in memory in </a:t>
            </a:r>
            <a:r>
              <a:rPr lang="en-US" sz="3200" b="1" i="1" dirty="0">
                <a:solidFill>
                  <a:schemeClr val="lt1"/>
                </a:solidFill>
              </a:rPr>
              <a:t>machine </a:t>
            </a:r>
            <a:r>
              <a:rPr lang="en-US" sz="3200" b="1" i="1" dirty="0" smtClean="0">
                <a:solidFill>
                  <a:schemeClr val="lt1"/>
                </a:solidFill>
              </a:rPr>
              <a:t>language</a:t>
            </a:r>
            <a:r>
              <a:rPr lang="en-US" sz="3200" dirty="0"/>
              <a:t>.</a:t>
            </a:r>
            <a:endParaRPr lang="en-US" sz="3200" dirty="0">
              <a:solidFill>
                <a:schemeClr val="lt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181390" y="1459243"/>
            <a:ext cx="9722239" cy="5104843"/>
            <a:chOff x="1229137" y="1254212"/>
            <a:chExt cx="7889119" cy="4341726"/>
          </a:xfrm>
        </p:grpSpPr>
        <p:sp>
          <p:nvSpPr>
            <p:cNvPr id="63" name="Rectangle 3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000573" y="4833938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229137" y="1254212"/>
              <a:ext cx="7889119" cy="4341726"/>
              <a:chOff x="1229137" y="1254212"/>
              <a:chExt cx="7889119" cy="4341726"/>
            </a:xfrm>
          </p:grpSpPr>
          <p:sp>
            <p:nvSpPr>
              <p:cNvPr id="65" name="Rectangle 3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000573" y="2928938"/>
                <a:ext cx="2303463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000573" y="3309938"/>
                <a:ext cx="2303463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3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000573" y="3690938"/>
                <a:ext cx="2303463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3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000573" y="4071938"/>
                <a:ext cx="2303463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000573" y="4452938"/>
                <a:ext cx="2303463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000573" y="5214938"/>
                <a:ext cx="2303463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3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337175" y="2940756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1800" b="1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72" name="Text Box 44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334000" y="3318581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1800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73" name="Text Box 45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334000" y="3699581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1800" b="1"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74" name="Text Box 46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334000" y="4080581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1800" b="1">
                    <a:latin typeface="Courier New" pitchFamily="49" charset="0"/>
                    <a:cs typeface="Courier New" pitchFamily="49" charset="0"/>
                  </a:rPr>
                  <a:t>3</a:t>
                </a:r>
              </a:p>
            </p:txBody>
          </p:sp>
          <p:sp>
            <p:nvSpPr>
              <p:cNvPr id="75" name="Text Box 47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334000" y="4453644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1800" b="1">
                    <a:latin typeface="Courier New" pitchFamily="49" charset="0"/>
                    <a:cs typeface="Courier New" pitchFamily="49" charset="0"/>
                  </a:rPr>
                  <a:t>4</a:t>
                </a:r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334000" y="4842581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1800" b="1"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  <p:sp>
            <p:nvSpPr>
              <p:cNvPr id="77" name="Text Box 51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334000" y="5223581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1800" b="1">
                    <a:latin typeface="Courier New" pitchFamily="49" charset="0"/>
                    <a:cs typeface="Courier New" pitchFamily="49" charset="0"/>
                  </a:rPr>
                  <a:t>6</a:t>
                </a:r>
              </a:p>
            </p:txBody>
          </p:sp>
          <p:sp>
            <p:nvSpPr>
              <p:cNvPr id="78" name="Rectangle 59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041848" y="4856163"/>
                <a:ext cx="218598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0A04EB"/>
                    </a:solidFill>
                    <a:latin typeface="Courier New" pitchFamily="49" charset="0"/>
                  </a:rPr>
                  <a:t> </a:t>
                </a:r>
                <a:endParaRPr lang="en-US" sz="1800">
                  <a:solidFill>
                    <a:srgbClr val="0A04EB"/>
                  </a:solidFill>
                  <a:latin typeface="Arial" pitchFamily="34" charset="0"/>
                </a:endParaRPr>
              </a:p>
            </p:txBody>
          </p:sp>
          <p:sp>
            <p:nvSpPr>
              <p:cNvPr id="79" name="Rectangle 54"/>
              <p:cNvSpPr>
                <a:spLocks noChangeArrowheads="1"/>
              </p:cNvSpPr>
              <p:nvPr/>
            </p:nvSpPr>
            <p:spPr bwMode="auto">
              <a:xfrm>
                <a:off x="6037058" y="2943872"/>
                <a:ext cx="2623899" cy="1957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3000"/>
                  </a:lnSpc>
                  <a:spcAft>
                    <a:spcPts val="500"/>
                  </a:spcAft>
                </a:pPr>
                <a:r>
                  <a:rPr lang="pt-BR" sz="2200" dirty="0">
                    <a:solidFill>
                      <a:srgbClr val="C00000"/>
                    </a:solidFill>
                    <a:latin typeface="Calibri" pitchFamily="34" charset="0"/>
                  </a:rPr>
                  <a:t>0000 0001 0000 0001</a:t>
                </a:r>
              </a:p>
              <a:p>
                <a:pPr algn="l">
                  <a:lnSpc>
                    <a:spcPts val="3000"/>
                  </a:lnSpc>
                  <a:spcAft>
                    <a:spcPts val="500"/>
                  </a:spcAft>
                </a:pPr>
                <a:r>
                  <a:rPr lang="pt-BR" sz="2200" dirty="0">
                    <a:solidFill>
                      <a:srgbClr val="C00000"/>
                    </a:solidFill>
                    <a:latin typeface="Calibri" pitchFamily="34" charset="0"/>
                  </a:rPr>
                  <a:t>1000 0010 0001 0001</a:t>
                </a:r>
              </a:p>
              <a:p>
                <a:pPr algn="l">
                  <a:lnSpc>
                    <a:spcPts val="3000"/>
                  </a:lnSpc>
                  <a:spcAft>
                    <a:spcPts val="500"/>
                  </a:spcAft>
                </a:pPr>
                <a:r>
                  <a:rPr lang="pt-BR" sz="2200" dirty="0">
                    <a:solidFill>
                      <a:srgbClr val="C00000"/>
                    </a:solidFill>
                    <a:latin typeface="Calibri" pitchFamily="34" charset="0"/>
                  </a:rPr>
                  <a:t>0110 0010 0010 0001</a:t>
                </a:r>
              </a:p>
              <a:p>
                <a:pPr algn="l">
                  <a:lnSpc>
                    <a:spcPts val="3000"/>
                  </a:lnSpc>
                  <a:spcAft>
                    <a:spcPts val="500"/>
                  </a:spcAft>
                </a:pPr>
                <a:r>
                  <a:rPr lang="pt-BR" sz="2200" dirty="0">
                    <a:solidFill>
                      <a:srgbClr val="C00000"/>
                    </a:solidFill>
                    <a:latin typeface="Calibri" pitchFamily="34" charset="0"/>
                  </a:rPr>
                  <a:t>0000 0010 0000 0010</a:t>
                </a:r>
              </a:p>
              <a:p>
                <a:pPr algn="l">
                  <a:lnSpc>
                    <a:spcPts val="3000"/>
                  </a:lnSpc>
                  <a:spcAft>
                    <a:spcPts val="500"/>
                  </a:spcAft>
                </a:pPr>
                <a:r>
                  <a:rPr lang="pt-BR" sz="2200" dirty="0">
                    <a:solidFill>
                      <a:srgbClr val="C00000"/>
                    </a:solidFill>
                    <a:latin typeface="Calibri" pitchFamily="34" charset="0"/>
                  </a:rPr>
                  <a:t>0000 0000 0000 0000</a:t>
                </a:r>
                <a:endParaRPr lang="en-US" sz="22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80" name="Text Box 17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229137" y="2295187"/>
                <a:ext cx="3048000" cy="287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" pitchFamily="34" charset="0"/>
                  </a:rPr>
                  <a:t>central processing unit </a:t>
                </a:r>
                <a:r>
                  <a:rPr lang="en-US" sz="1600" b="1" i="1" dirty="0">
                    <a:latin typeface="Calibri" pitchFamily="34" charset="0"/>
                  </a:rPr>
                  <a:t>registers</a:t>
                </a: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81" name="Text Box 18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898033" y="2315189"/>
                <a:ext cx="2901950" cy="287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Calibri" pitchFamily="34" charset="0"/>
                  </a:rPr>
                  <a:t>random access memory locations</a:t>
                </a:r>
              </a:p>
            </p:txBody>
          </p:sp>
          <p:sp>
            <p:nvSpPr>
              <p:cNvPr id="82" name="Rectangle 61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831975" y="1724025"/>
                <a:ext cx="109677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4000" dirty="0">
                    <a:solidFill>
                      <a:schemeClr val="tx2"/>
                    </a:solidFill>
                    <a:latin typeface="Cambria" pitchFamily="18" charset="0"/>
                  </a:rPr>
                  <a:t>CPU</a:t>
                </a:r>
              </a:p>
            </p:txBody>
          </p:sp>
          <p:sp>
            <p:nvSpPr>
              <p:cNvPr id="83" name="Rectangle 62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477000" y="1724025"/>
                <a:ext cx="124104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4000" dirty="0">
                    <a:solidFill>
                      <a:schemeClr val="tx2"/>
                    </a:solidFill>
                    <a:latin typeface="Cambria" pitchFamily="18" charset="0"/>
                  </a:rPr>
                  <a:t>RAM</a:t>
                </a:r>
              </a:p>
            </p:txBody>
          </p:sp>
          <p:sp>
            <p:nvSpPr>
              <p:cNvPr id="84" name="Line 63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514725" y="2047875"/>
                <a:ext cx="2590800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Text Box 6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203700" y="1807986"/>
                <a:ext cx="1212850" cy="4973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Von Neumann bottleneck</a:t>
                </a:r>
              </a:p>
            </p:txBody>
          </p:sp>
          <p:sp>
            <p:nvSpPr>
              <p:cNvPr id="86" name="Text Box 63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429031" y="1266589"/>
                <a:ext cx="2689225" cy="445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b="1" u="sng" dirty="0" smtClean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program</a:t>
                </a:r>
                <a:endParaRPr lang="en-US" sz="2800" b="1" u="sng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87" name="Text Box 64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662503" y="1254212"/>
                <a:ext cx="3295650" cy="445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-106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b="1" u="sng" dirty="0" smtClean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processing</a:t>
                </a:r>
                <a:endParaRPr lang="en-US" sz="2800" b="1" u="sng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</p:grpSp>
      <p:sp>
        <p:nvSpPr>
          <p:cNvPr id="57" name="Rectangl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3036" y="3302136"/>
            <a:ext cx="3368874" cy="765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B003D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8" name="Rectangle 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3036" y="4312755"/>
            <a:ext cx="3368874" cy="765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B003D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9" name="Text Box 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08312" y="3375137"/>
            <a:ext cx="770811" cy="61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r1</a:t>
            </a:r>
            <a:endParaRPr lang="en-US" sz="2800" b="1" dirty="0">
              <a:solidFill>
                <a:srgbClr val="B003D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8312" y="4390913"/>
            <a:ext cx="770811" cy="61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r2</a:t>
            </a:r>
            <a:endParaRPr lang="en-US" sz="2800" b="1" dirty="0">
              <a:solidFill>
                <a:srgbClr val="B003D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Rectangle 3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02804" y="4560540"/>
            <a:ext cx="2594150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General-purpose register, </a:t>
            </a:r>
            <a:r>
              <a:rPr lang="en-US" sz="1600" dirty="0" smtClean="0">
                <a:latin typeface="Calibri" pitchFamily="34" charset="0"/>
              </a:rPr>
              <a:t>r2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2" name="Rectangle 3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02804" y="3568380"/>
            <a:ext cx="2594150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General-purpose register, r1</a:t>
            </a:r>
          </a:p>
        </p:txBody>
      </p:sp>
      <p:sp>
        <p:nvSpPr>
          <p:cNvPr id="88" name="Rectangle 65"/>
          <p:cNvSpPr>
            <a:spLocks noChangeArrowheads="1"/>
          </p:cNvSpPr>
          <p:nvPr/>
        </p:nvSpPr>
        <p:spPr bwMode="auto">
          <a:xfrm rot="20493646">
            <a:off x="8957447" y="5940786"/>
            <a:ext cx="100380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latin typeface="Cambria" pitchFamily="18" charset="0"/>
              </a:rPr>
              <a:t>(all bits)</a:t>
            </a:r>
            <a:endParaRPr lang="en-US" sz="1800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Language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09" y="1653086"/>
            <a:ext cx="4495800" cy="4387383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Assembly language </a:t>
            </a:r>
            <a:r>
              <a:rPr lang="en-US" sz="3200" dirty="0"/>
              <a:t>is </a:t>
            </a:r>
            <a:r>
              <a:rPr lang="en-US" sz="3200" dirty="0" smtClean="0"/>
              <a:t>a human-readable </a:t>
            </a:r>
            <a:r>
              <a:rPr lang="en-US" sz="3200" dirty="0"/>
              <a:t>machine </a:t>
            </a:r>
            <a:r>
              <a:rPr lang="en-US" sz="3200" dirty="0" smtClean="0"/>
              <a:t>language. </a:t>
            </a:r>
          </a:p>
          <a:p>
            <a:endParaRPr lang="en-US" sz="3200" dirty="0"/>
          </a:p>
          <a:p>
            <a:r>
              <a:rPr lang="en-US" dirty="0"/>
              <a:t>Instead of programming in binary (0’s and 1’s), </a:t>
            </a:r>
            <a:r>
              <a:rPr lang="en-US" dirty="0" smtClean="0"/>
              <a:t>it is easier to </a:t>
            </a:r>
            <a:r>
              <a:rPr lang="en-US" dirty="0"/>
              <a:t>use </a:t>
            </a:r>
            <a:r>
              <a:rPr lang="en-US" dirty="0" smtClean="0"/>
              <a:t>an assembly language.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assembler</a:t>
            </a:r>
            <a:r>
              <a:rPr lang="en-US" dirty="0"/>
              <a:t> is a </a:t>
            </a:r>
            <a:r>
              <a:rPr lang="en-US" dirty="0" smtClean="0"/>
              <a:t>computer </a:t>
            </a:r>
            <a:r>
              <a:rPr lang="en-US" dirty="0"/>
              <a:t>program that interprets software programs written in assembly language into machine </a:t>
            </a:r>
            <a:r>
              <a:rPr lang="en-US" dirty="0" smtClean="0"/>
              <a:t>language.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019800" y="1897453"/>
            <a:ext cx="4876800" cy="4396090"/>
            <a:chOff x="6019800" y="1984539"/>
            <a:chExt cx="3733800" cy="3551340"/>
          </a:xfrm>
        </p:grpSpPr>
        <p:sp>
          <p:nvSpPr>
            <p:cNvPr id="5" name="Rectangle 3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686373" y="2025814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Rectangle 3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686373" y="2406814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686373" y="2787814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686373" y="3168814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686373" y="3549814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686373" y="3930814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686373" y="4311814"/>
              <a:ext cx="2303463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" name="Text Box 4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22975" y="203763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Courier New" pitchFamily="49" charset="0"/>
                </a:rPr>
                <a:t>0</a:t>
              </a:r>
            </a:p>
          </p:txBody>
        </p:sp>
        <p:sp>
          <p:nvSpPr>
            <p:cNvPr id="13" name="Text Box 44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019800" y="241545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Courier New" pitchFamily="49" charset="0"/>
                </a:rPr>
                <a:t>1</a:t>
              </a:r>
            </a:p>
          </p:txBody>
        </p:sp>
        <p:sp>
          <p:nvSpPr>
            <p:cNvPr id="14" name="Text Box 45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019800" y="279645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Courier New" pitchFamily="49" charset="0"/>
                </a:rPr>
                <a:t>2</a:t>
              </a:r>
            </a:p>
          </p:txBody>
        </p:sp>
        <p:sp>
          <p:nvSpPr>
            <p:cNvPr id="15" name="Text Box 46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019800" y="317745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Courier New" pitchFamily="49" charset="0"/>
                </a:rPr>
                <a:t>3</a:t>
              </a:r>
            </a:p>
          </p:txBody>
        </p:sp>
        <p:sp>
          <p:nvSpPr>
            <p:cNvPr id="16" name="Text Box 4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019800" y="355052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Courier New" pitchFamily="49" charset="0"/>
                </a:rPr>
                <a:t>4</a:t>
              </a:r>
            </a:p>
          </p:txBody>
        </p:sp>
        <p:sp>
          <p:nvSpPr>
            <p:cNvPr id="17" name="Text Box 4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019800" y="393945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Courier New" pitchFamily="49" charset="0"/>
                </a:rPr>
                <a:t>5</a:t>
              </a:r>
            </a:p>
          </p:txBody>
        </p:sp>
        <p:sp>
          <p:nvSpPr>
            <p:cNvPr id="18" name="Text Box 5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019800" y="432045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Courier New" pitchFamily="49" charset="0"/>
                </a:rPr>
                <a:t>6</a:t>
              </a:r>
            </a:p>
          </p:txBody>
        </p:sp>
        <p:sp>
          <p:nvSpPr>
            <p:cNvPr id="19" name="Rectangle 5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727648" y="3953039"/>
              <a:ext cx="21859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A04EB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A04EB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0" name="Rectangle 6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727648" y="4334039"/>
              <a:ext cx="21859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A04EB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+mn-cs"/>
                </a:rPr>
                <a:t> 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A04EB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1" name="Rectangle 54"/>
            <p:cNvSpPr>
              <a:spLocks noChangeArrowheads="1"/>
            </p:cNvSpPr>
            <p:nvPr/>
          </p:nvSpPr>
          <p:spPr bwMode="auto">
            <a:xfrm>
              <a:off x="6733998" y="1984539"/>
              <a:ext cx="2438400" cy="194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ＭＳ Ｐゴシック" pitchFamily="34" charset="-128"/>
                  <a:cs typeface="+mn-cs"/>
                </a:rPr>
                <a:t>0000 0001 0000 0001</a:t>
              </a: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ＭＳ Ｐゴシック" pitchFamily="34" charset="-128"/>
                  <a:cs typeface="+mn-cs"/>
                </a:rPr>
                <a:t>1000 0010 0001 0001</a:t>
              </a: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ＭＳ Ｐゴシック" pitchFamily="34" charset="-128"/>
                  <a:cs typeface="+mn-cs"/>
                </a:rPr>
                <a:t>0110 0010 0010 0001</a:t>
              </a: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ＭＳ Ｐゴシック" pitchFamily="34" charset="-128"/>
                  <a:cs typeface="+mn-cs"/>
                </a:rPr>
                <a:t>0000 0010 0000 0010</a:t>
              </a: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ea typeface="ＭＳ Ｐゴシック" pitchFamily="34" charset="-128"/>
                  <a:cs typeface="+mn-cs"/>
                </a:rPr>
                <a:t>0000 0000 0000 0000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450137" y="2868879"/>
              <a:ext cx="23034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4" name="Rectangle 3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450137" y="3249879"/>
              <a:ext cx="23034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450137" y="3630879"/>
              <a:ext cx="23034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450137" y="4011879"/>
              <a:ext cx="23034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50137" y="4392879"/>
              <a:ext cx="23034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450137" y="4773879"/>
              <a:ext cx="23034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29" name="Rectangle 3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450137" y="5154879"/>
              <a:ext cx="23034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-106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0" name="Rectangle 65"/>
            <p:cNvSpPr>
              <a:spLocks noChangeArrowheads="1"/>
            </p:cNvSpPr>
            <p:nvPr/>
          </p:nvSpPr>
          <p:spPr bwMode="auto">
            <a:xfrm>
              <a:off x="7582693" y="4891457"/>
              <a:ext cx="2057400" cy="57185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itchFamily="34" charset="-128"/>
                  <a:cs typeface="Calibri" panose="020F0502020204030204" pitchFamily="34" charset="0"/>
                </a:rPr>
                <a:t>"mnemonics" instead of  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itchFamily="34" charset="-128"/>
                  <a:cs typeface="Calibri" panose="020F0502020204030204" pitchFamily="34" charset="0"/>
                </a:rPr>
                <a:t>bits</a:t>
              </a:r>
            </a:p>
          </p:txBody>
        </p:sp>
        <p:sp>
          <p:nvSpPr>
            <p:cNvPr id="31" name="Rectangle 3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491412" y="2883166"/>
              <a:ext cx="2239963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A04EB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+mn-cs"/>
                </a:rPr>
                <a:t>read r1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A04EB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2" name="Rectangle 5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91412" y="4402404"/>
              <a:ext cx="2185988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A04EB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+mn-cs"/>
                </a:rPr>
                <a:t>halt</a:t>
              </a:r>
              <a:endPara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A04EB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3" name="Rectangle 5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491412" y="3273691"/>
              <a:ext cx="2185988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A04EB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+mn-cs"/>
                </a:rPr>
                <a:t>mul r2 r1 r1 </a:t>
              </a:r>
            </a:p>
          </p:txBody>
        </p:sp>
        <p:sp>
          <p:nvSpPr>
            <p:cNvPr id="34" name="Rectangle 5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91412" y="3638816"/>
              <a:ext cx="2185988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>
                  <a:ln>
                    <a:noFill/>
                  </a:ln>
                  <a:solidFill>
                    <a:srgbClr val="0A04EB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+mn-cs"/>
                </a:rPr>
                <a:t>add r2 r2 r1</a:t>
              </a:r>
              <a:endPara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A04EB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5" name="Rectangle 6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491412" y="4027754"/>
              <a:ext cx="2185988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A04EB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34" charset="-128"/>
                  <a:cs typeface="+mn-cs"/>
                </a:rPr>
                <a:t>write r2</a:t>
              </a: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A04EB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3644456">
              <a:off x="7004418" y="2329249"/>
              <a:ext cx="732623" cy="71361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" charset="0"/>
                <a:ea typeface="ＭＳ Ｐゴシック" pitchFamily="1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1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Harvey </a:t>
            </a:r>
            <a:r>
              <a:rPr lang="en-US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Mudd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Miniature Machine (HMMM)</a:t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08" y="1533343"/>
            <a:ext cx="10550963" cy="4387383"/>
          </a:xfrm>
        </p:spPr>
        <p:txBody>
          <a:bodyPr>
            <a:normAutofit/>
          </a:bodyPr>
          <a:lstStyle/>
          <a:p>
            <a:r>
              <a:rPr lang="en-US" dirty="0"/>
              <a:t>Hmmm (Harvey </a:t>
            </a:r>
            <a:r>
              <a:rPr lang="en-US" dirty="0" err="1"/>
              <a:t>Mudd</a:t>
            </a:r>
            <a:r>
              <a:rPr lang="en-US" dirty="0"/>
              <a:t> Miniature Machine) is a 16-bit, 23-instruction simulated assembly language with 2</a:t>
            </a:r>
            <a:r>
              <a:rPr lang="en-US" baseline="30000" dirty="0"/>
              <a:t>8</a:t>
            </a:r>
            <a:r>
              <a:rPr lang="en-US" dirty="0"/>
              <a:t>=256 16-bit words of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addition to the </a:t>
            </a:r>
            <a:r>
              <a:rPr lang="en-US" b="1" dirty="0"/>
              <a:t>program counter </a:t>
            </a:r>
            <a:r>
              <a:rPr lang="en-US" dirty="0"/>
              <a:t>and </a:t>
            </a:r>
            <a:r>
              <a:rPr lang="en-US" b="1" dirty="0"/>
              <a:t>instruction register</a:t>
            </a:r>
            <a:r>
              <a:rPr lang="en-US" dirty="0"/>
              <a:t>, there are 16 </a:t>
            </a:r>
            <a:r>
              <a:rPr lang="en-US" dirty="0" smtClean="0"/>
              <a:t>registers named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en-US" dirty="0" smtClean="0"/>
              <a:t>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r15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7107"/>
          <a:stretch/>
        </p:blipFill>
        <p:spPr>
          <a:xfrm>
            <a:off x="6632802" y="4538791"/>
            <a:ext cx="2979284" cy="18930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/>
          <a:srcRect l="53550"/>
          <a:stretch/>
        </p:blipFill>
        <p:spPr>
          <a:xfrm>
            <a:off x="1893303" y="4538791"/>
            <a:ext cx="3226386" cy="1893012"/>
          </a:xfrm>
          <a:prstGeom prst="rect">
            <a:avLst/>
          </a:prstGeom>
        </p:spPr>
      </p:pic>
      <p:sp>
        <p:nvSpPr>
          <p:cNvPr id="39" name="Text Box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63418" y="4129906"/>
            <a:ext cx="3756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Hmmm assembly code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7118" y="4129906"/>
            <a:ext cx="5814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Corresponding instructions in machine language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637118" y="5279569"/>
            <a:ext cx="698368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Harvey </a:t>
            </a:r>
            <a:r>
              <a:rPr lang="en-US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Mudd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Miniature Machine (HMMM)</a:t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9457" y="5834742"/>
            <a:ext cx="36718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halt</a:t>
            </a: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9457" y="3434442"/>
            <a:ext cx="3689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mul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r2 r1 </a:t>
            </a:r>
            <a:r>
              <a:rPr lang="en-US" sz="36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r1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9457" y="2634342"/>
            <a:ext cx="36972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read r1</a:t>
            </a: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9457" y="4234542"/>
            <a:ext cx="37195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add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r2 </a:t>
            </a:r>
            <a:r>
              <a:rPr lang="en-US" sz="3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r2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r1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9457" y="5034642"/>
            <a:ext cx="3657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write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r2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61457" y="1854880"/>
            <a:ext cx="304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central processing unit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registers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09657" y="1854880"/>
            <a:ext cx="2901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random access memory locations</a:t>
            </a:r>
          </a:p>
        </p:txBody>
      </p:sp>
      <p:sp>
        <p:nvSpPr>
          <p:cNvPr id="17" name="Text Box 1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500007" y="278356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8" name="Text Box 2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00007" y="356303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9" name="Text Box 2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00007" y="4374242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0" name="Text Box 2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00007" y="5155292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21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00007" y="598238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23" name="Text Box 2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13782" y="2925030"/>
            <a:ext cx="625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24" name="Rectangle 2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47194" y="2862942"/>
            <a:ext cx="2733675" cy="650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B003D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5" name="Rectangle 3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042432" y="3536042"/>
            <a:ext cx="2749550" cy="2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>
                <a:latin typeface="Calibri" pitchFamily="34" charset="0"/>
              </a:rPr>
              <a:t>General-purpose register r1</a:t>
            </a:r>
          </a:p>
        </p:txBody>
      </p:sp>
      <p:sp>
        <p:nvSpPr>
          <p:cNvPr id="26" name="Text Box 5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404257" y="4006118"/>
            <a:ext cx="625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r2</a:t>
            </a:r>
          </a:p>
        </p:txBody>
      </p:sp>
      <p:sp>
        <p:nvSpPr>
          <p:cNvPr id="27" name="Rectangle 5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44019" y="3929742"/>
            <a:ext cx="2733675" cy="650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15962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B003D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5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39257" y="4602842"/>
            <a:ext cx="2749550" cy="22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>
                <a:latin typeface="Calibri" pitchFamily="34" charset="0"/>
              </a:rPr>
              <a:t>General-purpose register r2</a:t>
            </a:r>
          </a:p>
        </p:txBody>
      </p:sp>
      <p:sp>
        <p:nvSpPr>
          <p:cNvPr id="29" name="Rectangle 6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79032" y="1262742"/>
            <a:ext cx="1096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CPU</a:t>
            </a:r>
          </a:p>
        </p:txBody>
      </p:sp>
      <p:sp>
        <p:nvSpPr>
          <p:cNvPr id="30" name="Rectangle 6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424057" y="1262742"/>
            <a:ext cx="12410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RAM</a:t>
            </a:r>
          </a:p>
        </p:txBody>
      </p:sp>
      <p:sp>
        <p:nvSpPr>
          <p:cNvPr id="31" name="TextBox 37"/>
          <p:cNvSpPr txBox="1">
            <a:spLocks noChangeArrowheads="1"/>
          </p:cNvSpPr>
          <p:nvPr/>
        </p:nvSpPr>
        <p:spPr bwMode="auto">
          <a:xfrm rot="20708103">
            <a:off x="1626507" y="4430530"/>
            <a:ext cx="3581400" cy="738188"/>
          </a:xfrm>
          <a:prstGeom prst="rect">
            <a:avLst/>
          </a:prstGeom>
          <a:solidFill>
            <a:srgbClr val="FFC000"/>
          </a:solidFill>
          <a:ln w="28575">
            <a:noFill/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dirty="0">
                <a:latin typeface="+mn-lt"/>
              </a:rPr>
              <a:t>16 registers</a:t>
            </a:r>
          </a:p>
        </p:txBody>
      </p:sp>
      <p:sp>
        <p:nvSpPr>
          <p:cNvPr id="33" name="Line 6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4461782" y="1586592"/>
            <a:ext cx="259080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6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150757" y="1346703"/>
            <a:ext cx="121285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Von Neumann bottleneck</a:t>
            </a:r>
          </a:p>
        </p:txBody>
      </p:sp>
      <p:sp>
        <p:nvSpPr>
          <p:cNvPr id="35" name="TextBox 38"/>
          <p:cNvSpPr txBox="1">
            <a:spLocks noChangeArrowheads="1"/>
          </p:cNvSpPr>
          <p:nvPr/>
        </p:nvSpPr>
        <p:spPr bwMode="auto">
          <a:xfrm rot="20716093">
            <a:off x="6352826" y="4098828"/>
            <a:ext cx="3581400" cy="1384300"/>
          </a:xfrm>
          <a:prstGeom prst="rect">
            <a:avLst/>
          </a:prstGeom>
          <a:solidFill>
            <a:srgbClr val="FFC000"/>
          </a:solidFill>
          <a:ln w="28575">
            <a:noFill/>
            <a:round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200" dirty="0">
                <a:latin typeface="+mn-lt"/>
              </a:rPr>
              <a:t>256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17088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Harvey </a:t>
            </a:r>
            <a:r>
              <a:rPr lang="en-US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Mudd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Miniature Machine (HMMM)</a:t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69500" y="881742"/>
            <a:ext cx="9784299" cy="5344886"/>
            <a:chOff x="349956" y="342900"/>
            <a:chExt cx="9406075" cy="6134100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349956" y="2244902"/>
              <a:ext cx="8382000" cy="14239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  <a:ea typeface="ＭＳ Ｐゴシック" pitchFamily="1" charset="-128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81000" y="4419600"/>
              <a:ext cx="3716867" cy="730956"/>
            </a:xfrm>
            <a:prstGeom prst="roundRect">
              <a:avLst/>
            </a:prstGeom>
            <a:solidFill>
              <a:srgbClr val="CCEC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  <a:ea typeface="ＭＳ Ｐゴシック" pitchFamily="1" charset="-128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691063" y="342900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00063" y="5830669"/>
              <a:ext cx="35125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>
                  <a:latin typeface="Courier New" pitchFamily="49" charset="0"/>
                </a:rPr>
                <a:t>div </a:t>
              </a:r>
              <a:r>
                <a:rPr lang="en-US" sz="3600" b="1" dirty="0" smtClean="0">
                  <a:latin typeface="Courier New" pitchFamily="49" charset="0"/>
                </a:rPr>
                <a:t>r1 </a:t>
              </a:r>
              <a:r>
                <a:rPr lang="en-US" sz="3600" b="1" dirty="0">
                  <a:latin typeface="Courier New" pitchFamily="49" charset="0"/>
                </a:rPr>
                <a:t>r1 </a:t>
              </a:r>
              <a:r>
                <a:rPr lang="en-US" sz="3600" b="1" dirty="0" smtClean="0">
                  <a:latin typeface="Courier New" pitchFamily="49" charset="0"/>
                </a:rPr>
                <a:t>r2</a:t>
              </a:r>
              <a:endParaRPr lang="en-US" sz="3600" b="1" dirty="0">
                <a:latin typeface="Courier New" pitchFamily="49" charset="0"/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00063" y="3810000"/>
              <a:ext cx="35125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>
                  <a:latin typeface="Courier New" pitchFamily="49" charset="0"/>
                </a:rPr>
                <a:t>add </a:t>
              </a:r>
              <a:r>
                <a:rPr lang="en-US" sz="3600" b="1" dirty="0" smtClean="0">
                  <a:latin typeface="Courier New" pitchFamily="49" charset="0"/>
                </a:rPr>
                <a:t>r3 r1 </a:t>
              </a:r>
              <a:r>
                <a:rPr lang="en-US" sz="3600" b="1" dirty="0">
                  <a:latin typeface="Courier New" pitchFamily="49" charset="0"/>
                </a:rPr>
                <a:t>r2</a:t>
              </a:r>
            </a:p>
          </p:txBody>
        </p:sp>
        <p:sp>
          <p:nvSpPr>
            <p:cNvPr id="49" name="Text Box 1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86263" y="3886200"/>
              <a:ext cx="426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latin typeface="Courier New" pitchFamily="49" charset="0"/>
                </a:rPr>
                <a:t>reg3 </a:t>
              </a:r>
              <a:r>
                <a:rPr lang="en-US" b="1" dirty="0">
                  <a:latin typeface="Courier New" pitchFamily="49" charset="0"/>
                </a:rPr>
                <a:t>= </a:t>
              </a:r>
              <a:r>
                <a:rPr lang="en-US" b="1" dirty="0" smtClean="0">
                  <a:latin typeface="Courier New" pitchFamily="49" charset="0"/>
                </a:rPr>
                <a:t>reg1 </a:t>
              </a:r>
              <a:r>
                <a:rPr lang="en-US" b="1" dirty="0">
                  <a:solidFill>
                    <a:srgbClr val="0A04EB"/>
                  </a:solidFill>
                  <a:latin typeface="Courier New" pitchFamily="49" charset="0"/>
                </a:rPr>
                <a:t>+</a:t>
              </a:r>
              <a:r>
                <a:rPr lang="en-US" b="1" dirty="0">
                  <a:latin typeface="Courier New" pitchFamily="49" charset="0"/>
                </a:rPr>
                <a:t> reg2</a:t>
              </a:r>
            </a:p>
          </p:txBody>
        </p:sp>
        <p:sp>
          <p:nvSpPr>
            <p:cNvPr id="50" name="Rectangle 1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0063" y="4487334"/>
              <a:ext cx="35125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>
                  <a:latin typeface="Courier New" pitchFamily="49" charset="0"/>
                </a:rPr>
                <a:t>sub </a:t>
              </a:r>
              <a:r>
                <a:rPr lang="en-US" sz="3600" b="1" dirty="0" smtClean="0">
                  <a:latin typeface="Courier New" pitchFamily="49" charset="0"/>
                </a:rPr>
                <a:t>r3 r1 r2</a:t>
              </a:r>
              <a:endParaRPr lang="en-US" sz="3600" b="1" dirty="0">
                <a:latin typeface="Courier New" pitchFamily="49" charset="0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74974" y="4532314"/>
              <a:ext cx="426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latin typeface="Courier New" pitchFamily="49" charset="0"/>
                </a:rPr>
                <a:t>reg3 </a:t>
              </a:r>
              <a:r>
                <a:rPr lang="en-US" b="1" dirty="0">
                  <a:latin typeface="Courier New" pitchFamily="49" charset="0"/>
                </a:rPr>
                <a:t>= </a:t>
              </a:r>
              <a:r>
                <a:rPr lang="en-US" b="1" dirty="0" smtClean="0">
                  <a:latin typeface="Courier New" pitchFamily="49" charset="0"/>
                </a:rPr>
                <a:t>reg1 </a:t>
              </a:r>
              <a:r>
                <a:rPr lang="en-US" b="1" dirty="0" smtClean="0">
                  <a:solidFill>
                    <a:srgbClr val="0A04EB"/>
                  </a:solidFill>
                  <a:latin typeface="Courier New" pitchFamily="49" charset="0"/>
                </a:rPr>
                <a:t>–</a:t>
              </a:r>
              <a:r>
                <a:rPr lang="en-US" b="1" dirty="0" smtClean="0">
                  <a:latin typeface="Courier New" pitchFamily="49" charset="0"/>
                </a:rPr>
                <a:t> reg2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86263" y="5293784"/>
              <a:ext cx="426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latin typeface="Courier New" pitchFamily="49" charset="0"/>
                </a:rPr>
                <a:t>reg2 </a:t>
              </a:r>
              <a:r>
                <a:rPr lang="en-US" b="1" dirty="0">
                  <a:latin typeface="Courier New" pitchFamily="49" charset="0"/>
                </a:rPr>
                <a:t>= </a:t>
              </a:r>
              <a:r>
                <a:rPr lang="en-US" b="1" dirty="0" smtClean="0">
                  <a:latin typeface="Courier New" pitchFamily="49" charset="0"/>
                </a:rPr>
                <a:t>reg1 </a:t>
              </a:r>
              <a:r>
                <a:rPr lang="en-US" b="1" dirty="0">
                  <a:solidFill>
                    <a:srgbClr val="0A04EB"/>
                  </a:solidFill>
                  <a:latin typeface="Courier New" pitchFamily="49" charset="0"/>
                </a:rPr>
                <a:t>*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reg1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53" name="Text Box 1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85733" y="5935134"/>
              <a:ext cx="426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latin typeface="Courier New" pitchFamily="49" charset="0"/>
                </a:rPr>
                <a:t>reg1 </a:t>
              </a:r>
              <a:r>
                <a:rPr lang="en-US" b="1" dirty="0">
                  <a:latin typeface="Courier New" pitchFamily="49" charset="0"/>
                </a:rPr>
                <a:t>= reg1 </a:t>
              </a:r>
              <a:r>
                <a:rPr lang="en-US" b="1" dirty="0">
                  <a:solidFill>
                    <a:srgbClr val="0A04EB"/>
                  </a:solidFill>
                  <a:latin typeface="Courier New" pitchFamily="49" charset="0"/>
                </a:rPr>
                <a:t>/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reg2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011229" y="5967543"/>
              <a:ext cx="1744801" cy="4238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 smtClean="0">
                  <a:latin typeface="+mn-lt"/>
                </a:rPr>
                <a:t>integers only!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0063" y="5217584"/>
              <a:ext cx="35125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 err="1">
                  <a:latin typeface="Courier New" pitchFamily="49" charset="0"/>
                </a:rPr>
                <a:t>mul</a:t>
              </a:r>
              <a:r>
                <a:rPr lang="en-US" sz="3600" b="1" dirty="0">
                  <a:latin typeface="Courier New" pitchFamily="49" charset="0"/>
                </a:rPr>
                <a:t> </a:t>
              </a:r>
              <a:r>
                <a:rPr lang="en-US" sz="3600" b="1" dirty="0" smtClean="0">
                  <a:latin typeface="Courier New" pitchFamily="49" charset="0"/>
                </a:rPr>
                <a:t>r2 r1 </a:t>
              </a:r>
              <a:r>
                <a:rPr lang="en-US" sz="3600" b="1" dirty="0" err="1" smtClean="0">
                  <a:latin typeface="Courier New" pitchFamily="49" charset="0"/>
                </a:rPr>
                <a:t>r1</a:t>
              </a:r>
              <a:endParaRPr lang="en-US" sz="3600" b="1" dirty="0">
                <a:latin typeface="Courier New" pitchFamily="49" charset="0"/>
              </a:endParaRPr>
            </a:p>
          </p:txBody>
        </p:sp>
        <p:sp>
          <p:nvSpPr>
            <p:cNvPr id="57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67431" y="860778"/>
              <a:ext cx="2043724" cy="74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>
                  <a:solidFill>
                    <a:schemeClr val="accent6">
                      <a:lumMod val="50000"/>
                    </a:schemeClr>
                  </a:solidFill>
                  <a:latin typeface="Courier New" pitchFamily="49" charset="0"/>
                </a:rPr>
                <a:t>read r1</a:t>
              </a:r>
            </a:p>
          </p:txBody>
        </p:sp>
        <p:sp>
          <p:nvSpPr>
            <p:cNvPr id="58" name="Rectangle 2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7431" y="1487269"/>
              <a:ext cx="2310323" cy="74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>
                  <a:solidFill>
                    <a:schemeClr val="accent6">
                      <a:lumMod val="50000"/>
                    </a:schemeClr>
                  </a:solidFill>
                  <a:latin typeface="Courier New" pitchFamily="49" charset="0"/>
                </a:rPr>
                <a:t>write </a:t>
              </a:r>
              <a:r>
                <a:rPr lang="en-US" sz="3600" b="1" dirty="0" smtClean="0">
                  <a:solidFill>
                    <a:schemeClr val="accent6">
                      <a:lumMod val="50000"/>
                    </a:schemeClr>
                  </a:solidFill>
                  <a:latin typeface="Courier New" pitchFamily="49" charset="0"/>
                </a:rPr>
                <a:t>r2</a:t>
              </a:r>
              <a:endParaRPr lang="en-US" sz="3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374974" y="999277"/>
              <a:ext cx="42821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dirty="0" smtClean="0">
                  <a:latin typeface="Cambria" pitchFamily="18" charset="0"/>
                </a:rPr>
                <a:t>reads </a:t>
              </a:r>
              <a:r>
                <a:rPr lang="en-US" sz="2000" dirty="0">
                  <a:latin typeface="Cambria" pitchFamily="18" charset="0"/>
                </a:rPr>
                <a:t>from keyboard </a:t>
              </a:r>
              <a:r>
                <a:rPr lang="en-US" sz="2000" dirty="0" smtClean="0">
                  <a:latin typeface="Cambria" pitchFamily="18" charset="0"/>
                </a:rPr>
                <a:t>into </a:t>
              </a:r>
              <a:r>
                <a:rPr lang="en-US" sz="2000" b="1" dirty="0" smtClean="0">
                  <a:latin typeface="Courier New" pitchFamily="49" charset="0"/>
                </a:rPr>
                <a:t>reg1</a:t>
              </a:r>
              <a:r>
                <a:rPr lang="en-US" sz="2000" dirty="0" smtClean="0">
                  <a:latin typeface="Cambria" pitchFamily="18" charset="0"/>
                </a:rPr>
                <a:t> </a:t>
              </a:r>
              <a:endParaRPr lang="en-US" sz="2000" dirty="0">
                <a:latin typeface="Cambria" pitchFamily="18" charset="0"/>
              </a:endParaRPr>
            </a:p>
          </p:txBody>
        </p:sp>
        <p:sp>
          <p:nvSpPr>
            <p:cNvPr id="60" name="Rectangle 2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7431" y="2299759"/>
              <a:ext cx="29575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 err="1">
                  <a:latin typeface="Courier New" pitchFamily="49" charset="0"/>
                </a:rPr>
                <a:t>set</a:t>
              </a:r>
              <a:r>
                <a:rPr lang="en-US" sz="3600" b="1" u="sng" dirty="0" err="1">
                  <a:latin typeface="Courier New" pitchFamily="49" charset="0"/>
                </a:rPr>
                <a:t>n</a:t>
              </a:r>
              <a:r>
                <a:rPr lang="en-US" sz="3600" b="1" dirty="0">
                  <a:latin typeface="Courier New" pitchFamily="49" charset="0"/>
                </a:rPr>
                <a:t> r1 42</a:t>
              </a:r>
            </a:p>
          </p:txBody>
        </p:sp>
        <p:sp>
          <p:nvSpPr>
            <p:cNvPr id="61" name="Text Box 2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235611" y="2272770"/>
              <a:ext cx="2520420" cy="7417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you can replace 42 with anything from -128 to 127</a:t>
              </a:r>
            </a:p>
          </p:txBody>
        </p:sp>
        <p:sp>
          <p:nvSpPr>
            <p:cNvPr id="62" name="Rectangle 2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67431" y="2929996"/>
              <a:ext cx="29578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3600" b="1" dirty="0" err="1">
                  <a:latin typeface="Courier New" pitchFamily="49" charset="0"/>
                </a:rPr>
                <a:t>add</a:t>
              </a:r>
              <a:r>
                <a:rPr lang="en-US" sz="3600" b="1" u="sng" dirty="0" err="1">
                  <a:latin typeface="Courier New" pitchFamily="49" charset="0"/>
                </a:rPr>
                <a:t>n</a:t>
              </a:r>
              <a:r>
                <a:rPr lang="en-US" sz="3600" b="1" dirty="0">
                  <a:latin typeface="Courier New" pitchFamily="49" charset="0"/>
                </a:rPr>
                <a:t> r1 -1</a:t>
              </a:r>
            </a:p>
          </p:txBody>
        </p:sp>
        <p:sp>
          <p:nvSpPr>
            <p:cNvPr id="63" name="Text Box 3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235611" y="3043765"/>
              <a:ext cx="2520420" cy="4238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a shortcut</a:t>
              </a:r>
            </a:p>
          </p:txBody>
        </p:sp>
        <p:sp>
          <p:nvSpPr>
            <p:cNvPr id="64" name="Text Box 3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79019" y="2383896"/>
              <a:ext cx="35036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reg1 = 42</a:t>
              </a:r>
            </a:p>
          </p:txBody>
        </p:sp>
        <p:sp>
          <p:nvSpPr>
            <p:cNvPr id="65" name="Text Box 3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277431" y="2993496"/>
              <a:ext cx="3733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</a:rPr>
                <a:t>reg1 = reg1 - 1</a:t>
              </a:r>
            </a:p>
          </p:txBody>
        </p:sp>
        <p:sp>
          <p:nvSpPr>
            <p:cNvPr id="66" name="Text Box 2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86263" y="1622466"/>
              <a:ext cx="4282188" cy="375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-106" charset="0"/>
                  <a:ea typeface="ＭＳ Ｐゴシック" pitchFamily="34" charset="-128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dirty="0" smtClean="0">
                  <a:latin typeface="Cambria" pitchFamily="18" charset="0"/>
                </a:rPr>
                <a:t>outputs </a:t>
              </a:r>
              <a:r>
                <a:rPr lang="en-US" sz="2000" b="1" dirty="0" smtClean="0">
                  <a:latin typeface="Courier New" pitchFamily="49" charset="0"/>
                </a:rPr>
                <a:t>reg2</a:t>
              </a:r>
              <a:r>
                <a:rPr lang="en-US" sz="2000" dirty="0">
                  <a:latin typeface="Cambria" pitchFamily="18" charset="0"/>
                </a:rPr>
                <a:t> </a:t>
              </a:r>
              <a:r>
                <a:rPr lang="en-US" sz="2000" dirty="0" smtClean="0">
                  <a:latin typeface="Cambria" pitchFamily="18" charset="0"/>
                </a:rPr>
                <a:t>onto the screen</a:t>
              </a:r>
              <a:endParaRPr lang="en-US" sz="2000" dirty="0"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3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Harvey </a:t>
            </a:r>
            <a:r>
              <a:rPr lang="en-US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Mudd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Miniature Machine (HMMM)</a:t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497511" y="1569071"/>
            <a:ext cx="3312004" cy="106182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200" dirty="0">
                <a:solidFill>
                  <a:srgbClr val="C00000"/>
                </a:solidFill>
              </a:rPr>
              <a:t>Hmmm </a:t>
            </a:r>
          </a:p>
          <a:p>
            <a:pPr algn="ctr"/>
            <a:r>
              <a:rPr lang="en-US" sz="2100" i="1" dirty="0">
                <a:solidFill>
                  <a:srgbClr val="C00000"/>
                </a:solidFill>
              </a:rPr>
              <a:t>the complete reference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06343" y="2798629"/>
            <a:ext cx="449579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At</a:t>
            </a:r>
            <a:r>
              <a:rPr lang="en-US" sz="1400" dirty="0" smtClean="0">
                <a:latin typeface="Calibri" pitchFamily="34" charset="0"/>
              </a:rPr>
              <a:t>  </a:t>
            </a:r>
            <a:r>
              <a:rPr lang="en-US" sz="2000" b="1" dirty="0" smtClean="0">
                <a:latin typeface="Calibri" pitchFamily="34" charset="0"/>
              </a:rPr>
              <a:t>www.cs.hmc.edu/~cs5grad/cs5/hmmm/documentation/documentation.html</a:t>
            </a:r>
            <a:endParaRPr lang="en-US" sz="2000" b="1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3128"/>
            <a:ext cx="5390470" cy="51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91063" y="342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902575" y="5854700"/>
            <a:ext cx="36718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0A04EB"/>
                </a:solidFill>
                <a:latin typeface="Courier New" pitchFamily="49" charset="0"/>
              </a:rPr>
              <a:t>halt</a:t>
            </a:r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02575" y="3454400"/>
            <a:ext cx="36893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 err="1">
                <a:solidFill>
                  <a:srgbClr val="0A04EB"/>
                </a:solidFill>
                <a:latin typeface="Courier New" pitchFamily="49" charset="0"/>
              </a:rPr>
              <a:t>mul</a:t>
            </a:r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159627"/>
                </a:solidFill>
                <a:latin typeface="Courier New" pitchFamily="49" charset="0"/>
              </a:rPr>
              <a:t>r2</a:t>
            </a:r>
            <a:r>
              <a:rPr lang="en-US" sz="3600" b="1" dirty="0">
                <a:latin typeface="Courier New" pitchFamily="49" charset="0"/>
              </a:rPr>
              <a:t> r1 </a:t>
            </a:r>
            <a:r>
              <a:rPr lang="en-US" sz="3600" b="1" dirty="0" err="1">
                <a:latin typeface="Courier New" pitchFamily="49" charset="0"/>
              </a:rPr>
              <a:t>r1</a:t>
            </a: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902575" y="2654300"/>
            <a:ext cx="369728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read </a:t>
            </a:r>
            <a:r>
              <a:rPr lang="en-US" sz="3600" b="1" dirty="0">
                <a:latin typeface="Courier New" pitchFamily="49" charset="0"/>
              </a:rPr>
              <a:t>r1</a:t>
            </a:r>
          </a:p>
        </p:txBody>
      </p:sp>
      <p:sp>
        <p:nvSpPr>
          <p:cNvPr id="8" name="Rectangle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02575" y="4254500"/>
            <a:ext cx="371951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add </a:t>
            </a:r>
            <a:r>
              <a:rPr lang="en-US" sz="3600" b="1" dirty="0" smtClean="0">
                <a:solidFill>
                  <a:srgbClr val="159627"/>
                </a:solidFill>
                <a:latin typeface="Courier New" pitchFamily="49" charset="0"/>
              </a:rPr>
              <a:t>r2</a:t>
            </a:r>
            <a:r>
              <a:rPr lang="en-US" sz="3600" b="1" dirty="0" smtClean="0">
                <a:latin typeface="Courier New" pitchFamily="49" charset="0"/>
              </a:rPr>
              <a:t> </a:t>
            </a:r>
            <a:r>
              <a:rPr lang="en-US" sz="3600" b="1" dirty="0" err="1" smtClean="0">
                <a:solidFill>
                  <a:srgbClr val="159627"/>
                </a:solidFill>
                <a:latin typeface="Courier New" pitchFamily="49" charset="0"/>
              </a:rPr>
              <a:t>r2</a:t>
            </a:r>
            <a:r>
              <a:rPr lang="en-US" sz="3600" b="1" dirty="0" smtClean="0">
                <a:latin typeface="Courier New" pitchFamily="49" charset="0"/>
              </a:rPr>
              <a:t> </a:t>
            </a:r>
            <a:r>
              <a:rPr lang="en-US" sz="3600" b="1" dirty="0">
                <a:latin typeface="Courier New" pitchFamily="49" charset="0"/>
              </a:rPr>
              <a:t>r1</a:t>
            </a:r>
          </a:p>
        </p:txBody>
      </p:sp>
      <p:sp>
        <p:nvSpPr>
          <p:cNvPr id="9" name="Rectangl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02575" y="5054600"/>
            <a:ext cx="3657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3600" b="1" dirty="0">
                <a:solidFill>
                  <a:srgbClr val="0A04EB"/>
                </a:solidFill>
                <a:latin typeface="Courier New" pitchFamily="49" charset="0"/>
              </a:rPr>
              <a:t>write </a:t>
            </a:r>
            <a:r>
              <a:rPr lang="en-US" sz="3600" b="1" dirty="0" smtClean="0">
                <a:solidFill>
                  <a:srgbClr val="159627"/>
                </a:solidFill>
                <a:latin typeface="Courier New" pitchFamily="49" charset="0"/>
              </a:rPr>
              <a:t>r2</a:t>
            </a: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23125" y="280352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3" name="Text Box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23125" y="35829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4" name="Text Box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223125" y="4394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5" name="Text Box 2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223125" y="517525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6" name="Text Box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223125" y="60023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7" name="Text Box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36900" y="2944988"/>
            <a:ext cx="625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r1</a:t>
            </a:r>
            <a:endParaRPr lang="en-US" sz="2800" b="1">
              <a:solidFill>
                <a:srgbClr val="B003D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2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770312" y="2882900"/>
            <a:ext cx="2733675" cy="650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B003D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9" name="Rectangle 3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65550" y="3556000"/>
            <a:ext cx="2749550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General-purpose register r1</a:t>
            </a:r>
          </a:p>
        </p:txBody>
      </p:sp>
      <p:sp>
        <p:nvSpPr>
          <p:cNvPr id="20" name="Text Box 5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127375" y="4026076"/>
            <a:ext cx="625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159627"/>
                </a:solidFill>
                <a:latin typeface="Courier New" pitchFamily="49" charset="0"/>
                <a:cs typeface="Courier New" pitchFamily="49" charset="0"/>
              </a:rPr>
              <a:t>r2</a:t>
            </a:r>
          </a:p>
        </p:txBody>
      </p:sp>
      <p:sp>
        <p:nvSpPr>
          <p:cNvPr id="21" name="Rectangle 5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767137" y="3949700"/>
            <a:ext cx="2733675" cy="650875"/>
          </a:xfrm>
          <a:prstGeom prst="rect">
            <a:avLst/>
          </a:prstGeom>
          <a:solidFill>
            <a:srgbClr val="CCFFCC"/>
          </a:solidFill>
          <a:ln w="9525">
            <a:solidFill>
              <a:srgbClr val="159627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600" b="1">
                <a:solidFill>
                  <a:srgbClr val="B003D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2" name="Rectangle 5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762375" y="4622800"/>
            <a:ext cx="2749550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General-purpose register r2</a:t>
            </a:r>
          </a:p>
        </p:txBody>
      </p:sp>
      <p:sp>
        <p:nvSpPr>
          <p:cNvPr id="23" name="Rectangle 6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502150" y="1282700"/>
            <a:ext cx="1096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Cambria" pitchFamily="18" charset="0"/>
              </a:rPr>
              <a:t>CPU</a:t>
            </a:r>
          </a:p>
        </p:txBody>
      </p:sp>
      <p:sp>
        <p:nvSpPr>
          <p:cNvPr id="24" name="Rectangle 6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147175" y="1282700"/>
            <a:ext cx="12410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Cambria" pitchFamily="18" charset="0"/>
              </a:rPr>
              <a:t>RAM</a:t>
            </a:r>
          </a:p>
        </p:txBody>
      </p:sp>
      <p:sp>
        <p:nvSpPr>
          <p:cNvPr id="25" name="Line 63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184900" y="1606550"/>
            <a:ext cx="2590800" cy="0"/>
          </a:xfrm>
          <a:prstGeom prst="line">
            <a:avLst/>
          </a:prstGeom>
          <a:noFill/>
          <a:ln w="19050">
            <a:solidFill>
              <a:srgbClr val="0A04EB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6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73875" y="1366661"/>
            <a:ext cx="121285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B04FF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rgbClr val="0A04EB"/>
                </a:solidFill>
                <a:latin typeface="Calibri" pitchFamily="34" charset="0"/>
              </a:rPr>
              <a:t>Von Neumann bottleneck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57900" y="1803400"/>
            <a:ext cx="1659467" cy="1041400"/>
          </a:xfrm>
          <a:prstGeom prst="round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86089" y="1258888"/>
            <a:ext cx="9369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+mn-lt"/>
              </a:rPr>
              <a:t>Screen</a:t>
            </a:r>
          </a:p>
        </p:txBody>
      </p:sp>
      <p:sp>
        <p:nvSpPr>
          <p:cNvPr id="29" name="TextBox 36"/>
          <p:cNvSpPr txBox="1">
            <a:spLocks noChangeArrowheads="1"/>
          </p:cNvSpPr>
          <p:nvPr/>
        </p:nvSpPr>
        <p:spPr bwMode="auto">
          <a:xfrm>
            <a:off x="10266539" y="2324100"/>
            <a:ext cx="49212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6</a:t>
            </a:r>
          </a:p>
        </p:txBody>
      </p:sp>
      <p:cxnSp>
        <p:nvCxnSpPr>
          <p:cNvPr id="30" name="Straight Arrow Connector 38"/>
          <p:cNvCxnSpPr>
            <a:cxnSpLocks noChangeShapeType="1"/>
            <a:stCxn id="29" idx="1"/>
          </p:cNvCxnSpPr>
          <p:nvPr/>
        </p:nvCxnSpPr>
        <p:spPr bwMode="auto">
          <a:xfrm flipH="1">
            <a:off x="9885539" y="2555082"/>
            <a:ext cx="381000" cy="251618"/>
          </a:xfrm>
          <a:prstGeom prst="straightConnector1">
            <a:avLst/>
          </a:prstGeom>
          <a:noFill/>
          <a:ln w="127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>
          <a:xfrm>
            <a:off x="568985" y="1813399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6</a:t>
            </a:r>
            <a:endParaRPr lang="en-US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6415" y="1879053"/>
            <a:ext cx="1120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8600" y="177800"/>
            <a:ext cx="7251700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4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#1:</a:t>
            </a:r>
          </a:p>
        </p:txBody>
      </p:sp>
      <p:sp>
        <p:nvSpPr>
          <p:cNvPr id="34" name="Text Box 1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724065" y="1987626"/>
            <a:ext cx="37562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central processing unit </a:t>
            </a:r>
            <a:r>
              <a:rPr lang="en-US" sz="1600" b="1" i="1" dirty="0">
                <a:latin typeface="Calibri" pitchFamily="34" charset="0"/>
              </a:rPr>
              <a:t>registers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478414" y="1987626"/>
            <a:ext cx="3576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random access memory locations</a:t>
            </a:r>
          </a:p>
        </p:txBody>
      </p:sp>
      <p:sp>
        <p:nvSpPr>
          <p:cNvPr id="36" name="Text Box 1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54577" y="5462779"/>
            <a:ext cx="5622228" cy="58477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-106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latin typeface="Calibri" pitchFamily="34" charset="0"/>
              </a:rPr>
              <a:t>What does this program do?</a:t>
            </a:r>
            <a:endParaRPr lang="en-US" sz="3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718</Words>
  <Application>Microsoft Office PowerPoint</Application>
  <PresentationFormat>Geniş ekran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</vt:lpstr>
      <vt:lpstr>Courier New</vt:lpstr>
      <vt:lpstr>Times</vt:lpstr>
      <vt:lpstr>Times New Roman</vt:lpstr>
      <vt:lpstr>Office Teması</vt:lpstr>
      <vt:lpstr>Programming in HMMM</vt:lpstr>
      <vt:lpstr>Von Neumann Architecture </vt:lpstr>
      <vt:lpstr>Von Neumann Architecture </vt:lpstr>
      <vt:lpstr>Assembly Language </vt:lpstr>
      <vt:lpstr>The Harvey Mudd Miniature Machine (HMMM) </vt:lpstr>
      <vt:lpstr>The Harvey Mudd Miniature Machine (HMMM) </vt:lpstr>
      <vt:lpstr>The Harvey Mudd Miniature Machine (HMMM) </vt:lpstr>
      <vt:lpstr>The Harvey Mudd Miniature Machine (HMMM) </vt:lpstr>
      <vt:lpstr>PowerPoint Sunusu</vt:lpstr>
      <vt:lpstr>PowerPoint Sunusu</vt:lpstr>
      <vt:lpstr>Jumps in HMMM </vt:lpstr>
      <vt:lpstr>PowerPoint Sunusu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</dc:title>
  <dc:creator>Tx</dc:creator>
  <cp:lastModifiedBy>Nebi</cp:lastModifiedBy>
  <cp:revision>34</cp:revision>
  <dcterms:created xsi:type="dcterms:W3CDTF">2017-10-07T12:11:41Z</dcterms:created>
  <dcterms:modified xsi:type="dcterms:W3CDTF">2022-10-19T12:50:33Z</dcterms:modified>
</cp:coreProperties>
</file>