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2" r:id="rId3"/>
    <p:sldId id="293" r:id="rId4"/>
    <p:sldId id="294" r:id="rId5"/>
    <p:sldId id="295" r:id="rId6"/>
    <p:sldId id="296" r:id="rId7"/>
    <p:sldId id="297" r:id="rId8"/>
    <p:sldId id="298" r:id="rId9"/>
    <p:sldId id="257" r:id="rId10"/>
    <p:sldId id="258" r:id="rId11"/>
    <p:sldId id="259" r:id="rId12"/>
    <p:sldId id="260" r:id="rId13"/>
    <p:sldId id="266" r:id="rId14"/>
    <p:sldId id="261" r:id="rId15"/>
    <p:sldId id="262" r:id="rId16"/>
    <p:sldId id="263" r:id="rId17"/>
    <p:sldId id="264" r:id="rId18"/>
    <p:sldId id="265" r:id="rId19"/>
    <p:sldId id="267" r:id="rId20"/>
    <p:sldId id="268" r:id="rId21"/>
    <p:sldId id="269" r:id="rId22"/>
    <p:sldId id="270" r:id="rId23"/>
    <p:sldId id="271" r:id="rId24"/>
    <p:sldId id="273" r:id="rId25"/>
    <p:sldId id="274" r:id="rId26"/>
    <p:sldId id="276" r:id="rId27"/>
    <p:sldId id="277" r:id="rId28"/>
    <p:sldId id="291" r:id="rId29"/>
    <p:sldId id="283" r:id="rId30"/>
    <p:sldId id="284" r:id="rId31"/>
    <p:sldId id="285" r:id="rId32"/>
    <p:sldId id="286" r:id="rId33"/>
    <p:sldId id="287" r:id="rId34"/>
    <p:sldId id="290" r:id="rId35"/>
    <p:sldId id="299"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E43B9-F4FA-049E-E9E5-87AAFC04B8D9}" v="112" dt="2025-04-19T16:08:20.365"/>
    <p1510:client id="{700FB37E-1EE3-6F71-B399-5720C51CC930}" v="347" dt="2025-04-19T23:42:53.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Berkanyigit12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9143993" cy="455102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66668" y="637762"/>
            <a:ext cx="7417348" cy="3574937"/>
          </a:xfrm>
        </p:spPr>
        <p:txBody>
          <a:bodyPr anchor="ctr">
            <a:normAutofit/>
          </a:bodyPr>
          <a:lstStyle/>
          <a:p>
            <a:pPr algn="l">
              <a:lnSpc>
                <a:spcPct val="90000"/>
              </a:lnSpc>
            </a:pPr>
            <a:r>
              <a:rPr lang="tr-TR" sz="7100" dirty="0">
                <a:solidFill>
                  <a:schemeClr val="bg1"/>
                </a:solidFill>
                <a:ea typeface="Calibri"/>
                <a:cs typeface="Calibri"/>
              </a:rPr>
              <a:t>Soru - 1</a:t>
            </a:r>
          </a:p>
        </p:txBody>
      </p:sp>
      <p:sp>
        <p:nvSpPr>
          <p:cNvPr id="11"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035"/>
            <a:ext cx="9143992" cy="23069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66668" y="5126354"/>
            <a:ext cx="7158115" cy="1088177"/>
          </a:xfrm>
        </p:spPr>
        <p:txBody>
          <a:bodyPr vert="horz" lIns="91440" tIns="45720" rIns="91440" bIns="45720" rtlCol="0" anchor="t">
            <a:normAutofit fontScale="55000" lnSpcReduction="20000"/>
          </a:bodyPr>
          <a:lstStyle/>
          <a:p>
            <a:pPr algn="l"/>
            <a:r>
              <a:rPr lang="tr-TR" sz="7100" dirty="0" err="1">
                <a:solidFill>
                  <a:schemeClr val="tx1"/>
                </a:solidFill>
                <a:ea typeface="Calibri"/>
                <a:cs typeface="Calibri"/>
              </a:rPr>
              <a:t>Projeksiyonsuz</a:t>
            </a:r>
            <a:r>
              <a:rPr lang="tr-TR" sz="7100" dirty="0">
                <a:solidFill>
                  <a:schemeClr val="tx1"/>
                </a:solidFill>
                <a:ea typeface="Calibri"/>
                <a:cs typeface="Calibri"/>
              </a:rPr>
              <a:t> MRAC Performans Analizi</a:t>
            </a:r>
          </a:p>
          <a:p>
            <a:pPr algn="l"/>
            <a:endParaRPr lang="tr-TR" sz="3500" dirty="0">
              <a:solidFill>
                <a:schemeClr val="tx1"/>
              </a:solidFill>
              <a:ea typeface="Calibri"/>
              <a:cs typeface="Calibri"/>
            </a:endParaRPr>
          </a:p>
        </p:txBody>
      </p:sp>
      <p:sp>
        <p:nvSpPr>
          <p:cNvPr id="13" name="Rectangle 11">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885" y="4866503"/>
            <a:ext cx="3429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Takip</a:t>
            </a:r>
            <a:r>
              <a:rPr dirty="0"/>
              <a:t> </a:t>
            </a:r>
            <a:r>
              <a:rPr dirty="0" err="1"/>
              <a:t>Hatası</a:t>
            </a:r>
            <a:r>
              <a:rPr dirty="0"/>
              <a:t> (e = v - </a:t>
            </a:r>
            <a:r>
              <a:rPr dirty="0" err="1"/>
              <a:t>v_m</a:t>
            </a:r>
            <a:r>
              <a:rPr dirty="0"/>
              <a:t>)</a:t>
            </a:r>
          </a:p>
        </p:txBody>
      </p:sp>
      <p:pic>
        <p:nvPicPr>
          <p:cNvPr id="3" name="Picture 2" descr="Ekran görüntüsü 2025-04-19 170139.png"/>
          <p:cNvPicPr>
            <a:picLocks noChangeAspect="1"/>
          </p:cNvPicPr>
          <p:nvPr/>
        </p:nvPicPr>
        <p:blipFill>
          <a:blip r:embed="rId2"/>
          <a:stretch>
            <a:fillRect/>
          </a:stretch>
        </p:blipFill>
        <p:spPr>
          <a:xfrm>
            <a:off x="457200" y="1371600"/>
            <a:ext cx="4644674" cy="4114800"/>
          </a:xfrm>
          <a:prstGeom prst="rect">
            <a:avLst/>
          </a:prstGeom>
        </p:spPr>
      </p:pic>
      <p:sp>
        <p:nvSpPr>
          <p:cNvPr id="5" name="Metin kutusu 4">
            <a:extLst>
              <a:ext uri="{FF2B5EF4-FFF2-40B4-BE49-F238E27FC236}">
                <a16:creationId xmlns:a16="http://schemas.microsoft.com/office/drawing/2014/main" id="{3DD13EF1-B1D1-2354-D143-E728E4C1E12E}"/>
              </a:ext>
            </a:extLst>
          </p:cNvPr>
          <p:cNvSpPr txBox="1"/>
          <p:nvPr/>
        </p:nvSpPr>
        <p:spPr>
          <a:xfrm>
            <a:off x="5399955" y="2134240"/>
            <a:ext cx="2743200" cy="17158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a:t>
            </a:r>
          </a:p>
          <a:p>
            <a:pPr>
              <a:lnSpc>
                <a:spcPts val="1500"/>
              </a:lnSpc>
            </a:pPr>
            <a:r>
              <a:rPr lang="en-US" sz="1400" dirty="0" err="1">
                <a:cs typeface="Segoe UI"/>
              </a:rPr>
              <a:t>Takip</a:t>
            </a:r>
            <a:r>
              <a:rPr lang="en-US" sz="1400" dirty="0">
                <a:cs typeface="Segoe UI"/>
              </a:rPr>
              <a:t> </a:t>
            </a:r>
            <a:r>
              <a:rPr lang="en-US" sz="1400" dirty="0" err="1">
                <a:cs typeface="Segoe UI"/>
              </a:rPr>
              <a:t>hatası</a:t>
            </a:r>
            <a:r>
              <a:rPr lang="en-US" sz="1400" dirty="0">
                <a:cs typeface="Segoe UI"/>
              </a:rPr>
              <a:t> </a:t>
            </a:r>
            <a:r>
              <a:rPr lang="en-US" sz="1400" dirty="0" err="1">
                <a:cs typeface="Segoe UI"/>
              </a:rPr>
              <a:t>zamanla</a:t>
            </a:r>
            <a:r>
              <a:rPr lang="en-US" sz="1400" dirty="0">
                <a:cs typeface="Segoe UI"/>
              </a:rPr>
              <a:t> </a:t>
            </a:r>
            <a:r>
              <a:rPr lang="en-US" sz="1400" dirty="0" err="1">
                <a:cs typeface="Segoe UI"/>
              </a:rPr>
              <a:t>büyümekte</a:t>
            </a:r>
            <a:r>
              <a:rPr lang="en-US" sz="1400" dirty="0">
                <a:cs typeface="Segoe UI"/>
              </a:rPr>
              <a:t> </a:t>
            </a:r>
            <a:r>
              <a:rPr lang="en-US" sz="1400" dirty="0" err="1">
                <a:cs typeface="Segoe UI"/>
              </a:rPr>
              <a:t>ve</a:t>
            </a:r>
            <a:r>
              <a:rPr lang="en-US" sz="1400" dirty="0">
                <a:cs typeface="Segoe UI"/>
              </a:rPr>
              <a:t> </a:t>
            </a:r>
            <a:r>
              <a:rPr lang="en-US" sz="1400" dirty="0" err="1">
                <a:cs typeface="Segoe UI"/>
              </a:rPr>
              <a:t>salınımlar</a:t>
            </a:r>
            <a:r>
              <a:rPr lang="en-US" sz="1400" dirty="0">
                <a:cs typeface="Segoe UI"/>
              </a:rPr>
              <a:t> </a:t>
            </a:r>
            <a:r>
              <a:rPr lang="en-US" sz="1400" dirty="0" err="1">
                <a:cs typeface="Segoe UI"/>
              </a:rPr>
              <a:t>göstermektedir</a:t>
            </a:r>
            <a:r>
              <a:rPr lang="en-US" sz="1400" dirty="0">
                <a:cs typeface="Segoe UI"/>
              </a:rPr>
              <a:t>. Bu, Lyapunov </a:t>
            </a:r>
            <a:r>
              <a:rPr lang="en-US" sz="1400" dirty="0" err="1">
                <a:cs typeface="Segoe UI"/>
              </a:rPr>
              <a:t>fonksiyonunun</a:t>
            </a:r>
            <a:r>
              <a:rPr lang="en-US" sz="1400" dirty="0">
                <a:cs typeface="Segoe UI"/>
              </a:rPr>
              <a:t> </a:t>
            </a:r>
            <a:r>
              <a:rPr lang="en-US" sz="1400" dirty="0" err="1">
                <a:cs typeface="Segoe UI"/>
              </a:rPr>
              <a:t>türevinin</a:t>
            </a:r>
            <a:r>
              <a:rPr lang="en-US" sz="1400" dirty="0">
                <a:cs typeface="Segoe UI"/>
              </a:rPr>
              <a:t> </a:t>
            </a:r>
            <a:r>
              <a:rPr lang="en-US" sz="1400" dirty="0" err="1">
                <a:cs typeface="Segoe UI"/>
              </a:rPr>
              <a:t>negatif</a:t>
            </a:r>
            <a:r>
              <a:rPr lang="en-US" sz="1400" dirty="0">
                <a:cs typeface="Segoe UI"/>
              </a:rPr>
              <a:t> </a:t>
            </a:r>
            <a:r>
              <a:rPr lang="en-US" sz="1400" dirty="0" err="1">
                <a:cs typeface="Segoe UI"/>
              </a:rPr>
              <a:t>yarı-belirli</a:t>
            </a:r>
            <a:r>
              <a:rPr lang="en-US" sz="1400" dirty="0">
                <a:cs typeface="Segoe UI"/>
              </a:rPr>
              <a:t> </a:t>
            </a:r>
            <a:r>
              <a:rPr lang="en-US" sz="1400" dirty="0" err="1">
                <a:cs typeface="Segoe UI"/>
              </a:rPr>
              <a:t>olmasına</a:t>
            </a:r>
            <a:r>
              <a:rPr lang="en-US" sz="1400" dirty="0">
                <a:cs typeface="Segoe UI"/>
              </a:rPr>
              <a:t> </a:t>
            </a:r>
            <a:r>
              <a:rPr lang="en-US" sz="1400" dirty="0" err="1">
                <a:cs typeface="Segoe UI"/>
              </a:rPr>
              <a:t>rağmen</a:t>
            </a:r>
            <a:r>
              <a:rPr lang="en-US" sz="1400" dirty="0">
                <a:cs typeface="Segoe UI"/>
              </a:rPr>
              <a:t> </a:t>
            </a:r>
            <a:r>
              <a:rPr lang="en-US" sz="1400" dirty="0" err="1">
                <a:cs typeface="Segoe UI"/>
              </a:rPr>
              <a:t>parametre</a:t>
            </a:r>
            <a:r>
              <a:rPr lang="en-US" sz="1400" dirty="0">
                <a:cs typeface="Segoe UI"/>
              </a:rPr>
              <a:t> </a:t>
            </a:r>
            <a:r>
              <a:rPr lang="en-US" sz="1400" dirty="0" err="1">
                <a:cs typeface="Segoe UI"/>
              </a:rPr>
              <a:t>büyümesi</a:t>
            </a:r>
            <a:r>
              <a:rPr lang="en-US" sz="1400" dirty="0">
                <a:cs typeface="Segoe UI"/>
              </a:rPr>
              <a:t> </a:t>
            </a:r>
            <a:r>
              <a:rPr lang="en-US" sz="1400" dirty="0" err="1">
                <a:cs typeface="Segoe UI"/>
              </a:rPr>
              <a:t>nedeniyle</a:t>
            </a:r>
            <a:r>
              <a:rPr lang="en-US" sz="1400" dirty="0">
                <a:cs typeface="Segoe UI"/>
              </a:rPr>
              <a:t> </a:t>
            </a:r>
            <a:r>
              <a:rPr lang="en-US" sz="1400" dirty="0" err="1">
                <a:cs typeface="Segoe UI"/>
              </a:rPr>
              <a:t>sistemin</a:t>
            </a:r>
            <a:r>
              <a:rPr lang="en-US" sz="1400" dirty="0">
                <a:cs typeface="Segoe UI"/>
              </a:rPr>
              <a:t> </a:t>
            </a:r>
            <a:r>
              <a:rPr lang="en-US" sz="1400" dirty="0" err="1">
                <a:cs typeface="Segoe UI"/>
              </a:rPr>
              <a:t>yeterince</a:t>
            </a:r>
            <a:r>
              <a:rPr lang="en-US" sz="1400" dirty="0">
                <a:cs typeface="Segoe UI"/>
              </a:rPr>
              <a:t> </a:t>
            </a:r>
            <a:r>
              <a:rPr lang="en-US" sz="1400" dirty="0" err="1">
                <a:cs typeface="Segoe UI"/>
              </a:rPr>
              <a:t>bastırılamadığını</a:t>
            </a:r>
            <a:r>
              <a:rPr lang="en-US" sz="1400" dirty="0">
                <a:cs typeface="Segoe UI"/>
              </a:rPr>
              <a:t> </a:t>
            </a:r>
            <a:r>
              <a:rPr lang="en-US" sz="1400" dirty="0" err="1">
                <a:cs typeface="Segoe UI"/>
              </a:rPr>
              <a:t>gösterir</a:t>
            </a:r>
            <a:r>
              <a:rPr lang="en-US" sz="1400" dirty="0">
                <a:cs typeface="Segoe UI"/>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Parametre</a:t>
            </a:r>
            <a:r>
              <a:rPr dirty="0"/>
              <a:t> </a:t>
            </a:r>
            <a:r>
              <a:rPr dirty="0" err="1"/>
              <a:t>Güncellemeleri</a:t>
            </a:r>
          </a:p>
        </p:txBody>
      </p:sp>
      <p:pic>
        <p:nvPicPr>
          <p:cNvPr id="3" name="Picture 2" descr="3.png"/>
          <p:cNvPicPr>
            <a:picLocks noChangeAspect="1"/>
          </p:cNvPicPr>
          <p:nvPr/>
        </p:nvPicPr>
        <p:blipFill>
          <a:blip r:embed="rId2"/>
          <a:stretch>
            <a:fillRect/>
          </a:stretch>
        </p:blipFill>
        <p:spPr>
          <a:xfrm>
            <a:off x="457200" y="1371600"/>
            <a:ext cx="4621876" cy="4114800"/>
          </a:xfrm>
          <a:prstGeom prst="rect">
            <a:avLst/>
          </a:prstGeom>
        </p:spPr>
      </p:pic>
      <p:sp>
        <p:nvSpPr>
          <p:cNvPr id="5" name="Metin kutusu 4">
            <a:extLst>
              <a:ext uri="{FF2B5EF4-FFF2-40B4-BE49-F238E27FC236}">
                <a16:creationId xmlns:a16="http://schemas.microsoft.com/office/drawing/2014/main" id="{78C67234-0D35-62EF-DD53-CC9EE0A8D269}"/>
              </a:ext>
            </a:extLst>
          </p:cNvPr>
          <p:cNvSpPr txBox="1"/>
          <p:nvPr/>
        </p:nvSpPr>
        <p:spPr>
          <a:xfrm>
            <a:off x="5409560" y="2345551"/>
            <a:ext cx="274320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err="1"/>
              <a:t>Adaptif</a:t>
            </a:r>
            <a:r>
              <a:rPr lang="en-US" sz="1400" dirty="0"/>
              <a:t> </a:t>
            </a:r>
            <a:r>
              <a:rPr lang="en-US" sz="1400" dirty="0" err="1"/>
              <a:t>parametrelerin</a:t>
            </a:r>
            <a:r>
              <a:rPr lang="en-US" sz="1400" dirty="0"/>
              <a:t> (θ₁, θ₂) </a:t>
            </a:r>
            <a:r>
              <a:rPr lang="en-US" sz="1400" dirty="0" err="1"/>
              <a:t>zamanla</a:t>
            </a:r>
            <a:r>
              <a:rPr lang="en-US" sz="1400" dirty="0"/>
              <a:t> </a:t>
            </a:r>
            <a:r>
              <a:rPr lang="en-US" sz="1400" dirty="0" err="1"/>
              <a:t>kontrolsüz</a:t>
            </a:r>
            <a:r>
              <a:rPr lang="en-US" sz="1400" dirty="0"/>
              <a:t> </a:t>
            </a:r>
            <a:r>
              <a:rPr lang="en-US" sz="1400" dirty="0" err="1"/>
              <a:t>biçimde</a:t>
            </a:r>
            <a:r>
              <a:rPr lang="en-US" sz="1400" dirty="0"/>
              <a:t> </a:t>
            </a:r>
            <a:r>
              <a:rPr lang="en-US" sz="1400" dirty="0" err="1"/>
              <a:t>büyümesi</a:t>
            </a:r>
            <a:r>
              <a:rPr lang="en-US" sz="1400" dirty="0"/>
              <a:t> </a:t>
            </a:r>
            <a:r>
              <a:rPr lang="en-US" sz="1400" dirty="0" err="1"/>
              <a:t>görülmektedir</a:t>
            </a:r>
            <a:r>
              <a:rPr lang="en-US" sz="1400" dirty="0"/>
              <a:t>. </a:t>
            </a:r>
            <a:r>
              <a:rPr lang="en-US" sz="1400" dirty="0" err="1"/>
              <a:t>Projeksiyon</a:t>
            </a:r>
            <a:r>
              <a:rPr lang="en-US" sz="1400" dirty="0"/>
              <a:t> </a:t>
            </a:r>
            <a:r>
              <a:rPr lang="en-US" sz="1400" dirty="0" err="1"/>
              <a:t>operatörü</a:t>
            </a:r>
            <a:r>
              <a:rPr lang="en-US" sz="1400" dirty="0"/>
              <a:t> </a:t>
            </a:r>
            <a:r>
              <a:rPr lang="en-US" sz="1400" dirty="0" err="1"/>
              <a:t>kullanılmadığı</a:t>
            </a:r>
            <a:r>
              <a:rPr lang="en-US" sz="1400" dirty="0"/>
              <a:t> </a:t>
            </a:r>
            <a:r>
              <a:rPr lang="en-US" sz="1400" dirty="0" err="1"/>
              <a:t>için</a:t>
            </a:r>
            <a:r>
              <a:rPr lang="en-US" sz="1400" dirty="0"/>
              <a:t> </a:t>
            </a:r>
            <a:r>
              <a:rPr lang="en-US" sz="1400" dirty="0" err="1"/>
              <a:t>güncellemeler</a:t>
            </a:r>
            <a:r>
              <a:rPr lang="en-US" sz="1400" dirty="0"/>
              <a:t> </a:t>
            </a:r>
            <a:r>
              <a:rPr lang="en-US" sz="1400" dirty="0" err="1"/>
              <a:t>sistem</a:t>
            </a:r>
            <a:r>
              <a:rPr lang="en-US" sz="1400" dirty="0"/>
              <a:t> </a:t>
            </a:r>
            <a:r>
              <a:rPr lang="en-US" sz="1400" dirty="0" err="1"/>
              <a:t>dışına</a:t>
            </a:r>
            <a:r>
              <a:rPr lang="en-US" sz="1400" dirty="0"/>
              <a:t> </a:t>
            </a:r>
            <a:r>
              <a:rPr lang="en-US" sz="1400" dirty="0" err="1"/>
              <a:t>taşmış</a:t>
            </a:r>
            <a:r>
              <a:rPr lang="en-US" sz="1400" dirty="0"/>
              <a:t> </a:t>
            </a:r>
            <a:r>
              <a:rPr lang="en-US" sz="1400" dirty="0" err="1"/>
              <a:t>ve</a:t>
            </a:r>
            <a:r>
              <a:rPr lang="en-US" sz="1400" dirty="0"/>
              <a:t> </a:t>
            </a:r>
            <a:r>
              <a:rPr lang="en-US" sz="1400" dirty="0" err="1"/>
              <a:t>tahminin</a:t>
            </a:r>
            <a:r>
              <a:rPr lang="en-US" sz="1400" dirty="0"/>
              <a:t> </a:t>
            </a:r>
            <a:r>
              <a:rPr lang="en-US" sz="1400" dirty="0" err="1"/>
              <a:t>fiziksel</a:t>
            </a:r>
            <a:r>
              <a:rPr lang="en-US" sz="1400" dirty="0"/>
              <a:t> </a:t>
            </a:r>
            <a:r>
              <a:rPr lang="en-US" sz="1400" dirty="0" err="1"/>
              <a:t>geçerliliğini</a:t>
            </a:r>
            <a:r>
              <a:rPr lang="en-US" sz="1400" dirty="0"/>
              <a:t> </a:t>
            </a:r>
            <a:r>
              <a:rPr lang="en-US" sz="1400" dirty="0" err="1"/>
              <a:t>kaybettirmiştir</a:t>
            </a:r>
            <a:r>
              <a:rPr lang="en-US" sz="1400" dirty="0"/>
              <a:t>.</a:t>
            </a:r>
            <a:r>
              <a:rPr lang="tr-TR" sz="1400" dirty="0">
                <a:ea typeface="Calibri"/>
                <a:cs typeface="Calibri"/>
              </a:rPr>
              <a:t>​</a:t>
            </a:r>
            <a:endParaRPr 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Kontrol</a:t>
            </a:r>
            <a:r>
              <a:rPr dirty="0"/>
              <a:t> </a:t>
            </a:r>
            <a:r>
              <a:rPr dirty="0" err="1"/>
              <a:t>Torku</a:t>
            </a:r>
            <a:r>
              <a:rPr dirty="0"/>
              <a:t> (</a:t>
            </a:r>
            <a:r>
              <a:rPr dirty="0" err="1"/>
              <a:t>Satürasyonlu</a:t>
            </a:r>
            <a:r>
              <a:rPr dirty="0"/>
              <a:t>)</a:t>
            </a:r>
          </a:p>
        </p:txBody>
      </p:sp>
      <p:pic>
        <p:nvPicPr>
          <p:cNvPr id="3" name="Picture 2" descr="4.png"/>
          <p:cNvPicPr>
            <a:picLocks noChangeAspect="1"/>
          </p:cNvPicPr>
          <p:nvPr/>
        </p:nvPicPr>
        <p:blipFill>
          <a:blip r:embed="rId2"/>
          <a:stretch>
            <a:fillRect/>
          </a:stretch>
        </p:blipFill>
        <p:spPr>
          <a:xfrm>
            <a:off x="457200" y="1371600"/>
            <a:ext cx="3770177" cy="4114800"/>
          </a:xfrm>
          <a:prstGeom prst="rect">
            <a:avLst/>
          </a:prstGeom>
        </p:spPr>
      </p:pic>
      <p:sp>
        <p:nvSpPr>
          <p:cNvPr id="5" name="Metin kutusu 4">
            <a:extLst>
              <a:ext uri="{FF2B5EF4-FFF2-40B4-BE49-F238E27FC236}">
                <a16:creationId xmlns:a16="http://schemas.microsoft.com/office/drawing/2014/main" id="{19305770-02E6-FB6F-2124-D3CC5AC7978C}"/>
              </a:ext>
            </a:extLst>
          </p:cNvPr>
          <p:cNvSpPr txBox="1"/>
          <p:nvPr/>
        </p:nvSpPr>
        <p:spPr>
          <a:xfrm>
            <a:off x="5255879" y="1968649"/>
            <a:ext cx="2743200" cy="17158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a:t>
            </a:r>
          </a:p>
          <a:p>
            <a:pPr>
              <a:lnSpc>
                <a:spcPts val="1500"/>
              </a:lnSpc>
            </a:pPr>
            <a:r>
              <a:rPr lang="en-US" sz="1400" dirty="0" err="1">
                <a:cs typeface="Segoe UI"/>
              </a:rPr>
              <a:t>Fiziksel</a:t>
            </a:r>
            <a:r>
              <a:rPr lang="en-US" sz="1400" dirty="0">
                <a:cs typeface="Segoe UI"/>
              </a:rPr>
              <a:t> </a:t>
            </a:r>
            <a:r>
              <a:rPr lang="en-US" sz="1400" dirty="0" err="1">
                <a:cs typeface="Segoe UI"/>
              </a:rPr>
              <a:t>olarak</a:t>
            </a:r>
            <a:r>
              <a:rPr lang="en-US" sz="1400" dirty="0">
                <a:cs typeface="Segoe UI"/>
              </a:rPr>
              <a:t> </a:t>
            </a:r>
            <a:r>
              <a:rPr lang="en-US" sz="1400" dirty="0" err="1">
                <a:cs typeface="Segoe UI"/>
              </a:rPr>
              <a:t>sınırlanan</a:t>
            </a:r>
            <a:r>
              <a:rPr lang="en-US" sz="1400" dirty="0">
                <a:cs typeface="Segoe UI"/>
              </a:rPr>
              <a:t> </a:t>
            </a:r>
            <a:r>
              <a:rPr lang="en-US" sz="1400" dirty="0" err="1">
                <a:cs typeface="Segoe UI"/>
              </a:rPr>
              <a:t>tork</a:t>
            </a:r>
            <a:r>
              <a:rPr lang="en-US" sz="1400" dirty="0">
                <a:cs typeface="Segoe UI"/>
              </a:rPr>
              <a:t>, </a:t>
            </a:r>
            <a:r>
              <a:rPr lang="en-US" sz="1400" dirty="0" err="1">
                <a:cs typeface="Segoe UI"/>
              </a:rPr>
              <a:t>kontrolcüden</a:t>
            </a:r>
            <a:r>
              <a:rPr lang="en-US" sz="1400" dirty="0">
                <a:cs typeface="Segoe UI"/>
              </a:rPr>
              <a:t> </a:t>
            </a:r>
            <a:r>
              <a:rPr lang="en-US" sz="1400" dirty="0" err="1">
                <a:cs typeface="Segoe UI"/>
              </a:rPr>
              <a:t>gelen</a:t>
            </a:r>
            <a:r>
              <a:rPr lang="en-US" sz="1400" dirty="0">
                <a:cs typeface="Segoe UI"/>
              </a:rPr>
              <a:t> </a:t>
            </a:r>
            <a:r>
              <a:rPr lang="en-US" sz="1400" dirty="0" err="1">
                <a:cs typeface="Segoe UI"/>
              </a:rPr>
              <a:t>sinyalin</a:t>
            </a:r>
            <a:r>
              <a:rPr lang="en-US" sz="1400" dirty="0">
                <a:cs typeface="Segoe UI"/>
              </a:rPr>
              <a:t> </a:t>
            </a:r>
            <a:r>
              <a:rPr lang="en-US" sz="1400" dirty="0" err="1">
                <a:cs typeface="Segoe UI"/>
              </a:rPr>
              <a:t>sistem</a:t>
            </a:r>
            <a:r>
              <a:rPr lang="en-US" sz="1400" dirty="0">
                <a:cs typeface="Segoe UI"/>
              </a:rPr>
              <a:t> </a:t>
            </a:r>
            <a:r>
              <a:rPr lang="en-US" sz="1400" dirty="0" err="1">
                <a:cs typeface="Segoe UI"/>
              </a:rPr>
              <a:t>sınırlarına</a:t>
            </a:r>
            <a:r>
              <a:rPr lang="en-US" sz="1400" dirty="0">
                <a:cs typeface="Segoe UI"/>
              </a:rPr>
              <a:t> </a:t>
            </a:r>
            <a:r>
              <a:rPr lang="en-US" sz="1400" dirty="0" err="1">
                <a:cs typeface="Segoe UI"/>
              </a:rPr>
              <a:t>çarpmasına</a:t>
            </a:r>
            <a:r>
              <a:rPr lang="en-US" sz="1400" dirty="0">
                <a:cs typeface="Segoe UI"/>
              </a:rPr>
              <a:t> </a:t>
            </a:r>
            <a:r>
              <a:rPr lang="en-US" sz="1400" dirty="0" err="1">
                <a:cs typeface="Segoe UI"/>
              </a:rPr>
              <a:t>neden</a:t>
            </a:r>
            <a:r>
              <a:rPr lang="en-US" sz="1400" dirty="0">
                <a:cs typeface="Segoe UI"/>
              </a:rPr>
              <a:t> </a:t>
            </a:r>
            <a:r>
              <a:rPr lang="en-US" sz="1400" dirty="0" err="1">
                <a:cs typeface="Segoe UI"/>
              </a:rPr>
              <a:t>olmuş</a:t>
            </a:r>
            <a:r>
              <a:rPr lang="en-US" sz="1400" dirty="0">
                <a:cs typeface="Segoe UI"/>
              </a:rPr>
              <a:t>, </a:t>
            </a:r>
            <a:r>
              <a:rPr lang="en-US" sz="1400" dirty="0" err="1">
                <a:cs typeface="Segoe UI"/>
              </a:rPr>
              <a:t>bu</a:t>
            </a:r>
            <a:r>
              <a:rPr lang="en-US" sz="1400" dirty="0">
                <a:cs typeface="Segoe UI"/>
              </a:rPr>
              <a:t> da </a:t>
            </a:r>
            <a:r>
              <a:rPr lang="en-US" sz="1400" dirty="0" err="1">
                <a:cs typeface="Segoe UI"/>
              </a:rPr>
              <a:t>kontrolcü</a:t>
            </a:r>
            <a:r>
              <a:rPr lang="en-US" sz="1400" dirty="0">
                <a:cs typeface="Segoe UI"/>
              </a:rPr>
              <a:t> </a:t>
            </a:r>
            <a:r>
              <a:rPr lang="en-US" sz="1400" dirty="0" err="1">
                <a:cs typeface="Segoe UI"/>
              </a:rPr>
              <a:t>ile</a:t>
            </a:r>
            <a:r>
              <a:rPr lang="en-US" sz="1400" dirty="0">
                <a:cs typeface="Segoe UI"/>
              </a:rPr>
              <a:t> motor </a:t>
            </a:r>
            <a:r>
              <a:rPr lang="en-US" sz="1400" dirty="0" err="1">
                <a:cs typeface="Segoe UI"/>
              </a:rPr>
              <a:t>arasında</a:t>
            </a:r>
            <a:r>
              <a:rPr lang="en-US" sz="1400" dirty="0">
                <a:cs typeface="Segoe UI"/>
              </a:rPr>
              <a:t> </a:t>
            </a:r>
            <a:r>
              <a:rPr lang="en-US" sz="1400" dirty="0" err="1">
                <a:cs typeface="Segoe UI"/>
              </a:rPr>
              <a:t>kopma</a:t>
            </a:r>
            <a:r>
              <a:rPr lang="en-US" sz="1400" dirty="0">
                <a:cs typeface="Segoe UI"/>
              </a:rPr>
              <a:t> </a:t>
            </a:r>
            <a:r>
              <a:rPr lang="en-US" sz="1400" dirty="0" err="1">
                <a:cs typeface="Segoe UI"/>
              </a:rPr>
              <a:t>yaratmıştır</a:t>
            </a:r>
            <a:r>
              <a:rPr lang="en-US" sz="1400" dirty="0">
                <a:cs typeface="Segoe UI"/>
              </a:rPr>
              <a:t>. Motor </a:t>
            </a:r>
            <a:r>
              <a:rPr lang="en-US" sz="1400" dirty="0" err="1">
                <a:cs typeface="Segoe UI"/>
              </a:rPr>
              <a:t>yalnızca</a:t>
            </a:r>
            <a:r>
              <a:rPr lang="en-US" sz="1400" dirty="0">
                <a:cs typeface="Segoe UI"/>
              </a:rPr>
              <a:t> ±270/130 Nm </a:t>
            </a:r>
            <a:r>
              <a:rPr lang="en-US" sz="1400" dirty="0" err="1">
                <a:cs typeface="Segoe UI"/>
              </a:rPr>
              <a:t>aralığında</a:t>
            </a:r>
            <a:r>
              <a:rPr lang="en-US" sz="1400" dirty="0">
                <a:cs typeface="Segoe UI"/>
              </a:rPr>
              <a:t> </a:t>
            </a:r>
            <a:r>
              <a:rPr lang="en-US" sz="1400" dirty="0" err="1">
                <a:cs typeface="Segoe UI"/>
              </a:rPr>
              <a:t>çalışabilmektedir</a:t>
            </a:r>
            <a:r>
              <a:rPr lang="en-US" sz="1400" dirty="0">
                <a:cs typeface="Segoe UI"/>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90E275-7736-39B7-CB0B-D280E2FD4E27}"/>
              </a:ext>
            </a:extLst>
          </p:cNvPr>
          <p:cNvSpPr>
            <a:spLocks noGrp="1"/>
          </p:cNvSpPr>
          <p:nvPr>
            <p:ph type="title"/>
          </p:nvPr>
        </p:nvSpPr>
        <p:spPr>
          <a:xfrm>
            <a:off x="457200" y="3108125"/>
            <a:ext cx="8229600" cy="1143000"/>
          </a:xfrm>
        </p:spPr>
        <p:txBody>
          <a:bodyPr>
            <a:normAutofit fontScale="90000"/>
          </a:bodyPr>
          <a:lstStyle/>
          <a:p>
            <a:r>
              <a:rPr lang="en-US" dirty="0" err="1">
                <a:ea typeface="Calibri"/>
                <a:cs typeface="Calibri"/>
              </a:rPr>
              <a:t>Yöntem</a:t>
            </a:r>
            <a:r>
              <a:rPr lang="en-US" dirty="0">
                <a:ea typeface="Calibri"/>
                <a:cs typeface="Calibri"/>
              </a:rPr>
              <a:t>, </a:t>
            </a:r>
            <a:r>
              <a:rPr lang="en-US" dirty="0" err="1">
                <a:ea typeface="Calibri"/>
                <a:cs typeface="Calibri"/>
              </a:rPr>
              <a:t>Teorik</a:t>
            </a:r>
            <a:r>
              <a:rPr lang="en-US" dirty="0">
                <a:ea typeface="Calibri"/>
                <a:cs typeface="Calibri"/>
              </a:rPr>
              <a:t> </a:t>
            </a:r>
            <a:r>
              <a:rPr lang="en-US" dirty="0" err="1">
                <a:ea typeface="Calibri"/>
                <a:cs typeface="Calibri"/>
              </a:rPr>
              <a:t>Temeller</a:t>
            </a:r>
            <a:r>
              <a:rPr lang="en-US" dirty="0">
                <a:ea typeface="Calibri"/>
                <a:cs typeface="Calibri"/>
              </a:rPr>
              <a:t> </a:t>
            </a:r>
            <a:r>
              <a:rPr lang="en-US" dirty="0" err="1">
                <a:ea typeface="Calibri"/>
                <a:cs typeface="Calibri"/>
              </a:rPr>
              <a:t>ve</a:t>
            </a:r>
            <a:r>
              <a:rPr lang="en-US" dirty="0">
                <a:ea typeface="Calibri"/>
                <a:cs typeface="Calibri"/>
              </a:rPr>
              <a:t> </a:t>
            </a:r>
            <a:r>
              <a:rPr lang="en-US" dirty="0" err="1">
                <a:ea typeface="Calibri"/>
                <a:cs typeface="Calibri"/>
              </a:rPr>
              <a:t>Sonuçlar</a:t>
            </a:r>
            <a:endParaRPr lang="tr-TR" dirty="0" err="1">
              <a:ea typeface="Calibri"/>
              <a:cs typeface="Calibri"/>
            </a:endParaRPr>
          </a:p>
          <a:p>
            <a:endParaRPr lang="tr-TR" dirty="0">
              <a:ea typeface="Calibri"/>
              <a:cs typeface="Calibri"/>
            </a:endParaRPr>
          </a:p>
        </p:txBody>
      </p:sp>
    </p:spTree>
    <p:extLst>
      <p:ext uri="{BB962C8B-B14F-4D97-AF65-F5344CB8AC3E}">
        <p14:creationId xmlns:p14="http://schemas.microsoft.com/office/powerpoint/2010/main" val="375754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a typeface="Calibri"/>
                <a:cs typeface="Calibri"/>
              </a:rPr>
              <a:t>Amaç</a:t>
            </a:r>
            <a:endParaRPr lang="tr-TR" dirty="0"/>
          </a:p>
        </p:txBody>
      </p:sp>
      <p:sp>
        <p:nvSpPr>
          <p:cNvPr id="3" name="Content Placeholder 2"/>
          <p:cNvSpPr>
            <a:spLocks noGrp="1"/>
          </p:cNvSpPr>
          <p:nvPr>
            <p:ph idx="1"/>
          </p:nvPr>
        </p:nvSpPr>
        <p:spPr/>
        <p:txBody>
          <a:bodyPr vert="horz" lIns="91440" tIns="45720" rIns="91440" bIns="45720" rtlCol="0" anchor="t">
            <a:normAutofit/>
          </a:bodyPr>
          <a:lstStyle/>
          <a:p>
            <a:r>
              <a:rPr dirty="0"/>
              <a:t>Bu çalışmada, yalnızca motor torku ile hız kontrolü gerçekleştirilen bir araç için MRAC yapısı uygulanmıştır. 126 km/h sabit hız hedeflenmiş, sistem rüzgar ve eğim etkilerine maruz kalacak şekilde modellenmiştir.</a:t>
            </a:r>
            <a:endParaRPr lang="tr-TR" dirty="0">
              <a:ea typeface="Calibri"/>
              <a:cs typeface="Calibri"/>
            </a:endParaRPr>
          </a:p>
          <a:p>
            <a:endParaRPr/>
          </a:p>
          <a:p>
            <a:endParaRPr dirty="0">
              <a:ea typeface="Calibri"/>
              <a:cs typeface="Calibri"/>
            </a:endParaRPr>
          </a:p>
          <a:p>
            <a:endParaRPr/>
          </a:p>
          <a:p>
            <a:endParaRPr/>
          </a:p>
          <a:p>
            <a:endParaRPr dirty="0">
              <a:ea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92DE01-4E31-B4F7-7CD1-74EB2FCD0E98}"/>
              </a:ext>
            </a:extLst>
          </p:cNvPr>
          <p:cNvSpPr>
            <a:spLocks noGrp="1"/>
          </p:cNvSpPr>
          <p:nvPr>
            <p:ph type="title"/>
          </p:nvPr>
        </p:nvSpPr>
        <p:spPr/>
        <p:txBody>
          <a:bodyPr/>
          <a:lstStyle/>
          <a:p>
            <a:r>
              <a:rPr lang="en-US" sz="3200" dirty="0" err="1">
                <a:ea typeface="Calibri"/>
                <a:cs typeface="Calibri"/>
              </a:rPr>
              <a:t>Referans</a:t>
            </a:r>
            <a:r>
              <a:rPr lang="en-US" sz="3200" dirty="0">
                <a:ea typeface="Calibri"/>
                <a:cs typeface="Calibri"/>
              </a:rPr>
              <a:t> Model</a:t>
            </a:r>
            <a:endParaRPr lang="tr-TR" dirty="0"/>
          </a:p>
        </p:txBody>
      </p:sp>
      <p:sp>
        <p:nvSpPr>
          <p:cNvPr id="3" name="İçerik Yer Tutucusu 2">
            <a:extLst>
              <a:ext uri="{FF2B5EF4-FFF2-40B4-BE49-F238E27FC236}">
                <a16:creationId xmlns:a16="http://schemas.microsoft.com/office/drawing/2014/main" id="{A728E47F-39C1-9C41-C178-CF5CBC3E7BD7}"/>
              </a:ext>
            </a:extLst>
          </p:cNvPr>
          <p:cNvSpPr>
            <a:spLocks noGrp="1"/>
          </p:cNvSpPr>
          <p:nvPr>
            <p:ph idx="1"/>
          </p:nvPr>
        </p:nvSpPr>
        <p:spPr/>
        <p:txBody>
          <a:bodyPr vert="horz" lIns="91440" tIns="45720" rIns="91440" bIns="45720" rtlCol="0" anchor="t">
            <a:normAutofit/>
          </a:bodyPr>
          <a:lstStyle/>
          <a:p>
            <a:pPr marL="0" indent="0">
              <a:buNone/>
            </a:pPr>
            <a:endParaRPr lang="en-US" dirty="0">
              <a:ea typeface="Calibri"/>
              <a:cs typeface="Calibri"/>
            </a:endParaRPr>
          </a:p>
          <a:p>
            <a:pPr marL="285750" indent="-285750">
              <a:buFont typeface="Arial,Sans-Serif"/>
              <a:buChar char="•"/>
            </a:pPr>
            <a:r>
              <a:rPr lang="en-US" err="1">
                <a:ea typeface="Calibri"/>
                <a:cs typeface="Calibri"/>
              </a:rPr>
              <a:t>Referans</a:t>
            </a:r>
            <a:r>
              <a:rPr lang="en-US" dirty="0">
                <a:ea typeface="Calibri"/>
                <a:cs typeface="Calibri"/>
              </a:rPr>
              <a:t> model </a:t>
            </a:r>
            <a:r>
              <a:rPr lang="en-US" err="1">
                <a:ea typeface="Calibri"/>
                <a:cs typeface="Calibri"/>
              </a:rPr>
              <a:t>olarak</a:t>
            </a:r>
            <a:r>
              <a:rPr lang="en-US" dirty="0">
                <a:ea typeface="Calibri"/>
                <a:cs typeface="Calibri"/>
              </a:rPr>
              <a:t> 1. </a:t>
            </a:r>
            <a:r>
              <a:rPr lang="en-US" err="1">
                <a:ea typeface="Calibri"/>
                <a:cs typeface="Calibri"/>
              </a:rPr>
              <a:t>dereceden</a:t>
            </a:r>
            <a:r>
              <a:rPr lang="en-US" dirty="0">
                <a:ea typeface="Calibri"/>
                <a:cs typeface="Calibri"/>
              </a:rPr>
              <a:t> </a:t>
            </a:r>
            <a:r>
              <a:rPr lang="en-US" err="1">
                <a:ea typeface="Calibri"/>
                <a:cs typeface="Calibri"/>
              </a:rPr>
              <a:t>sistem</a:t>
            </a:r>
            <a:r>
              <a:rPr lang="en-US" dirty="0">
                <a:ea typeface="Calibri"/>
                <a:cs typeface="Calibri"/>
              </a:rPr>
              <a:t> </a:t>
            </a:r>
            <a:r>
              <a:rPr lang="en-US" err="1">
                <a:ea typeface="Calibri"/>
                <a:cs typeface="Calibri"/>
              </a:rPr>
              <a:t>kullanılmıştır</a:t>
            </a:r>
            <a:r>
              <a:rPr lang="en-US" dirty="0">
                <a:ea typeface="Calibri"/>
                <a:cs typeface="Calibri"/>
              </a:rPr>
              <a:t>: ẋₘ = -aₘ xₘ + bₘ r, </a:t>
            </a:r>
            <a:r>
              <a:rPr lang="en-US" err="1">
                <a:ea typeface="Calibri"/>
                <a:cs typeface="Calibri"/>
              </a:rPr>
              <a:t>burada</a:t>
            </a:r>
            <a:r>
              <a:rPr lang="en-US" dirty="0">
                <a:ea typeface="Calibri"/>
                <a:cs typeface="Calibri"/>
              </a:rPr>
              <a:t> r = 35 m/s.</a:t>
            </a:r>
          </a:p>
          <a:p>
            <a:pPr marL="285750" indent="-285750">
              <a:buFont typeface="Arial,Sans-Serif"/>
            </a:pPr>
            <a:r>
              <a:rPr lang="en-US" dirty="0" err="1">
                <a:ea typeface="Calibri"/>
                <a:cs typeface="Calibri"/>
              </a:rPr>
              <a:t>Seçilen</a:t>
            </a:r>
            <a:r>
              <a:rPr lang="en-US" dirty="0">
                <a:ea typeface="Calibri"/>
                <a:cs typeface="Calibri"/>
              </a:rPr>
              <a:t> </a:t>
            </a:r>
            <a:r>
              <a:rPr lang="en-US" dirty="0" err="1">
                <a:ea typeface="Calibri"/>
                <a:cs typeface="Calibri"/>
              </a:rPr>
              <a:t>parametreler</a:t>
            </a:r>
            <a:r>
              <a:rPr lang="en-US" dirty="0">
                <a:ea typeface="Calibri"/>
                <a:cs typeface="Calibri"/>
              </a:rPr>
              <a:t> aₘ = 1, bₘ = 1 </a:t>
            </a:r>
            <a:r>
              <a:rPr lang="en-US" dirty="0" err="1">
                <a:ea typeface="Calibri"/>
                <a:cs typeface="Calibri"/>
              </a:rPr>
              <a:t>sistemin</a:t>
            </a:r>
            <a:r>
              <a:rPr lang="en-US" dirty="0">
                <a:ea typeface="Calibri"/>
                <a:cs typeface="Calibri"/>
              </a:rPr>
              <a:t> 35 m/</a:t>
            </a:r>
            <a:r>
              <a:rPr lang="en-US" dirty="0" err="1">
                <a:ea typeface="Calibri"/>
                <a:cs typeface="Calibri"/>
              </a:rPr>
              <a:t>s'ye</a:t>
            </a:r>
            <a:r>
              <a:rPr lang="en-US" dirty="0">
                <a:ea typeface="Calibri"/>
                <a:cs typeface="Calibri"/>
              </a:rPr>
              <a:t> </a:t>
            </a:r>
            <a:r>
              <a:rPr lang="en-US" dirty="0" err="1">
                <a:ea typeface="Calibri"/>
                <a:cs typeface="Calibri"/>
              </a:rPr>
              <a:t>oturmasını</a:t>
            </a:r>
            <a:r>
              <a:rPr lang="en-US" dirty="0">
                <a:ea typeface="Calibri"/>
                <a:cs typeface="Calibri"/>
              </a:rPr>
              <a:t> </a:t>
            </a:r>
            <a:r>
              <a:rPr lang="en-US" dirty="0" err="1">
                <a:ea typeface="Calibri"/>
                <a:cs typeface="Calibri"/>
              </a:rPr>
              <a:t>sağlar</a:t>
            </a:r>
            <a:r>
              <a:rPr lang="en-US" dirty="0">
                <a:ea typeface="Calibri"/>
                <a:cs typeface="Calibri"/>
              </a:rPr>
              <a:t>.</a:t>
            </a:r>
            <a:endParaRPr lang="tr-TR" dirty="0"/>
          </a:p>
        </p:txBody>
      </p:sp>
    </p:spTree>
    <p:extLst>
      <p:ext uri="{BB962C8B-B14F-4D97-AF65-F5344CB8AC3E}">
        <p14:creationId xmlns:p14="http://schemas.microsoft.com/office/powerpoint/2010/main" val="2579885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96BA9E-4241-B815-6755-12BF63E7EF72}"/>
              </a:ext>
            </a:extLst>
          </p:cNvPr>
          <p:cNvSpPr>
            <a:spLocks noGrp="1"/>
          </p:cNvSpPr>
          <p:nvPr>
            <p:ph type="title"/>
          </p:nvPr>
        </p:nvSpPr>
        <p:spPr/>
        <p:txBody>
          <a:bodyPr/>
          <a:lstStyle/>
          <a:p>
            <a:r>
              <a:rPr lang="en-US" sz="3000" dirty="0" err="1">
                <a:ea typeface="Calibri"/>
                <a:cs typeface="Calibri"/>
              </a:rPr>
              <a:t>Adaptif</a:t>
            </a:r>
            <a:r>
              <a:rPr lang="en-US" sz="3000" dirty="0">
                <a:ea typeface="Calibri"/>
                <a:cs typeface="Calibri"/>
              </a:rPr>
              <a:t> </a:t>
            </a:r>
            <a:r>
              <a:rPr lang="en-US" sz="3000" dirty="0" err="1">
                <a:ea typeface="Calibri"/>
                <a:cs typeface="Calibri"/>
              </a:rPr>
              <a:t>Kontrol</a:t>
            </a:r>
            <a:r>
              <a:rPr lang="en-US" sz="3000" dirty="0">
                <a:ea typeface="Calibri"/>
                <a:cs typeface="Calibri"/>
              </a:rPr>
              <a:t> </a:t>
            </a:r>
            <a:r>
              <a:rPr lang="en-US" sz="3000" dirty="0" err="1">
                <a:ea typeface="Calibri"/>
                <a:cs typeface="Calibri"/>
              </a:rPr>
              <a:t>Yasası</a:t>
            </a:r>
            <a:endParaRPr lang="tr-TR" sz="3000">
              <a:ea typeface="Calibri"/>
              <a:cs typeface="Calibri"/>
            </a:endParaRPr>
          </a:p>
        </p:txBody>
      </p:sp>
      <p:sp>
        <p:nvSpPr>
          <p:cNvPr id="3" name="İçerik Yer Tutucusu 2">
            <a:extLst>
              <a:ext uri="{FF2B5EF4-FFF2-40B4-BE49-F238E27FC236}">
                <a16:creationId xmlns:a16="http://schemas.microsoft.com/office/drawing/2014/main" id="{07864334-3470-B4B1-80C5-BF603D79811E}"/>
              </a:ext>
            </a:extLst>
          </p:cNvPr>
          <p:cNvSpPr>
            <a:spLocks noGrp="1"/>
          </p:cNvSpPr>
          <p:nvPr>
            <p:ph idx="1"/>
          </p:nvPr>
        </p:nvSpPr>
        <p:spPr/>
        <p:txBody>
          <a:bodyPr vert="horz" lIns="91440" tIns="45720" rIns="91440" bIns="45720" rtlCol="0" anchor="t">
            <a:normAutofit/>
          </a:bodyPr>
          <a:lstStyle/>
          <a:p>
            <a:pPr marL="285750" indent="-285750">
              <a:buFont typeface="Arial,Sans-Serif"/>
            </a:pPr>
            <a:r>
              <a:rPr lang="en-US" sz="3000" dirty="0" err="1">
                <a:ea typeface="Calibri"/>
                <a:cs typeface="Calibri"/>
              </a:rPr>
              <a:t>Kontrol</a:t>
            </a:r>
            <a:r>
              <a:rPr lang="en-US" sz="3000" dirty="0">
                <a:ea typeface="Calibri"/>
                <a:cs typeface="Calibri"/>
              </a:rPr>
              <a:t> </a:t>
            </a:r>
            <a:r>
              <a:rPr lang="en-US" sz="3000" dirty="0" err="1">
                <a:ea typeface="Calibri"/>
                <a:cs typeface="Calibri"/>
              </a:rPr>
              <a:t>sinyali</a:t>
            </a:r>
            <a:r>
              <a:rPr lang="en-US" sz="3000" dirty="0">
                <a:ea typeface="Calibri"/>
                <a:cs typeface="Calibri"/>
              </a:rPr>
              <a:t>: u = θ̂₁ x + θ̂₂ r</a:t>
            </a:r>
            <a:endParaRPr lang="tr-TR" sz="3000" dirty="0">
              <a:ea typeface="Calibri"/>
              <a:cs typeface="Calibri"/>
            </a:endParaRPr>
          </a:p>
          <a:p>
            <a:pPr marL="285750" indent="-285750">
              <a:buFont typeface="Arial,Sans-Serif"/>
            </a:pPr>
            <a:r>
              <a:rPr lang="en-US" sz="3000" err="1">
                <a:ea typeface="Calibri"/>
                <a:cs typeface="Calibri"/>
              </a:rPr>
              <a:t>Adaptasyon</a:t>
            </a:r>
            <a:r>
              <a:rPr lang="en-US" sz="3000" dirty="0">
                <a:ea typeface="Calibri"/>
                <a:cs typeface="Calibri"/>
              </a:rPr>
              <a:t>: θ̂̇₁ = -γ₁ e x, θ̂̇₂ = -γ₂ e r, e = x - xₘ</a:t>
            </a:r>
          </a:p>
          <a:p>
            <a:pPr marL="285750" indent="-285750">
              <a:buFont typeface="Arial,Sans-Serif"/>
            </a:pPr>
            <a:r>
              <a:rPr lang="en-US" sz="3000" dirty="0">
                <a:ea typeface="Calibri"/>
                <a:cs typeface="Calibri"/>
              </a:rPr>
              <a:t>Lyapunov </a:t>
            </a:r>
            <a:r>
              <a:rPr lang="en-US" sz="3000" err="1">
                <a:ea typeface="Calibri"/>
                <a:cs typeface="Calibri"/>
              </a:rPr>
              <a:t>türevini</a:t>
            </a:r>
            <a:r>
              <a:rPr lang="en-US" sz="3000" dirty="0">
                <a:ea typeface="Calibri"/>
                <a:cs typeface="Calibri"/>
              </a:rPr>
              <a:t> </a:t>
            </a:r>
            <a:r>
              <a:rPr lang="en-US" sz="3000" err="1">
                <a:ea typeface="Calibri"/>
                <a:cs typeface="Calibri"/>
              </a:rPr>
              <a:t>negatif</a:t>
            </a:r>
            <a:r>
              <a:rPr lang="en-US" sz="3000" dirty="0">
                <a:ea typeface="Calibri"/>
                <a:cs typeface="Calibri"/>
              </a:rPr>
              <a:t> </a:t>
            </a:r>
            <a:r>
              <a:rPr lang="en-US" sz="3000" err="1">
                <a:ea typeface="Calibri"/>
                <a:cs typeface="Calibri"/>
              </a:rPr>
              <a:t>yarı-belirli</a:t>
            </a:r>
            <a:r>
              <a:rPr lang="en-US" sz="3000" dirty="0">
                <a:ea typeface="Calibri"/>
                <a:cs typeface="Calibri"/>
              </a:rPr>
              <a:t> </a:t>
            </a:r>
            <a:r>
              <a:rPr lang="en-US" sz="3000" err="1">
                <a:ea typeface="Calibri"/>
                <a:cs typeface="Calibri"/>
              </a:rPr>
              <a:t>yapmak</a:t>
            </a:r>
            <a:r>
              <a:rPr lang="en-US" sz="3000" dirty="0">
                <a:ea typeface="Calibri"/>
                <a:cs typeface="Calibri"/>
              </a:rPr>
              <a:t> </a:t>
            </a:r>
            <a:r>
              <a:rPr lang="en-US" sz="3000" err="1">
                <a:ea typeface="Calibri"/>
                <a:cs typeface="Calibri"/>
              </a:rPr>
              <a:t>için</a:t>
            </a:r>
            <a:r>
              <a:rPr lang="en-US" sz="3000" dirty="0">
                <a:ea typeface="Calibri"/>
                <a:cs typeface="Calibri"/>
              </a:rPr>
              <a:t> </a:t>
            </a:r>
            <a:r>
              <a:rPr lang="en-US" sz="3000" err="1">
                <a:ea typeface="Calibri"/>
                <a:cs typeface="Calibri"/>
              </a:rPr>
              <a:t>kullanılır</a:t>
            </a:r>
            <a:r>
              <a:rPr lang="en-US" sz="3000" dirty="0">
                <a:ea typeface="Calibri"/>
                <a:cs typeface="Calibri"/>
              </a:rPr>
              <a:t>.</a:t>
            </a:r>
          </a:p>
          <a:p>
            <a:pPr marL="285750" indent="-285750">
              <a:buFont typeface="Arial,Sans-Serif"/>
            </a:pPr>
            <a:endParaRPr lang="en-US" sz="1300" dirty="0">
              <a:ea typeface="Calibri"/>
              <a:cs typeface="Calibri"/>
            </a:endParaRPr>
          </a:p>
          <a:p>
            <a:endParaRPr lang="tr-TR" dirty="0">
              <a:ea typeface="Calibri"/>
              <a:cs typeface="Calibri"/>
            </a:endParaRPr>
          </a:p>
        </p:txBody>
      </p:sp>
    </p:spTree>
    <p:extLst>
      <p:ext uri="{BB962C8B-B14F-4D97-AF65-F5344CB8AC3E}">
        <p14:creationId xmlns:p14="http://schemas.microsoft.com/office/powerpoint/2010/main" val="3739873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50335A-4B84-8365-E65C-E2F6EE837A83}"/>
              </a:ext>
            </a:extLst>
          </p:cNvPr>
          <p:cNvSpPr>
            <a:spLocks noGrp="1"/>
          </p:cNvSpPr>
          <p:nvPr>
            <p:ph type="title"/>
          </p:nvPr>
        </p:nvSpPr>
        <p:spPr/>
        <p:txBody>
          <a:bodyPr/>
          <a:lstStyle/>
          <a:p>
            <a:r>
              <a:rPr lang="en-US" sz="3000" err="1">
                <a:ea typeface="Calibri"/>
                <a:cs typeface="Calibri"/>
              </a:rPr>
              <a:t>Fiziksel</a:t>
            </a:r>
            <a:r>
              <a:rPr lang="en-US" sz="3000" dirty="0">
                <a:ea typeface="Calibri"/>
                <a:cs typeface="Calibri"/>
              </a:rPr>
              <a:t> </a:t>
            </a:r>
            <a:r>
              <a:rPr lang="en-US" sz="3000" err="1">
                <a:ea typeface="Calibri"/>
                <a:cs typeface="Calibri"/>
              </a:rPr>
              <a:t>Kısıt</a:t>
            </a:r>
            <a:endParaRPr lang="tr-TR" sz="3000">
              <a:ea typeface="Calibri"/>
              <a:cs typeface="Calibri"/>
            </a:endParaRPr>
          </a:p>
        </p:txBody>
      </p:sp>
      <p:sp>
        <p:nvSpPr>
          <p:cNvPr id="3" name="İçerik Yer Tutucusu 2">
            <a:extLst>
              <a:ext uri="{FF2B5EF4-FFF2-40B4-BE49-F238E27FC236}">
                <a16:creationId xmlns:a16="http://schemas.microsoft.com/office/drawing/2014/main" id="{288A9EC8-E35A-91E2-7FA7-F5799AA37360}"/>
              </a:ext>
            </a:extLst>
          </p:cNvPr>
          <p:cNvSpPr>
            <a:spLocks noGrp="1"/>
          </p:cNvSpPr>
          <p:nvPr>
            <p:ph idx="1"/>
          </p:nvPr>
        </p:nvSpPr>
        <p:spPr/>
        <p:txBody>
          <a:bodyPr vert="horz" lIns="91440" tIns="45720" rIns="91440" bIns="45720" rtlCol="0" anchor="t">
            <a:normAutofit/>
          </a:bodyPr>
          <a:lstStyle/>
          <a:p>
            <a:pPr marL="0" indent="0">
              <a:buNone/>
            </a:pPr>
            <a:endParaRPr lang="en-US" sz="3000" dirty="0">
              <a:ea typeface="Calibri"/>
              <a:cs typeface="Calibri"/>
            </a:endParaRPr>
          </a:p>
          <a:p>
            <a:pPr marL="285750" indent="-285750">
              <a:buFont typeface="Arial,Sans-Serif"/>
            </a:pPr>
            <a:r>
              <a:rPr lang="en-US" sz="3000" dirty="0">
                <a:ea typeface="Calibri"/>
                <a:cs typeface="Calibri"/>
              </a:rPr>
              <a:t>Motor </a:t>
            </a:r>
            <a:r>
              <a:rPr lang="en-US" sz="3000" err="1">
                <a:ea typeface="Calibri"/>
                <a:cs typeface="Calibri"/>
              </a:rPr>
              <a:t>torku</a:t>
            </a:r>
            <a:r>
              <a:rPr lang="en-US" sz="3000" dirty="0">
                <a:ea typeface="Calibri"/>
                <a:cs typeface="Calibri"/>
              </a:rPr>
              <a:t> ±270/130 Nm </a:t>
            </a:r>
            <a:r>
              <a:rPr lang="en-US" sz="3000" err="1">
                <a:ea typeface="Calibri"/>
                <a:cs typeface="Calibri"/>
              </a:rPr>
              <a:t>ile</a:t>
            </a:r>
            <a:r>
              <a:rPr lang="en-US" sz="3000" dirty="0">
                <a:ea typeface="Calibri"/>
                <a:cs typeface="Calibri"/>
              </a:rPr>
              <a:t> </a:t>
            </a:r>
            <a:r>
              <a:rPr lang="en-US" sz="3000" err="1">
                <a:ea typeface="Calibri"/>
                <a:cs typeface="Calibri"/>
              </a:rPr>
              <a:t>sınırlandırılmıştır</a:t>
            </a:r>
            <a:r>
              <a:rPr lang="en-US" sz="3000" dirty="0">
                <a:ea typeface="Calibri"/>
                <a:cs typeface="Calibri"/>
              </a:rPr>
              <a:t>. Bu </a:t>
            </a:r>
            <a:r>
              <a:rPr lang="en-US" sz="3000" err="1">
                <a:ea typeface="Calibri"/>
                <a:cs typeface="Calibri"/>
              </a:rPr>
              <a:t>sınır</a:t>
            </a:r>
            <a:r>
              <a:rPr lang="en-US" sz="3000" dirty="0">
                <a:ea typeface="Calibri"/>
                <a:cs typeface="Calibri"/>
              </a:rPr>
              <a:t>, </a:t>
            </a:r>
            <a:r>
              <a:rPr lang="en-US" sz="3000" err="1">
                <a:ea typeface="Calibri"/>
                <a:cs typeface="Calibri"/>
              </a:rPr>
              <a:t>kontrol</a:t>
            </a:r>
            <a:r>
              <a:rPr lang="en-US" sz="3000" dirty="0">
                <a:ea typeface="Calibri"/>
                <a:cs typeface="Calibri"/>
              </a:rPr>
              <a:t> </a:t>
            </a:r>
            <a:r>
              <a:rPr lang="en-US" sz="3000" err="1">
                <a:ea typeface="Calibri"/>
                <a:cs typeface="Calibri"/>
              </a:rPr>
              <a:t>sinyaline</a:t>
            </a:r>
            <a:r>
              <a:rPr lang="en-US" sz="3000" dirty="0">
                <a:ea typeface="Calibri"/>
                <a:cs typeface="Calibri"/>
              </a:rPr>
              <a:t> </a:t>
            </a:r>
            <a:r>
              <a:rPr lang="en-US" sz="3000" err="1">
                <a:ea typeface="Calibri"/>
                <a:cs typeface="Calibri"/>
              </a:rPr>
              <a:t>satürasyon</a:t>
            </a:r>
            <a:r>
              <a:rPr lang="en-US" sz="3000" dirty="0">
                <a:ea typeface="Calibri"/>
                <a:cs typeface="Calibri"/>
              </a:rPr>
              <a:t> </a:t>
            </a:r>
            <a:r>
              <a:rPr lang="en-US" sz="3000" err="1">
                <a:ea typeface="Calibri"/>
                <a:cs typeface="Calibri"/>
              </a:rPr>
              <a:t>uygulanmasını</a:t>
            </a:r>
            <a:r>
              <a:rPr lang="en-US" sz="3000" dirty="0">
                <a:ea typeface="Calibri"/>
                <a:cs typeface="Calibri"/>
              </a:rPr>
              <a:t> </a:t>
            </a:r>
            <a:r>
              <a:rPr lang="en-US" sz="3000" err="1">
                <a:ea typeface="Calibri"/>
                <a:cs typeface="Calibri"/>
              </a:rPr>
              <a:t>zorunlu</a:t>
            </a:r>
            <a:r>
              <a:rPr lang="en-US" sz="3000" dirty="0">
                <a:ea typeface="Calibri"/>
                <a:cs typeface="Calibri"/>
              </a:rPr>
              <a:t> </a:t>
            </a:r>
            <a:r>
              <a:rPr lang="en-US" sz="3000" err="1">
                <a:ea typeface="Calibri"/>
                <a:cs typeface="Calibri"/>
              </a:rPr>
              <a:t>kılar</a:t>
            </a:r>
            <a:r>
              <a:rPr lang="en-US" sz="3000" dirty="0">
                <a:ea typeface="Calibri"/>
                <a:cs typeface="Calibri"/>
              </a:rPr>
              <a:t>.</a:t>
            </a:r>
          </a:p>
          <a:p>
            <a:endParaRPr lang="tr-TR" sz="3000" dirty="0">
              <a:ea typeface="Calibri"/>
              <a:cs typeface="Calibri"/>
            </a:endParaRPr>
          </a:p>
        </p:txBody>
      </p:sp>
    </p:spTree>
    <p:extLst>
      <p:ext uri="{BB962C8B-B14F-4D97-AF65-F5344CB8AC3E}">
        <p14:creationId xmlns:p14="http://schemas.microsoft.com/office/powerpoint/2010/main" val="1740153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C048C9-3187-8E18-B572-A0A540F303A8}"/>
              </a:ext>
            </a:extLst>
          </p:cNvPr>
          <p:cNvSpPr>
            <a:spLocks noGrp="1"/>
          </p:cNvSpPr>
          <p:nvPr>
            <p:ph type="title"/>
          </p:nvPr>
        </p:nvSpPr>
        <p:spPr/>
        <p:txBody>
          <a:bodyPr>
            <a:normAutofit/>
          </a:bodyPr>
          <a:lstStyle/>
          <a:p>
            <a:r>
              <a:rPr lang="en-US" sz="3000" dirty="0">
                <a:ea typeface="Calibri"/>
                <a:cs typeface="Calibri"/>
              </a:rPr>
              <a:t>5. </a:t>
            </a:r>
            <a:r>
              <a:rPr lang="en-US" sz="3000" dirty="0" err="1">
                <a:ea typeface="Calibri"/>
                <a:cs typeface="Calibri"/>
              </a:rPr>
              <a:t>Sonuçlar</a:t>
            </a:r>
            <a:endParaRPr lang="tr-TR" sz="3000" dirty="0" err="1"/>
          </a:p>
        </p:txBody>
      </p:sp>
      <p:sp>
        <p:nvSpPr>
          <p:cNvPr id="3" name="İçerik Yer Tutucusu 2">
            <a:extLst>
              <a:ext uri="{FF2B5EF4-FFF2-40B4-BE49-F238E27FC236}">
                <a16:creationId xmlns:a16="http://schemas.microsoft.com/office/drawing/2014/main" id="{C5DA7477-CE30-2618-D1D6-7A8AD065AA91}"/>
              </a:ext>
            </a:extLst>
          </p:cNvPr>
          <p:cNvSpPr>
            <a:spLocks noGrp="1"/>
          </p:cNvSpPr>
          <p:nvPr>
            <p:ph idx="1"/>
          </p:nvPr>
        </p:nvSpPr>
        <p:spPr/>
        <p:txBody>
          <a:bodyPr vert="horz" lIns="91440" tIns="45720" rIns="91440" bIns="45720" rtlCol="0" anchor="t">
            <a:normAutofit/>
          </a:bodyPr>
          <a:lstStyle/>
          <a:p>
            <a:pPr marL="285750" indent="-285750">
              <a:buFont typeface="Arial,Sans-Serif"/>
            </a:pPr>
            <a:r>
              <a:rPr lang="en-US" sz="3000" dirty="0">
                <a:ea typeface="Calibri"/>
                <a:cs typeface="Calibri"/>
              </a:rPr>
              <a:t>- </a:t>
            </a:r>
            <a:r>
              <a:rPr lang="en-US" sz="3000" dirty="0" err="1">
                <a:ea typeface="Calibri"/>
                <a:cs typeface="Calibri"/>
              </a:rPr>
              <a:t>Hız</a:t>
            </a:r>
            <a:r>
              <a:rPr lang="en-US" sz="3000" dirty="0">
                <a:ea typeface="Calibri"/>
                <a:cs typeface="Calibri"/>
              </a:rPr>
              <a:t> </a:t>
            </a:r>
            <a:r>
              <a:rPr lang="en-US" sz="3000" dirty="0" err="1">
                <a:ea typeface="Calibri"/>
                <a:cs typeface="Calibri"/>
              </a:rPr>
              <a:t>referanstan</a:t>
            </a:r>
            <a:r>
              <a:rPr lang="en-US" sz="3000" dirty="0">
                <a:ea typeface="Calibri"/>
                <a:cs typeface="Calibri"/>
              </a:rPr>
              <a:t> </a:t>
            </a:r>
            <a:r>
              <a:rPr lang="en-US" sz="3000" dirty="0" err="1">
                <a:ea typeface="Calibri"/>
                <a:cs typeface="Calibri"/>
              </a:rPr>
              <a:t>ciddi</a:t>
            </a:r>
            <a:r>
              <a:rPr lang="en-US" sz="3000" dirty="0">
                <a:ea typeface="Calibri"/>
                <a:cs typeface="Calibri"/>
              </a:rPr>
              <a:t> </a:t>
            </a:r>
            <a:r>
              <a:rPr lang="en-US" sz="3000" dirty="0" err="1">
                <a:ea typeface="Calibri"/>
                <a:cs typeface="Calibri"/>
              </a:rPr>
              <a:t>oranda</a:t>
            </a:r>
            <a:r>
              <a:rPr lang="en-US" sz="3000" dirty="0">
                <a:ea typeface="Calibri"/>
                <a:cs typeface="Calibri"/>
              </a:rPr>
              <a:t> </a:t>
            </a:r>
            <a:r>
              <a:rPr lang="en-US" sz="3000" dirty="0" err="1">
                <a:ea typeface="Calibri"/>
                <a:cs typeface="Calibri"/>
              </a:rPr>
              <a:t>sapmıştır</a:t>
            </a:r>
            <a:r>
              <a:rPr lang="en-US" sz="3000" dirty="0">
                <a:ea typeface="Calibri"/>
                <a:cs typeface="Calibri"/>
              </a:rPr>
              <a:t>.</a:t>
            </a:r>
          </a:p>
          <a:p>
            <a:pPr marL="285750" indent="-285750">
              <a:buFont typeface="Arial,Sans-Serif"/>
            </a:pPr>
            <a:r>
              <a:rPr lang="en-US" sz="3000" dirty="0">
                <a:ea typeface="Calibri"/>
                <a:cs typeface="Calibri"/>
              </a:rPr>
              <a:t>- </a:t>
            </a:r>
            <a:r>
              <a:rPr lang="en-US" sz="3000" dirty="0" err="1">
                <a:ea typeface="Calibri"/>
                <a:cs typeface="Calibri"/>
              </a:rPr>
              <a:t>Projeksiyon</a:t>
            </a:r>
            <a:r>
              <a:rPr lang="en-US" sz="3000" dirty="0">
                <a:ea typeface="Calibri"/>
                <a:cs typeface="Calibri"/>
              </a:rPr>
              <a:t> </a:t>
            </a:r>
            <a:r>
              <a:rPr lang="en-US" sz="3000" dirty="0" err="1">
                <a:ea typeface="Calibri"/>
                <a:cs typeface="Calibri"/>
              </a:rPr>
              <a:t>uygulanmadığı</a:t>
            </a:r>
            <a:r>
              <a:rPr lang="en-US" sz="3000" dirty="0">
                <a:ea typeface="Calibri"/>
                <a:cs typeface="Calibri"/>
              </a:rPr>
              <a:t> </a:t>
            </a:r>
            <a:r>
              <a:rPr lang="en-US" sz="3000" dirty="0" err="1">
                <a:ea typeface="Calibri"/>
                <a:cs typeface="Calibri"/>
              </a:rPr>
              <a:t>için</a:t>
            </a:r>
            <a:r>
              <a:rPr lang="en-US" sz="3000" dirty="0">
                <a:ea typeface="Calibri"/>
                <a:cs typeface="Calibri"/>
              </a:rPr>
              <a:t> θ̂ </a:t>
            </a:r>
            <a:r>
              <a:rPr lang="en-US" sz="3000" dirty="0" err="1">
                <a:ea typeface="Calibri"/>
                <a:cs typeface="Calibri"/>
              </a:rPr>
              <a:t>parametreleri</a:t>
            </a:r>
            <a:r>
              <a:rPr lang="en-US" sz="3000" dirty="0">
                <a:ea typeface="Calibri"/>
                <a:cs typeface="Calibri"/>
              </a:rPr>
              <a:t> </a:t>
            </a:r>
            <a:r>
              <a:rPr lang="en-US" sz="3000" dirty="0" err="1">
                <a:ea typeface="Calibri"/>
                <a:cs typeface="Calibri"/>
              </a:rPr>
              <a:t>sınırsızca</a:t>
            </a:r>
            <a:r>
              <a:rPr lang="en-US" sz="3000" dirty="0">
                <a:ea typeface="Calibri"/>
                <a:cs typeface="Calibri"/>
              </a:rPr>
              <a:t> </a:t>
            </a:r>
            <a:r>
              <a:rPr lang="en-US" sz="3000" dirty="0" err="1">
                <a:ea typeface="Calibri"/>
                <a:cs typeface="Calibri"/>
              </a:rPr>
              <a:t>büyümüştür</a:t>
            </a:r>
            <a:r>
              <a:rPr lang="en-US" sz="3000" dirty="0">
                <a:ea typeface="Calibri"/>
                <a:cs typeface="Calibri"/>
              </a:rPr>
              <a:t> ()</a:t>
            </a:r>
          </a:p>
          <a:p>
            <a:pPr marL="285750" indent="-285750">
              <a:buFont typeface="Arial,Sans-Serif"/>
            </a:pPr>
            <a:r>
              <a:rPr lang="en-US" sz="3000" dirty="0">
                <a:ea typeface="Calibri"/>
                <a:cs typeface="Calibri"/>
              </a:rPr>
              <a:t>- Tork </a:t>
            </a:r>
            <a:r>
              <a:rPr lang="en-US" sz="3000" dirty="0" err="1">
                <a:ea typeface="Calibri"/>
                <a:cs typeface="Calibri"/>
              </a:rPr>
              <a:t>sinyali</a:t>
            </a:r>
            <a:r>
              <a:rPr lang="en-US" sz="3000" dirty="0">
                <a:ea typeface="Calibri"/>
                <a:cs typeface="Calibri"/>
              </a:rPr>
              <a:t> </a:t>
            </a:r>
            <a:r>
              <a:rPr lang="en-US" sz="3000" dirty="0" err="1">
                <a:ea typeface="Calibri"/>
                <a:cs typeface="Calibri"/>
              </a:rPr>
              <a:t>sınırda</a:t>
            </a:r>
            <a:r>
              <a:rPr lang="en-US" sz="3000" dirty="0">
                <a:ea typeface="Calibri"/>
                <a:cs typeface="Calibri"/>
              </a:rPr>
              <a:t> </a:t>
            </a:r>
            <a:r>
              <a:rPr lang="en-US" sz="3000" dirty="0" err="1">
                <a:ea typeface="Calibri"/>
                <a:cs typeface="Calibri"/>
              </a:rPr>
              <a:t>sürekli</a:t>
            </a:r>
            <a:r>
              <a:rPr lang="en-US" sz="3000" dirty="0">
                <a:ea typeface="Calibri"/>
                <a:cs typeface="Calibri"/>
              </a:rPr>
              <a:t> </a:t>
            </a:r>
            <a:r>
              <a:rPr lang="en-US" sz="3000" dirty="0" err="1">
                <a:ea typeface="Calibri"/>
                <a:cs typeface="Calibri"/>
              </a:rPr>
              <a:t>doymuştur</a:t>
            </a:r>
            <a:r>
              <a:rPr lang="en-US" sz="3000" dirty="0">
                <a:ea typeface="Calibri"/>
                <a:cs typeface="Calibri"/>
              </a:rPr>
              <a:t>.</a:t>
            </a:r>
          </a:p>
          <a:p>
            <a:pPr marL="285750" indent="-285750">
              <a:buFont typeface="Arial,Sans-Serif"/>
            </a:pPr>
            <a:r>
              <a:rPr lang="en-US" sz="3000" dirty="0">
                <a:ea typeface="Calibri"/>
                <a:cs typeface="Calibri"/>
              </a:rPr>
              <a:t>- </a:t>
            </a:r>
            <a:r>
              <a:rPr lang="en-US" sz="3000" dirty="0" err="1">
                <a:ea typeface="Calibri"/>
                <a:cs typeface="Calibri"/>
              </a:rPr>
              <a:t>Sonuç</a:t>
            </a:r>
            <a:r>
              <a:rPr lang="en-US" sz="3000" dirty="0">
                <a:ea typeface="Calibri"/>
                <a:cs typeface="Calibri"/>
              </a:rPr>
              <a:t> </a:t>
            </a:r>
            <a:r>
              <a:rPr lang="en-US" sz="3000" dirty="0" err="1">
                <a:ea typeface="Calibri"/>
                <a:cs typeface="Calibri"/>
              </a:rPr>
              <a:t>olarak</a:t>
            </a:r>
            <a:r>
              <a:rPr lang="en-US" sz="3000" dirty="0">
                <a:ea typeface="Calibri"/>
                <a:cs typeface="Calibri"/>
              </a:rPr>
              <a:t> </a:t>
            </a:r>
            <a:r>
              <a:rPr lang="en-US" sz="3000" dirty="0" err="1">
                <a:ea typeface="Calibri"/>
                <a:cs typeface="Calibri"/>
              </a:rPr>
              <a:t>sistemde</a:t>
            </a:r>
            <a:r>
              <a:rPr lang="en-US" sz="3000" dirty="0">
                <a:ea typeface="Calibri"/>
                <a:cs typeface="Calibri"/>
              </a:rPr>
              <a:t> </a:t>
            </a:r>
            <a:r>
              <a:rPr lang="en-US" sz="3000" dirty="0" err="1">
                <a:ea typeface="Calibri"/>
                <a:cs typeface="Calibri"/>
              </a:rPr>
              <a:t>kararsızlık</a:t>
            </a:r>
            <a:r>
              <a:rPr lang="en-US" sz="3000" dirty="0">
                <a:ea typeface="Calibri"/>
                <a:cs typeface="Calibri"/>
              </a:rPr>
              <a:t> </a:t>
            </a:r>
            <a:r>
              <a:rPr lang="en-US" sz="3000" dirty="0" err="1">
                <a:ea typeface="Calibri"/>
                <a:cs typeface="Calibri"/>
              </a:rPr>
              <a:t>riski</a:t>
            </a:r>
            <a:r>
              <a:rPr lang="en-US" sz="3000" dirty="0">
                <a:ea typeface="Calibri"/>
                <a:cs typeface="Calibri"/>
              </a:rPr>
              <a:t> </a:t>
            </a:r>
            <a:r>
              <a:rPr lang="en-US" sz="3000" dirty="0" err="1">
                <a:ea typeface="Calibri"/>
                <a:cs typeface="Calibri"/>
              </a:rPr>
              <a:t>ve</a:t>
            </a:r>
            <a:r>
              <a:rPr lang="en-US" sz="3000" dirty="0">
                <a:ea typeface="Calibri"/>
                <a:cs typeface="Calibri"/>
              </a:rPr>
              <a:t> </a:t>
            </a:r>
            <a:r>
              <a:rPr lang="en-US" sz="3000" dirty="0" err="1">
                <a:ea typeface="Calibri"/>
                <a:cs typeface="Calibri"/>
              </a:rPr>
              <a:t>kötü</a:t>
            </a:r>
            <a:r>
              <a:rPr lang="en-US" sz="3000" dirty="0">
                <a:ea typeface="Calibri"/>
                <a:cs typeface="Calibri"/>
              </a:rPr>
              <a:t> </a:t>
            </a:r>
            <a:r>
              <a:rPr lang="en-US" sz="3000" dirty="0" err="1">
                <a:ea typeface="Calibri"/>
                <a:cs typeface="Calibri"/>
              </a:rPr>
              <a:t>performans</a:t>
            </a:r>
            <a:r>
              <a:rPr lang="en-US" sz="3000" dirty="0">
                <a:ea typeface="Calibri"/>
                <a:cs typeface="Calibri"/>
              </a:rPr>
              <a:t> </a:t>
            </a:r>
            <a:r>
              <a:rPr lang="en-US" sz="3000" dirty="0" err="1">
                <a:ea typeface="Calibri"/>
                <a:cs typeface="Calibri"/>
              </a:rPr>
              <a:t>görülmektedir</a:t>
            </a:r>
            <a:r>
              <a:rPr lang="en-US" sz="3000" dirty="0">
                <a:ea typeface="Calibri"/>
                <a:cs typeface="Calibri"/>
              </a:rPr>
              <a:t>.</a:t>
            </a:r>
          </a:p>
          <a:p>
            <a:endParaRPr lang="tr-TR" sz="3000" dirty="0">
              <a:ea typeface="Calibri"/>
              <a:cs typeface="Calibri"/>
            </a:endParaRPr>
          </a:p>
        </p:txBody>
      </p:sp>
    </p:spTree>
    <p:extLst>
      <p:ext uri="{BB962C8B-B14F-4D97-AF65-F5344CB8AC3E}">
        <p14:creationId xmlns:p14="http://schemas.microsoft.com/office/powerpoint/2010/main" val="1804253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2490DE-8F5B-DA0C-1037-B36B782846B3}"/>
              </a:ext>
            </a:extLst>
          </p:cNvPr>
          <p:cNvSpPr>
            <a:spLocks noGrp="1"/>
          </p:cNvSpPr>
          <p:nvPr/>
        </p:nvSpPr>
        <p:spPr>
          <a:xfrm>
            <a:off x="685800" y="2130425"/>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dirty="0" err="1"/>
              <a:t>Projeksiyonlu</a:t>
            </a:r>
            <a:r>
              <a:rPr dirty="0"/>
              <a:t> MRAC </a:t>
            </a:r>
            <a:r>
              <a:rPr dirty="0" err="1"/>
              <a:t>Analizi</a:t>
            </a:r>
          </a:p>
        </p:txBody>
      </p:sp>
      <p:sp>
        <p:nvSpPr>
          <p:cNvPr id="5" name="Subtitle 2">
            <a:extLst>
              <a:ext uri="{FF2B5EF4-FFF2-40B4-BE49-F238E27FC236}">
                <a16:creationId xmlns:a16="http://schemas.microsoft.com/office/drawing/2014/main" id="{897245B0-CD17-4AE2-06AB-CDD332DA7EA3}"/>
              </a:ext>
            </a:extLst>
          </p:cNvPr>
          <p:cNvSpPr>
            <a:spLocks noGrp="1"/>
          </p:cNvSpPr>
          <p:nvPr/>
        </p:nvSpPr>
        <p:spPr>
          <a:xfrm>
            <a:off x="1371600" y="3886200"/>
            <a:ext cx="6400800" cy="17526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dirty="0" err="1"/>
              <a:t>Farklı</a:t>
            </a:r>
            <a:r>
              <a:rPr dirty="0"/>
              <a:t> gamma </a:t>
            </a:r>
            <a:r>
              <a:rPr dirty="0" err="1"/>
              <a:t>ve</a:t>
            </a:r>
            <a:r>
              <a:rPr dirty="0"/>
              <a:t> epsilon </a:t>
            </a:r>
            <a:r>
              <a:rPr dirty="0" err="1"/>
              <a:t>değerlerinin</a:t>
            </a:r>
            <a:r>
              <a:rPr dirty="0"/>
              <a:t> </a:t>
            </a:r>
            <a:r>
              <a:rPr dirty="0" err="1"/>
              <a:t>etkisiyle</a:t>
            </a:r>
            <a:r>
              <a:rPr dirty="0"/>
              <a:t> </a:t>
            </a:r>
            <a:r>
              <a:rPr dirty="0" err="1"/>
              <a:t>adaptif</a:t>
            </a:r>
            <a:r>
              <a:rPr dirty="0"/>
              <a:t> </a:t>
            </a:r>
            <a:r>
              <a:rPr dirty="0" err="1"/>
              <a:t>kontrol</a:t>
            </a:r>
            <a:r>
              <a:rPr dirty="0"/>
              <a:t> </a:t>
            </a:r>
            <a:r>
              <a:rPr dirty="0" err="1"/>
              <a:t>sisteminin</a:t>
            </a:r>
            <a:r>
              <a:rPr dirty="0"/>
              <a:t> </a:t>
            </a:r>
            <a:r>
              <a:rPr dirty="0" err="1"/>
              <a:t>değerlendirilmesi</a:t>
            </a:r>
          </a:p>
        </p:txBody>
      </p:sp>
    </p:spTree>
    <p:extLst>
      <p:ext uri="{BB962C8B-B14F-4D97-AF65-F5344CB8AC3E}">
        <p14:creationId xmlns:p14="http://schemas.microsoft.com/office/powerpoint/2010/main" val="360083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FE278A-A8F6-1F35-0861-5EEAC4C1EF9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775CD17-EA42-2945-EF70-EACF7D285BA2}"/>
              </a:ext>
            </a:extLst>
          </p:cNvPr>
          <p:cNvSpPr>
            <a:spLocks noGrp="1"/>
          </p:cNvSpPr>
          <p:nvPr>
            <p:ph idx="1"/>
          </p:nvPr>
        </p:nvSpPr>
        <p:spPr/>
        <p:txBody>
          <a:bodyPr vert="horz" lIns="91440" tIns="45720" rIns="91440" bIns="45720" rtlCol="0" anchor="t">
            <a:normAutofit/>
          </a:bodyPr>
          <a:lstStyle/>
          <a:p>
            <a:pPr marL="457200" indent="-457200"/>
            <a:r>
              <a:rPr lang="tr-TR">
                <a:ea typeface="+mn-lt"/>
                <a:cs typeface="+mn-lt"/>
              </a:rPr>
              <a:t>Bu çalışmada, sabit referans hızını takip eden bir taşıtın MRAC (Model Reference Adaptive Control) yapısıyla kontrol edilmesi amaçlanmıştır. Sistem, eğim, rüzgar ve değişken sürtünmelere karşı adaptif davranış sergileyecek şekilde modellenmiş ve kontrol edilmiştir.</a:t>
            </a:r>
            <a:endParaRPr lang="tr-TR">
              <a:ea typeface="Calibri"/>
              <a:cs typeface="Calibri"/>
            </a:endParaRPr>
          </a:p>
          <a:p>
            <a:endParaRPr lang="tr-TR" dirty="0">
              <a:ea typeface="Calibri"/>
              <a:cs typeface="Calibri"/>
            </a:endParaRPr>
          </a:p>
        </p:txBody>
      </p:sp>
    </p:spTree>
    <p:extLst>
      <p:ext uri="{BB962C8B-B14F-4D97-AF65-F5344CB8AC3E}">
        <p14:creationId xmlns:p14="http://schemas.microsoft.com/office/powerpoint/2010/main" val="701645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219E2-8251-AA1B-623F-3F2243F05E7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FB095AA-D567-2B4A-5322-65766D2F9527}"/>
              </a:ext>
            </a:extLst>
          </p:cNvPr>
          <p:cNvSpPr>
            <a:spLocks noGrp="1"/>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dirty="0"/>
              <a:t>MRAC Yapısı </a:t>
            </a:r>
            <a:r>
              <a:rPr dirty="0" err="1"/>
              <a:t>ve</a:t>
            </a:r>
            <a:r>
              <a:rPr dirty="0"/>
              <a:t> </a:t>
            </a:r>
            <a:r>
              <a:rPr dirty="0" err="1"/>
              <a:t>Projeksiyon</a:t>
            </a:r>
          </a:p>
        </p:txBody>
      </p:sp>
      <p:sp>
        <p:nvSpPr>
          <p:cNvPr id="7" name="Content Placeholder 2">
            <a:extLst>
              <a:ext uri="{FF2B5EF4-FFF2-40B4-BE49-F238E27FC236}">
                <a16:creationId xmlns:a16="http://schemas.microsoft.com/office/drawing/2014/main" id="{045F0C12-7BEA-BDB1-6F77-6994F0CF74FF}"/>
              </a:ext>
            </a:extLst>
          </p:cNvPr>
          <p:cNvSpPr>
            <a:spLocks noGrp="1"/>
          </p:cNvSpPr>
          <p:nvPr/>
        </p:nvSpPr>
        <p:spPr>
          <a:xfrm>
            <a:off x="457200" y="1600200"/>
            <a:ext cx="8229600" cy="4525963"/>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dirty="0"/>
              <a:t>Amaç: 126 km/h (35 m/s) </a:t>
            </a:r>
            <a:r>
              <a:rPr dirty="0" err="1"/>
              <a:t>hızda</a:t>
            </a:r>
            <a:r>
              <a:rPr dirty="0"/>
              <a:t> </a:t>
            </a:r>
            <a:r>
              <a:rPr dirty="0" err="1"/>
              <a:t>tutmak</a:t>
            </a:r>
            <a:r>
              <a:rPr dirty="0"/>
              <a:t>.</a:t>
            </a:r>
          </a:p>
          <a:p>
            <a:r>
              <a:rPr dirty="0"/>
              <a:t>MRAC </a:t>
            </a:r>
            <a:r>
              <a:rPr dirty="0" err="1"/>
              <a:t>yapısı</a:t>
            </a:r>
            <a:r>
              <a:rPr dirty="0"/>
              <a:t> </a:t>
            </a:r>
            <a:r>
              <a:rPr dirty="0" err="1"/>
              <a:t>ile</a:t>
            </a:r>
            <a:r>
              <a:rPr dirty="0"/>
              <a:t> model </a:t>
            </a:r>
            <a:r>
              <a:rPr dirty="0" err="1"/>
              <a:t>tabanlı</a:t>
            </a:r>
            <a:r>
              <a:rPr dirty="0"/>
              <a:t> </a:t>
            </a:r>
            <a:r>
              <a:rPr dirty="0" err="1"/>
              <a:t>referans</a:t>
            </a:r>
            <a:r>
              <a:rPr dirty="0"/>
              <a:t> </a:t>
            </a:r>
            <a:r>
              <a:rPr dirty="0" err="1"/>
              <a:t>takibi</a:t>
            </a:r>
            <a:r>
              <a:rPr dirty="0"/>
              <a:t> </a:t>
            </a:r>
            <a:r>
              <a:rPr dirty="0" err="1"/>
              <a:t>sağlanır</a:t>
            </a:r>
            <a:r>
              <a:rPr dirty="0"/>
              <a:t>.</a:t>
            </a:r>
            <a:endParaRPr dirty="0">
              <a:ea typeface="Calibri"/>
              <a:cs typeface="Calibri"/>
            </a:endParaRPr>
          </a:p>
          <a:p>
            <a:r>
              <a:rPr dirty="0" err="1"/>
              <a:t>Parametre</a:t>
            </a:r>
            <a:r>
              <a:rPr dirty="0"/>
              <a:t> </a:t>
            </a:r>
            <a:r>
              <a:rPr dirty="0" err="1"/>
              <a:t>tahminleri</a:t>
            </a:r>
            <a:r>
              <a:rPr dirty="0"/>
              <a:t> </a:t>
            </a:r>
            <a:r>
              <a:rPr dirty="0" err="1"/>
              <a:t>sınırsız</a:t>
            </a:r>
            <a:r>
              <a:rPr dirty="0"/>
              <a:t> </a:t>
            </a:r>
            <a:r>
              <a:rPr dirty="0" err="1"/>
              <a:t>büyümemesi</a:t>
            </a:r>
            <a:r>
              <a:rPr dirty="0"/>
              <a:t> </a:t>
            </a:r>
            <a:r>
              <a:rPr dirty="0" err="1"/>
              <a:t>için</a:t>
            </a:r>
            <a:r>
              <a:rPr dirty="0"/>
              <a:t> </a:t>
            </a:r>
            <a:r>
              <a:rPr dirty="0" err="1"/>
              <a:t>projeksiyon</a:t>
            </a:r>
            <a:r>
              <a:rPr dirty="0"/>
              <a:t> </a:t>
            </a:r>
            <a:r>
              <a:rPr dirty="0" err="1"/>
              <a:t>operatörü</a:t>
            </a:r>
            <a:r>
              <a:rPr dirty="0"/>
              <a:t> </a:t>
            </a:r>
            <a:r>
              <a:rPr dirty="0" err="1"/>
              <a:t>kullanılır</a:t>
            </a:r>
            <a:r>
              <a:rPr dirty="0"/>
              <a:t>.</a:t>
            </a:r>
            <a:endParaRPr dirty="0">
              <a:ea typeface="Calibri"/>
              <a:cs typeface="Calibri"/>
            </a:endParaRPr>
          </a:p>
          <a:p>
            <a:endParaRPr/>
          </a:p>
        </p:txBody>
      </p:sp>
    </p:spTree>
    <p:extLst>
      <p:ext uri="{BB962C8B-B14F-4D97-AF65-F5344CB8AC3E}">
        <p14:creationId xmlns:p14="http://schemas.microsoft.com/office/powerpoint/2010/main" val="3430306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FDF5E-1BD9-B8D6-83B2-653887921E10}"/>
            </a:ext>
          </a:extLst>
        </p:cNvPr>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1527F3F7-7882-36D6-B9DF-2438412F20FE}"/>
              </a:ext>
            </a:extLst>
          </p:cNvPr>
          <p:cNvSpPr>
            <a:spLocks noGrp="1"/>
          </p:cNvSpPr>
          <p:nvPr/>
        </p:nvSpPr>
        <p:spPr>
          <a:xfrm>
            <a:off x="370755" y="361150"/>
            <a:ext cx="8229600" cy="4525963"/>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Sans-Serif"/>
            </a:pPr>
            <a:r>
              <a:rPr lang="en-US" dirty="0" err="1">
                <a:ea typeface="Calibri"/>
                <a:cs typeface="Calibri"/>
              </a:rPr>
              <a:t>Adaptasyon</a:t>
            </a:r>
            <a:r>
              <a:rPr lang="en-US" dirty="0">
                <a:ea typeface="Calibri"/>
                <a:cs typeface="Calibri"/>
              </a:rPr>
              <a:t>: θ̇ = -γ * e * φ</a:t>
            </a:r>
          </a:p>
          <a:p>
            <a:pPr marL="0" indent="0">
              <a:buNone/>
            </a:pPr>
            <a:endParaRPr lang="en-US" dirty="0">
              <a:ea typeface="Calibri"/>
              <a:cs typeface="Calibri"/>
            </a:endParaRPr>
          </a:p>
          <a:p>
            <a:pPr marL="285750" indent="-285750">
              <a:buFont typeface="Arial,Sans-Serif"/>
            </a:pPr>
            <a:r>
              <a:rPr lang="en-US" dirty="0" err="1">
                <a:ea typeface="Calibri"/>
                <a:cs typeface="Calibri"/>
              </a:rPr>
              <a:t>Projeksiyon</a:t>
            </a:r>
            <a:r>
              <a:rPr lang="en-US" dirty="0">
                <a:ea typeface="Calibri"/>
                <a:cs typeface="Calibri"/>
              </a:rPr>
              <a:t>: θ̇_</a:t>
            </a:r>
            <a:r>
              <a:rPr lang="en-US" dirty="0" err="1">
                <a:ea typeface="Calibri"/>
                <a:cs typeface="Calibri"/>
              </a:rPr>
              <a:t>proj</a:t>
            </a:r>
            <a:r>
              <a:rPr lang="en-US" dirty="0">
                <a:ea typeface="Calibri"/>
                <a:cs typeface="Calibri"/>
              </a:rPr>
              <a:t> = </a:t>
            </a:r>
            <a:r>
              <a:rPr lang="en-US" dirty="0" err="1">
                <a:ea typeface="Calibri"/>
                <a:cs typeface="Calibri"/>
              </a:rPr>
              <a:t>Proj</a:t>
            </a:r>
            <a:r>
              <a:rPr lang="en-US" dirty="0">
                <a:ea typeface="Calibri"/>
                <a:cs typeface="Calibri"/>
              </a:rPr>
              <a:t>(θ̇), </a:t>
            </a:r>
            <a:r>
              <a:rPr lang="en-US" dirty="0" err="1">
                <a:ea typeface="Calibri"/>
                <a:cs typeface="Calibri"/>
              </a:rPr>
              <a:t>eğer</a:t>
            </a:r>
            <a:r>
              <a:rPr lang="en-US" dirty="0">
                <a:ea typeface="Calibri"/>
                <a:cs typeface="Calibri"/>
              </a:rPr>
              <a:t> θ </a:t>
            </a:r>
            <a:r>
              <a:rPr lang="en-US" dirty="0" err="1">
                <a:ea typeface="Calibri"/>
                <a:cs typeface="Calibri"/>
              </a:rPr>
              <a:t>sınırda</a:t>
            </a:r>
            <a:r>
              <a:rPr lang="en-US" dirty="0">
                <a:ea typeface="Calibri"/>
                <a:cs typeface="Calibri"/>
              </a:rPr>
              <a:t> </a:t>
            </a:r>
            <a:r>
              <a:rPr lang="en-US" dirty="0" err="1">
                <a:ea typeface="Calibri"/>
                <a:cs typeface="Calibri"/>
              </a:rPr>
              <a:t>ve</a:t>
            </a:r>
            <a:r>
              <a:rPr lang="en-US" dirty="0">
                <a:ea typeface="Calibri"/>
                <a:cs typeface="Calibri"/>
              </a:rPr>
              <a:t> </a:t>
            </a:r>
            <a:r>
              <a:rPr lang="en-US" dirty="0" err="1">
                <a:ea typeface="Calibri"/>
                <a:cs typeface="Calibri"/>
              </a:rPr>
              <a:t>dışarı</a:t>
            </a:r>
            <a:r>
              <a:rPr lang="en-US" dirty="0">
                <a:ea typeface="Calibri"/>
                <a:cs typeface="Calibri"/>
              </a:rPr>
              <a:t> </a:t>
            </a:r>
            <a:r>
              <a:rPr lang="en-US" dirty="0" err="1">
                <a:ea typeface="Calibri"/>
                <a:cs typeface="Calibri"/>
              </a:rPr>
              <a:t>taşıyorsa</a:t>
            </a:r>
            <a:endParaRPr lang="en-US" dirty="0">
              <a:ea typeface="Calibri"/>
              <a:cs typeface="Calibri"/>
            </a:endParaRPr>
          </a:p>
          <a:p>
            <a:endParaRPr lang="tr-TR" dirty="0">
              <a:ea typeface="Calibri"/>
              <a:cs typeface="Calibri"/>
            </a:endParaRPr>
          </a:p>
        </p:txBody>
      </p:sp>
    </p:spTree>
    <p:extLst>
      <p:ext uri="{BB962C8B-B14F-4D97-AF65-F5344CB8AC3E}">
        <p14:creationId xmlns:p14="http://schemas.microsoft.com/office/powerpoint/2010/main" val="875238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DF1E8-AC52-5C65-B32F-4530B11086FB}"/>
            </a:ext>
          </a:extLst>
        </p:cNvPr>
        <p:cNvGrpSpPr/>
        <p:nvPr/>
      </p:nvGrpSpPr>
      <p:grpSpPr>
        <a:xfrm>
          <a:off x="0" y="0"/>
          <a:ext cx="0" cy="0"/>
          <a:chOff x="0" y="0"/>
          <a:chExt cx="0" cy="0"/>
        </a:xfrm>
      </p:grpSpPr>
      <p:sp>
        <p:nvSpPr>
          <p:cNvPr id="4" name="TextBox 1">
            <a:extLst>
              <a:ext uri="{FF2B5EF4-FFF2-40B4-BE49-F238E27FC236}">
                <a16:creationId xmlns:a16="http://schemas.microsoft.com/office/drawing/2014/main" id="{61874D61-94FB-7AF4-CBA5-6658D0B5CF7D}"/>
              </a:ext>
            </a:extLst>
          </p:cNvPr>
          <p:cNvSpPr txBox="1"/>
          <p:nvPr/>
        </p:nvSpPr>
        <p:spPr>
          <a:xfrm>
            <a:off x="457200" y="0"/>
            <a:ext cx="8229600" cy="914400"/>
          </a:xfrm>
          <a:prstGeom prst="rect">
            <a:avLst/>
          </a:prstGeom>
          <a:noFill/>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dirty="0" err="1"/>
              <a:t>Hız</a:t>
            </a:r>
            <a:r>
              <a:rPr dirty="0"/>
              <a:t> </a:t>
            </a:r>
            <a:r>
              <a:rPr dirty="0" err="1"/>
              <a:t>Takibi</a:t>
            </a:r>
            <a:r>
              <a:rPr dirty="0"/>
              <a:t> (γ = 0.5, ε = 1)</a:t>
            </a:r>
          </a:p>
        </p:txBody>
      </p:sp>
      <p:pic>
        <p:nvPicPr>
          <p:cNvPr id="3" name="Resim 2" descr="metin, ekran görüntüsü, ekran, görüntüleme, öykü gelişim çizgisi&#10;&#10;Yapay zeka tarafından oluşturulmuş içerik yanlış olabilir.">
            <a:extLst>
              <a:ext uri="{FF2B5EF4-FFF2-40B4-BE49-F238E27FC236}">
                <a16:creationId xmlns:a16="http://schemas.microsoft.com/office/drawing/2014/main" id="{04CB55E1-23B8-C0A6-F574-2702182FAA52}"/>
              </a:ext>
            </a:extLst>
          </p:cNvPr>
          <p:cNvPicPr>
            <a:picLocks noChangeAspect="1"/>
          </p:cNvPicPr>
          <p:nvPr/>
        </p:nvPicPr>
        <p:blipFill>
          <a:blip r:embed="rId2"/>
          <a:stretch>
            <a:fillRect/>
          </a:stretch>
        </p:blipFill>
        <p:spPr>
          <a:xfrm>
            <a:off x="1838325" y="1042988"/>
            <a:ext cx="5467350" cy="4772025"/>
          </a:xfrm>
          <a:prstGeom prst="rect">
            <a:avLst/>
          </a:prstGeom>
        </p:spPr>
      </p:pic>
    </p:spTree>
    <p:extLst>
      <p:ext uri="{BB962C8B-B14F-4D97-AF65-F5344CB8AC3E}">
        <p14:creationId xmlns:p14="http://schemas.microsoft.com/office/powerpoint/2010/main" val="1273887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801DF-A059-52C8-822E-689F0A6E0B5D}"/>
            </a:ext>
          </a:extLst>
        </p:cNvPr>
        <p:cNvGrpSpPr/>
        <p:nvPr/>
      </p:nvGrpSpPr>
      <p:grpSpPr>
        <a:xfrm>
          <a:off x="0" y="0"/>
          <a:ext cx="0" cy="0"/>
          <a:chOff x="0" y="0"/>
          <a:chExt cx="0" cy="0"/>
        </a:xfrm>
      </p:grpSpPr>
      <p:sp>
        <p:nvSpPr>
          <p:cNvPr id="4" name="TextBox 1">
            <a:extLst>
              <a:ext uri="{FF2B5EF4-FFF2-40B4-BE49-F238E27FC236}">
                <a16:creationId xmlns:a16="http://schemas.microsoft.com/office/drawing/2014/main" id="{BC427F2E-CCB7-1A07-0A32-AFF01572114A}"/>
              </a:ext>
            </a:extLst>
          </p:cNvPr>
          <p:cNvSpPr txBox="1"/>
          <p:nvPr/>
        </p:nvSpPr>
        <p:spPr>
          <a:xfrm>
            <a:off x="457200" y="0"/>
            <a:ext cx="8229600" cy="914400"/>
          </a:xfrm>
          <a:prstGeom prst="rect">
            <a:avLst/>
          </a:prstGeom>
          <a:noFill/>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dirty="0" err="1"/>
              <a:t>Takip</a:t>
            </a:r>
            <a:r>
              <a:rPr dirty="0"/>
              <a:t> </a:t>
            </a:r>
            <a:r>
              <a:rPr dirty="0" err="1"/>
              <a:t>Hatası</a:t>
            </a:r>
            <a:r>
              <a:rPr dirty="0"/>
              <a:t> (γ = 0.5, ε = 1)</a:t>
            </a:r>
          </a:p>
        </p:txBody>
      </p:sp>
      <p:pic>
        <p:nvPicPr>
          <p:cNvPr id="2" name="Resim 1" descr="metin, ekran görüntüsü, öykü gelişim çizgisi&#10;&#10;Yapay zeka tarafından oluşturulmuş içerik yanlış olabilir.">
            <a:extLst>
              <a:ext uri="{FF2B5EF4-FFF2-40B4-BE49-F238E27FC236}">
                <a16:creationId xmlns:a16="http://schemas.microsoft.com/office/drawing/2014/main" id="{5F60B737-4EBD-54B3-E8E5-FF9513DDA88B}"/>
              </a:ext>
            </a:extLst>
          </p:cNvPr>
          <p:cNvPicPr>
            <a:picLocks noChangeAspect="1"/>
          </p:cNvPicPr>
          <p:nvPr/>
        </p:nvPicPr>
        <p:blipFill>
          <a:blip r:embed="rId2"/>
          <a:stretch>
            <a:fillRect/>
          </a:stretch>
        </p:blipFill>
        <p:spPr>
          <a:xfrm>
            <a:off x="1900237" y="1009650"/>
            <a:ext cx="5343525" cy="4838700"/>
          </a:xfrm>
          <a:prstGeom prst="rect">
            <a:avLst/>
          </a:prstGeom>
        </p:spPr>
      </p:pic>
    </p:spTree>
    <p:extLst>
      <p:ext uri="{BB962C8B-B14F-4D97-AF65-F5344CB8AC3E}">
        <p14:creationId xmlns:p14="http://schemas.microsoft.com/office/powerpoint/2010/main" val="1504308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392F3-9556-0F08-C234-BC81D7F025DF}"/>
            </a:ext>
          </a:extLst>
        </p:cNvPr>
        <p:cNvGrpSpPr/>
        <p:nvPr/>
      </p:nvGrpSpPr>
      <p:grpSpPr>
        <a:xfrm>
          <a:off x="0" y="0"/>
          <a:ext cx="0" cy="0"/>
          <a:chOff x="0" y="0"/>
          <a:chExt cx="0" cy="0"/>
        </a:xfrm>
      </p:grpSpPr>
      <p:sp>
        <p:nvSpPr>
          <p:cNvPr id="4" name="TextBox 1">
            <a:extLst>
              <a:ext uri="{FF2B5EF4-FFF2-40B4-BE49-F238E27FC236}">
                <a16:creationId xmlns:a16="http://schemas.microsoft.com/office/drawing/2014/main" id="{24EC4F75-09B1-3424-3313-20C4D8EB7A8A}"/>
              </a:ext>
            </a:extLst>
          </p:cNvPr>
          <p:cNvSpPr txBox="1"/>
          <p:nvPr/>
        </p:nvSpPr>
        <p:spPr>
          <a:xfrm>
            <a:off x="457200" y="0"/>
            <a:ext cx="8229600" cy="914400"/>
          </a:xfrm>
          <a:prstGeom prst="rect">
            <a:avLst/>
          </a:prstGeom>
          <a:noFill/>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dirty="0" err="1"/>
              <a:t>Hız</a:t>
            </a:r>
            <a:r>
              <a:rPr dirty="0"/>
              <a:t> </a:t>
            </a:r>
            <a:r>
              <a:rPr dirty="0" err="1"/>
              <a:t>Takibi</a:t>
            </a:r>
            <a:r>
              <a:rPr dirty="0"/>
              <a:t> (γ = 1, ε = 1)</a:t>
            </a:r>
          </a:p>
        </p:txBody>
      </p:sp>
      <p:pic>
        <p:nvPicPr>
          <p:cNvPr id="3" name="Resim 2" descr="metin, ekran görüntüsü, öykü gelişim çizgisi&#10;&#10;Yapay zeka tarafından oluşturulmuş içerik yanlış olabilir.">
            <a:extLst>
              <a:ext uri="{FF2B5EF4-FFF2-40B4-BE49-F238E27FC236}">
                <a16:creationId xmlns:a16="http://schemas.microsoft.com/office/drawing/2014/main" id="{044911E8-2383-9382-0D7B-27315656653B}"/>
              </a:ext>
            </a:extLst>
          </p:cNvPr>
          <p:cNvPicPr>
            <a:picLocks noChangeAspect="1"/>
          </p:cNvPicPr>
          <p:nvPr/>
        </p:nvPicPr>
        <p:blipFill>
          <a:blip r:embed="rId2"/>
          <a:stretch>
            <a:fillRect/>
          </a:stretch>
        </p:blipFill>
        <p:spPr>
          <a:xfrm>
            <a:off x="1905000" y="1066800"/>
            <a:ext cx="5334000" cy="4724400"/>
          </a:xfrm>
          <a:prstGeom prst="rect">
            <a:avLst/>
          </a:prstGeom>
        </p:spPr>
      </p:pic>
    </p:spTree>
    <p:extLst>
      <p:ext uri="{BB962C8B-B14F-4D97-AF65-F5344CB8AC3E}">
        <p14:creationId xmlns:p14="http://schemas.microsoft.com/office/powerpoint/2010/main" val="654809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89515-EC78-1FE7-52A8-07B777A32DD6}"/>
            </a:ext>
          </a:extLst>
        </p:cNvPr>
        <p:cNvGrpSpPr/>
        <p:nvPr/>
      </p:nvGrpSpPr>
      <p:grpSpPr>
        <a:xfrm>
          <a:off x="0" y="0"/>
          <a:ext cx="0" cy="0"/>
          <a:chOff x="0" y="0"/>
          <a:chExt cx="0" cy="0"/>
        </a:xfrm>
      </p:grpSpPr>
      <p:sp>
        <p:nvSpPr>
          <p:cNvPr id="4" name="TextBox 1">
            <a:extLst>
              <a:ext uri="{FF2B5EF4-FFF2-40B4-BE49-F238E27FC236}">
                <a16:creationId xmlns:a16="http://schemas.microsoft.com/office/drawing/2014/main" id="{26DF3E51-F51C-594C-3076-E16A9888F01F}"/>
              </a:ext>
            </a:extLst>
          </p:cNvPr>
          <p:cNvSpPr txBox="1"/>
          <p:nvPr/>
        </p:nvSpPr>
        <p:spPr>
          <a:xfrm>
            <a:off x="457200" y="0"/>
            <a:ext cx="8229600" cy="914400"/>
          </a:xfrm>
          <a:prstGeom prst="rect">
            <a:avLst/>
          </a:prstGeom>
          <a:noFill/>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dirty="0" err="1"/>
              <a:t>Takip</a:t>
            </a:r>
            <a:r>
              <a:rPr dirty="0"/>
              <a:t> </a:t>
            </a:r>
            <a:r>
              <a:rPr dirty="0" err="1"/>
              <a:t>Hatası</a:t>
            </a:r>
            <a:r>
              <a:rPr dirty="0"/>
              <a:t> (γ = 1, ε = 1)</a:t>
            </a:r>
          </a:p>
        </p:txBody>
      </p:sp>
      <p:pic>
        <p:nvPicPr>
          <p:cNvPr id="2" name="Resim 1" descr="metin, ekran görüntüsü, diyagram, öykü gelişim çizgisi&#10;&#10;Yapay zeka tarafından oluşturulmuş içerik yanlış olabilir.">
            <a:extLst>
              <a:ext uri="{FF2B5EF4-FFF2-40B4-BE49-F238E27FC236}">
                <a16:creationId xmlns:a16="http://schemas.microsoft.com/office/drawing/2014/main" id="{0183FFE7-1B4F-BF54-085F-F45A5EDD1350}"/>
              </a:ext>
            </a:extLst>
          </p:cNvPr>
          <p:cNvPicPr>
            <a:picLocks noChangeAspect="1"/>
          </p:cNvPicPr>
          <p:nvPr/>
        </p:nvPicPr>
        <p:blipFill>
          <a:blip r:embed="rId2"/>
          <a:stretch>
            <a:fillRect/>
          </a:stretch>
        </p:blipFill>
        <p:spPr>
          <a:xfrm>
            <a:off x="1909762" y="1042988"/>
            <a:ext cx="5324475" cy="4772025"/>
          </a:xfrm>
          <a:prstGeom prst="rect">
            <a:avLst/>
          </a:prstGeom>
        </p:spPr>
      </p:pic>
    </p:spTree>
    <p:extLst>
      <p:ext uri="{BB962C8B-B14F-4D97-AF65-F5344CB8AC3E}">
        <p14:creationId xmlns:p14="http://schemas.microsoft.com/office/powerpoint/2010/main" val="2072882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0CDB3-04EE-DA57-4D7F-CEE33F0D356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C1BA399-C143-72CC-7189-35FDECB62E29}"/>
              </a:ext>
            </a:extLst>
          </p:cNvPr>
          <p:cNvSpPr>
            <a:spLocks noGrp="1"/>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dirty="0" err="1"/>
              <a:t>Gözlemler</a:t>
            </a:r>
            <a:r>
              <a:rPr dirty="0"/>
              <a:t> </a:t>
            </a:r>
            <a:r>
              <a:rPr dirty="0" err="1"/>
              <a:t>ve</a:t>
            </a:r>
            <a:r>
              <a:rPr dirty="0"/>
              <a:t> </a:t>
            </a:r>
            <a:r>
              <a:rPr dirty="0" err="1"/>
              <a:t>Karşılaştırma</a:t>
            </a:r>
          </a:p>
        </p:txBody>
      </p:sp>
      <p:sp>
        <p:nvSpPr>
          <p:cNvPr id="5" name="Content Placeholder 2">
            <a:extLst>
              <a:ext uri="{FF2B5EF4-FFF2-40B4-BE49-F238E27FC236}">
                <a16:creationId xmlns:a16="http://schemas.microsoft.com/office/drawing/2014/main" id="{89D89B8B-8AC8-FCBB-106B-F1BF046F0E6A}"/>
              </a:ext>
            </a:extLst>
          </p:cNvPr>
          <p:cNvSpPr>
            <a:spLocks noGrp="1"/>
          </p:cNvSpPr>
          <p:nvPr/>
        </p:nvSpPr>
        <p:spPr>
          <a:xfrm>
            <a:off x="457200" y="1600200"/>
            <a:ext cx="8229600" cy="4525963"/>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dirty="0"/>
              <a:t>γ=0.5: </a:t>
            </a:r>
            <a:r>
              <a:rPr dirty="0" err="1"/>
              <a:t>daha</a:t>
            </a:r>
            <a:r>
              <a:rPr dirty="0"/>
              <a:t> </a:t>
            </a:r>
            <a:r>
              <a:rPr dirty="0" err="1"/>
              <a:t>kararlı</a:t>
            </a:r>
            <a:r>
              <a:rPr dirty="0"/>
              <a:t> ama </a:t>
            </a:r>
            <a:r>
              <a:rPr dirty="0" err="1"/>
              <a:t>yavaş</a:t>
            </a:r>
            <a:r>
              <a:rPr dirty="0"/>
              <a:t> </a:t>
            </a:r>
            <a:r>
              <a:rPr dirty="0" err="1"/>
              <a:t>tepki</a:t>
            </a:r>
            <a:r>
              <a:rPr dirty="0"/>
              <a:t>.</a:t>
            </a:r>
          </a:p>
          <a:p>
            <a:r>
              <a:rPr dirty="0"/>
              <a:t>γ=1: </a:t>
            </a:r>
            <a:r>
              <a:rPr dirty="0" err="1"/>
              <a:t>daha</a:t>
            </a:r>
            <a:r>
              <a:rPr dirty="0"/>
              <a:t> </a:t>
            </a:r>
            <a:r>
              <a:rPr dirty="0" err="1"/>
              <a:t>hızlı</a:t>
            </a:r>
            <a:r>
              <a:rPr dirty="0"/>
              <a:t> </a:t>
            </a:r>
            <a:r>
              <a:rPr dirty="0" err="1"/>
              <a:t>adaptasyon</a:t>
            </a:r>
            <a:r>
              <a:rPr dirty="0"/>
              <a:t> </a:t>
            </a:r>
            <a:r>
              <a:rPr dirty="0" err="1"/>
              <a:t>ancak</a:t>
            </a:r>
            <a:r>
              <a:rPr dirty="0"/>
              <a:t> </a:t>
            </a:r>
            <a:r>
              <a:rPr dirty="0" err="1"/>
              <a:t>osilasyonlar</a:t>
            </a:r>
            <a:r>
              <a:rPr dirty="0"/>
              <a:t> </a:t>
            </a:r>
            <a:r>
              <a:rPr dirty="0" err="1"/>
              <a:t>artmış</a:t>
            </a:r>
            <a:r>
              <a:rPr dirty="0"/>
              <a:t>.</a:t>
            </a:r>
            <a:endParaRPr dirty="0">
              <a:ea typeface="Calibri"/>
              <a:cs typeface="Calibri"/>
            </a:endParaRPr>
          </a:p>
          <a:p>
            <a:r>
              <a:rPr err="1"/>
              <a:t>Projeksiyon</a:t>
            </a:r>
            <a:r>
              <a:rPr dirty="0"/>
              <a:t> </a:t>
            </a:r>
            <a:r>
              <a:rPr err="1"/>
              <a:t>operatörü</a:t>
            </a:r>
            <a:r>
              <a:rPr dirty="0"/>
              <a:t> </a:t>
            </a:r>
            <a:r>
              <a:rPr err="1"/>
              <a:t>parametreleri</a:t>
            </a:r>
            <a:r>
              <a:rPr dirty="0"/>
              <a:t> </a:t>
            </a:r>
            <a:r>
              <a:rPr err="1"/>
              <a:t>sınırlıyor</a:t>
            </a:r>
            <a:r>
              <a:rPr dirty="0"/>
              <a:t>.</a:t>
            </a:r>
            <a:endParaRPr dirty="0">
              <a:ea typeface="Calibri"/>
              <a:cs typeface="Calibri"/>
            </a:endParaRPr>
          </a:p>
          <a:p>
            <a:r>
              <a:rPr dirty="0"/>
              <a:t>Tork </a:t>
            </a:r>
            <a:r>
              <a:rPr dirty="0" err="1"/>
              <a:t>satürasyonu</a:t>
            </a:r>
            <a:r>
              <a:rPr dirty="0"/>
              <a:t> </a:t>
            </a:r>
            <a:r>
              <a:rPr dirty="0" err="1"/>
              <a:t>sistemin</a:t>
            </a:r>
            <a:r>
              <a:rPr dirty="0"/>
              <a:t> </a:t>
            </a:r>
            <a:r>
              <a:rPr dirty="0" err="1"/>
              <a:t>limitlerine</a:t>
            </a:r>
            <a:r>
              <a:rPr dirty="0"/>
              <a:t> </a:t>
            </a:r>
            <a:r>
              <a:rPr dirty="0" err="1"/>
              <a:t>uygun</a:t>
            </a:r>
            <a:r>
              <a:rPr dirty="0"/>
              <a:t> </a:t>
            </a:r>
            <a:r>
              <a:rPr dirty="0" err="1"/>
              <a:t>çalışmasını</a:t>
            </a:r>
            <a:r>
              <a:rPr dirty="0"/>
              <a:t> </a:t>
            </a:r>
            <a:r>
              <a:rPr dirty="0" err="1"/>
              <a:t>sağlıyor</a:t>
            </a:r>
            <a:r>
              <a:rPr dirty="0"/>
              <a:t>.</a:t>
            </a:r>
            <a:endParaRPr dirty="0">
              <a:ea typeface="Calibri"/>
              <a:cs typeface="Calibri"/>
            </a:endParaRPr>
          </a:p>
        </p:txBody>
      </p:sp>
    </p:spTree>
    <p:extLst>
      <p:ext uri="{BB962C8B-B14F-4D97-AF65-F5344CB8AC3E}">
        <p14:creationId xmlns:p14="http://schemas.microsoft.com/office/powerpoint/2010/main" val="1802847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0C519-91C7-3DF9-60C3-0EC2E90D1E8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0967852-7000-0889-A2C1-480ACFCACAF9}"/>
              </a:ext>
            </a:extLst>
          </p:cNvPr>
          <p:cNvSpPr>
            <a:spLocks noGrp="1"/>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dirty="0" err="1"/>
              <a:t>Sonuç</a:t>
            </a:r>
          </a:p>
        </p:txBody>
      </p:sp>
      <p:sp>
        <p:nvSpPr>
          <p:cNvPr id="5" name="Content Placeholder 2">
            <a:extLst>
              <a:ext uri="{FF2B5EF4-FFF2-40B4-BE49-F238E27FC236}">
                <a16:creationId xmlns:a16="http://schemas.microsoft.com/office/drawing/2014/main" id="{268BC423-2519-8195-AC36-DF2FD16AD4E8}"/>
              </a:ext>
            </a:extLst>
          </p:cNvPr>
          <p:cNvSpPr>
            <a:spLocks noGrp="1"/>
          </p:cNvSpPr>
          <p:nvPr/>
        </p:nvSpPr>
        <p:spPr>
          <a:xfrm>
            <a:off x="457200" y="1600200"/>
            <a:ext cx="8229600" cy="4525963"/>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dirty="0"/>
              <a:t>• MRAC </a:t>
            </a:r>
            <a:r>
              <a:rPr dirty="0" err="1"/>
              <a:t>ile</a:t>
            </a:r>
            <a:r>
              <a:rPr dirty="0"/>
              <a:t> </a:t>
            </a:r>
            <a:r>
              <a:rPr dirty="0" err="1"/>
              <a:t>referans</a:t>
            </a:r>
            <a:r>
              <a:rPr dirty="0"/>
              <a:t> </a:t>
            </a:r>
            <a:r>
              <a:rPr dirty="0" err="1"/>
              <a:t>modele</a:t>
            </a:r>
            <a:r>
              <a:rPr dirty="0"/>
              <a:t> </a:t>
            </a:r>
            <a:r>
              <a:rPr dirty="0" err="1"/>
              <a:t>yakın</a:t>
            </a:r>
            <a:r>
              <a:rPr dirty="0"/>
              <a:t> </a:t>
            </a:r>
            <a:r>
              <a:rPr dirty="0" err="1"/>
              <a:t>takip</a:t>
            </a:r>
            <a:r>
              <a:rPr dirty="0"/>
              <a:t> </a:t>
            </a:r>
            <a:r>
              <a:rPr dirty="0" err="1"/>
              <a:t>başarıyla</a:t>
            </a:r>
            <a:r>
              <a:rPr dirty="0"/>
              <a:t> </a:t>
            </a:r>
            <a:r>
              <a:rPr dirty="0" err="1"/>
              <a:t>sağlanmaktadır</a:t>
            </a:r>
            <a:r>
              <a:rPr dirty="0"/>
              <a:t>.</a:t>
            </a:r>
          </a:p>
          <a:p>
            <a:r>
              <a:rPr dirty="0"/>
              <a:t>• </a:t>
            </a:r>
            <a:r>
              <a:rPr dirty="0" err="1"/>
              <a:t>Projeksiyon</a:t>
            </a:r>
            <a:r>
              <a:rPr dirty="0"/>
              <a:t> </a:t>
            </a:r>
            <a:r>
              <a:rPr dirty="0" err="1"/>
              <a:t>sayesinde</a:t>
            </a:r>
            <a:r>
              <a:rPr dirty="0"/>
              <a:t> </a:t>
            </a:r>
            <a:r>
              <a:rPr dirty="0" err="1"/>
              <a:t>parametreler</a:t>
            </a:r>
            <a:r>
              <a:rPr dirty="0"/>
              <a:t> limit </a:t>
            </a:r>
            <a:r>
              <a:rPr dirty="0" err="1"/>
              <a:t>dışına</a:t>
            </a:r>
            <a:r>
              <a:rPr dirty="0"/>
              <a:t> </a:t>
            </a:r>
            <a:r>
              <a:rPr dirty="0" err="1"/>
              <a:t>çıkmıyor</a:t>
            </a:r>
            <a:r>
              <a:rPr dirty="0"/>
              <a:t>.</a:t>
            </a:r>
            <a:endParaRPr dirty="0">
              <a:ea typeface="Calibri"/>
              <a:cs typeface="Calibri"/>
            </a:endParaRPr>
          </a:p>
        </p:txBody>
      </p:sp>
    </p:spTree>
    <p:extLst>
      <p:ext uri="{BB962C8B-B14F-4D97-AF65-F5344CB8AC3E}">
        <p14:creationId xmlns:p14="http://schemas.microsoft.com/office/powerpoint/2010/main" val="515879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CA326-A70F-F66D-E1A5-0322AB04DA5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E9C2F79-E9A4-A5A7-5872-14E802157547}"/>
              </a:ext>
            </a:extLst>
          </p:cNvPr>
          <p:cNvSpPr>
            <a:spLocks noGrp="1"/>
          </p:cNvSpPr>
          <p:nvPr/>
        </p:nvSpPr>
        <p:spPr>
          <a:xfrm>
            <a:off x="685800" y="2130425"/>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err="1"/>
              <a:t>Sızıntı</a:t>
            </a:r>
            <a:r>
              <a:rPr lang="en-US" dirty="0"/>
              <a:t> </a:t>
            </a:r>
            <a:r>
              <a:rPr lang="en-US" dirty="0" err="1"/>
              <a:t>Operatörü</a:t>
            </a:r>
            <a:r>
              <a:rPr lang="en-US" dirty="0"/>
              <a:t> </a:t>
            </a:r>
            <a:r>
              <a:rPr lang="en-US" dirty="0" err="1"/>
              <a:t>ile</a:t>
            </a:r>
            <a:r>
              <a:rPr lang="en-US" dirty="0"/>
              <a:t> MRAC </a:t>
            </a:r>
            <a:r>
              <a:rPr lang="en-US" dirty="0" err="1"/>
              <a:t>Performansı</a:t>
            </a:r>
            <a:endParaRPr lang="en-US">
              <a:ea typeface="Calibri"/>
              <a:cs typeface="Calibri"/>
            </a:endParaRPr>
          </a:p>
          <a:p>
            <a:endParaRPr dirty="0">
              <a:ea typeface="Calibri"/>
              <a:cs typeface="Calibri"/>
            </a:endParaRPr>
          </a:p>
        </p:txBody>
      </p:sp>
      <p:sp>
        <p:nvSpPr>
          <p:cNvPr id="5" name="Subtitle 2">
            <a:extLst>
              <a:ext uri="{FF2B5EF4-FFF2-40B4-BE49-F238E27FC236}">
                <a16:creationId xmlns:a16="http://schemas.microsoft.com/office/drawing/2014/main" id="{8AFFB40B-055D-6F4E-B543-427757D4D9F6}"/>
              </a:ext>
            </a:extLst>
          </p:cNvPr>
          <p:cNvSpPr>
            <a:spLocks noGrp="1"/>
          </p:cNvSpPr>
          <p:nvPr/>
        </p:nvSpPr>
        <p:spPr>
          <a:xfrm>
            <a:off x="1371600" y="3886200"/>
            <a:ext cx="6400800" cy="17526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dirty="0" err="1"/>
              <a:t>Farklı</a:t>
            </a:r>
            <a:r>
              <a:rPr dirty="0"/>
              <a:t> gamma </a:t>
            </a:r>
            <a:r>
              <a:rPr dirty="0" err="1"/>
              <a:t>ve</a:t>
            </a:r>
            <a:r>
              <a:rPr dirty="0"/>
              <a:t> epsilon </a:t>
            </a:r>
            <a:r>
              <a:rPr dirty="0" err="1"/>
              <a:t>değerlerinin</a:t>
            </a:r>
            <a:r>
              <a:rPr dirty="0"/>
              <a:t> </a:t>
            </a:r>
            <a:r>
              <a:rPr dirty="0" err="1"/>
              <a:t>etkisiyle</a:t>
            </a:r>
            <a:r>
              <a:rPr dirty="0"/>
              <a:t> </a:t>
            </a:r>
            <a:r>
              <a:rPr dirty="0" err="1"/>
              <a:t>adaptif</a:t>
            </a:r>
            <a:r>
              <a:rPr dirty="0"/>
              <a:t> </a:t>
            </a:r>
            <a:r>
              <a:rPr dirty="0" err="1"/>
              <a:t>kontrol</a:t>
            </a:r>
            <a:r>
              <a:rPr dirty="0"/>
              <a:t> </a:t>
            </a:r>
            <a:r>
              <a:rPr dirty="0" err="1"/>
              <a:t>sisteminin</a:t>
            </a:r>
            <a:r>
              <a:rPr dirty="0"/>
              <a:t> </a:t>
            </a:r>
            <a:r>
              <a:rPr dirty="0" err="1"/>
              <a:t>değerlendirilmesi</a:t>
            </a:r>
          </a:p>
        </p:txBody>
      </p:sp>
    </p:spTree>
    <p:extLst>
      <p:ext uri="{BB962C8B-B14F-4D97-AF65-F5344CB8AC3E}">
        <p14:creationId xmlns:p14="http://schemas.microsoft.com/office/powerpoint/2010/main" val="3139274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8C4E8C-B186-B666-7EA9-6629422F1173}"/>
              </a:ext>
            </a:extLst>
          </p:cNvPr>
          <p:cNvSpPr>
            <a:spLocks noGrp="1"/>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dirty="0"/>
              <a:t>Soru 1 – </a:t>
            </a:r>
            <a:endParaRPr lang="tr-TR" dirty="0">
              <a:ea typeface="Calibri"/>
              <a:cs typeface="Calibri"/>
            </a:endParaRPr>
          </a:p>
        </p:txBody>
      </p:sp>
      <p:sp>
        <p:nvSpPr>
          <p:cNvPr id="5" name="TextBox 2">
            <a:extLst>
              <a:ext uri="{FF2B5EF4-FFF2-40B4-BE49-F238E27FC236}">
                <a16:creationId xmlns:a16="http://schemas.microsoft.com/office/drawing/2014/main" id="{D189F201-FD43-7566-83AB-DA0D6B064092}"/>
              </a:ext>
            </a:extLst>
          </p:cNvPr>
          <p:cNvSpPr txBox="1"/>
          <p:nvPr/>
        </p:nvSpPr>
        <p:spPr>
          <a:xfrm>
            <a:off x="457200" y="1097280"/>
            <a:ext cx="8229600" cy="1200329"/>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tr-TR" dirty="0"/>
              <a:t> </a:t>
            </a:r>
            <a:r>
              <a:rPr dirty="0"/>
              <a:t>Bu senaryoda sadece sızıntı operatörü uygulanmıştır.</a:t>
            </a:r>
            <a:br>
              <a:rPr dirty="0"/>
            </a:br>
            <a:r>
              <a:rPr dirty="0"/>
              <a:t>Kontrol yasası: u = θ₁*v + θ₂*r</a:t>
            </a:r>
            <a:br>
              <a:rPr dirty="0"/>
            </a:br>
            <a:r>
              <a:rPr dirty="0"/>
              <a:t>Adaptasyon yasası: θ̇ = -</a:t>
            </a:r>
            <a:r>
              <a:rPr dirty="0" err="1"/>
              <a:t>γeϕ</a:t>
            </a:r>
            <a:r>
              <a:rPr dirty="0"/>
              <a:t> - βθ (β: sızıntı katsayısı)</a:t>
            </a:r>
            <a:br>
              <a:rPr dirty="0"/>
            </a:br>
            <a:endParaRPr lang="tr-TR">
              <a:ea typeface="Calibri"/>
              <a:cs typeface="Calibri"/>
            </a:endParaRPr>
          </a:p>
        </p:txBody>
      </p:sp>
    </p:spTree>
    <p:extLst>
      <p:ext uri="{BB962C8B-B14F-4D97-AF65-F5344CB8AC3E}">
        <p14:creationId xmlns:p14="http://schemas.microsoft.com/office/powerpoint/2010/main" val="161233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51719E-2020-CBC6-08F2-BB55B7606809}"/>
              </a:ext>
            </a:extLst>
          </p:cNvPr>
          <p:cNvSpPr>
            <a:spLocks noGrp="1"/>
          </p:cNvSpPr>
          <p:nvPr>
            <p:ph type="title"/>
          </p:nvPr>
        </p:nvSpPr>
        <p:spPr/>
        <p:txBody>
          <a:bodyPr/>
          <a:lstStyle/>
          <a:p>
            <a:r>
              <a:rPr lang="tr-TR" dirty="0">
                <a:ea typeface="+mj-lt"/>
                <a:cs typeface="+mj-lt"/>
              </a:rPr>
              <a:t>Fiziksel Modelleme</a:t>
            </a:r>
            <a:endParaRPr lang="tr-TR" dirty="0"/>
          </a:p>
        </p:txBody>
      </p:sp>
      <p:sp>
        <p:nvSpPr>
          <p:cNvPr id="3" name="İçerik Yer Tutucusu 2">
            <a:extLst>
              <a:ext uri="{FF2B5EF4-FFF2-40B4-BE49-F238E27FC236}">
                <a16:creationId xmlns:a16="http://schemas.microsoft.com/office/drawing/2014/main" id="{85818BE0-3C2B-1C77-15D6-332467397CE7}"/>
              </a:ext>
            </a:extLst>
          </p:cNvPr>
          <p:cNvSpPr>
            <a:spLocks noGrp="1"/>
          </p:cNvSpPr>
          <p:nvPr>
            <p:ph idx="1"/>
          </p:nvPr>
        </p:nvSpPr>
        <p:spPr/>
        <p:txBody>
          <a:bodyPr vert="horz" lIns="91440" tIns="45720" rIns="91440" bIns="45720" rtlCol="0" anchor="t">
            <a:normAutofit/>
          </a:bodyPr>
          <a:lstStyle/>
          <a:p>
            <a:endParaRPr lang="tr-TR" dirty="0">
              <a:ea typeface="Calibri"/>
              <a:cs typeface="Calibri"/>
            </a:endParaRPr>
          </a:p>
        </p:txBody>
      </p:sp>
    </p:spTree>
    <p:extLst>
      <p:ext uri="{BB962C8B-B14F-4D97-AF65-F5344CB8AC3E}">
        <p14:creationId xmlns:p14="http://schemas.microsoft.com/office/powerpoint/2010/main" val="2978965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C5595-D212-A99C-CCAA-7A13CF2CCE7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0234DB9-A88E-DB60-F2AE-392537381F78}"/>
              </a:ext>
            </a:extLst>
          </p:cNvPr>
          <p:cNvSpPr>
            <a:spLocks noGrp="1"/>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dirty="0" err="1"/>
              <a:t>Hız</a:t>
            </a:r>
            <a:r>
              <a:rPr dirty="0"/>
              <a:t> </a:t>
            </a:r>
            <a:r>
              <a:rPr dirty="0" err="1"/>
              <a:t>Takibi</a:t>
            </a:r>
            <a:r>
              <a:rPr dirty="0"/>
              <a:t> </a:t>
            </a:r>
            <a:r>
              <a:rPr dirty="0" err="1"/>
              <a:t>Grafiği</a:t>
            </a:r>
          </a:p>
        </p:txBody>
      </p:sp>
      <p:pic>
        <p:nvPicPr>
          <p:cNvPr id="2" name="Resim 1" descr="metin, ekran görüntüsü, sayı, numara, öykü gelişim çizgisi&#10;&#10;Yapay zeka tarafından oluşturulmuş içerik yanlış olabilir.">
            <a:extLst>
              <a:ext uri="{FF2B5EF4-FFF2-40B4-BE49-F238E27FC236}">
                <a16:creationId xmlns:a16="http://schemas.microsoft.com/office/drawing/2014/main" id="{AD576DDD-91D2-C812-A4BC-C62FBE546E12}"/>
              </a:ext>
            </a:extLst>
          </p:cNvPr>
          <p:cNvPicPr>
            <a:picLocks noChangeAspect="1"/>
          </p:cNvPicPr>
          <p:nvPr/>
        </p:nvPicPr>
        <p:blipFill>
          <a:blip r:embed="rId2"/>
          <a:stretch>
            <a:fillRect/>
          </a:stretch>
        </p:blipFill>
        <p:spPr>
          <a:xfrm>
            <a:off x="1866900" y="1081088"/>
            <a:ext cx="5410200" cy="4695825"/>
          </a:xfrm>
          <a:prstGeom prst="rect">
            <a:avLst/>
          </a:prstGeom>
        </p:spPr>
      </p:pic>
    </p:spTree>
    <p:extLst>
      <p:ext uri="{BB962C8B-B14F-4D97-AF65-F5344CB8AC3E}">
        <p14:creationId xmlns:p14="http://schemas.microsoft.com/office/powerpoint/2010/main" val="171129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DC051B-E2ED-988D-7394-56EDCACE612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896265E-FB09-4953-68A8-F8DC1B2874B0}"/>
              </a:ext>
            </a:extLst>
          </p:cNvPr>
          <p:cNvSpPr>
            <a:spLocks noGrp="1"/>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t>Hız Takibi Yorumu</a:t>
            </a:r>
          </a:p>
        </p:txBody>
      </p:sp>
      <p:sp>
        <p:nvSpPr>
          <p:cNvPr id="5" name="TextBox 2">
            <a:extLst>
              <a:ext uri="{FF2B5EF4-FFF2-40B4-BE49-F238E27FC236}">
                <a16:creationId xmlns:a16="http://schemas.microsoft.com/office/drawing/2014/main" id="{739F8083-777B-040D-B30E-1DBC3CC21140}"/>
              </a:ext>
            </a:extLst>
          </p:cNvPr>
          <p:cNvSpPr txBox="1"/>
          <p:nvPr/>
        </p:nvSpPr>
        <p:spPr>
          <a:xfrm>
            <a:off x="457200" y="1097280"/>
            <a:ext cx="8229600" cy="502920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a:p>
            <a:br/>
            <a:r>
              <a:t>• Gerçek hız, 35 m/s referansa oldukça yakın seyretmekte.</a:t>
            </a:r>
            <a:br/>
            <a:r>
              <a:t>• γ=1 ve β=0.05 ile sistem, kararlı ama küçük genlikli dalgalanmalar göstermekte.</a:t>
            </a:r>
            <a:br/>
            <a:r>
              <a:t>• Dalgalanmalar, dış etkenler (rüzgar ve eğim) nedeniyle oluşan sürekli bozuculara karşı sistemin duyarlılığını göstermektedir.</a:t>
            </a:r>
            <a:br/>
            <a:endParaRPr/>
          </a:p>
        </p:txBody>
      </p:sp>
    </p:spTree>
    <p:extLst>
      <p:ext uri="{BB962C8B-B14F-4D97-AF65-F5344CB8AC3E}">
        <p14:creationId xmlns:p14="http://schemas.microsoft.com/office/powerpoint/2010/main" val="2033325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E1583-F879-B78B-767A-F8B4B2A4584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304CEB7-7F33-CAF3-08C1-96533254FE08}"/>
              </a:ext>
            </a:extLst>
          </p:cNvPr>
          <p:cNvSpPr>
            <a:spLocks noGrp="1"/>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t>Takip Hatası</a:t>
            </a:r>
          </a:p>
        </p:txBody>
      </p:sp>
      <p:pic>
        <p:nvPicPr>
          <p:cNvPr id="2" name="Resim 1" descr="metin, ekran görüntüsü, diyagram, öykü gelişim çizgisi&#10;&#10;Yapay zeka tarafından oluşturulmuş içerik yanlış olabilir.">
            <a:extLst>
              <a:ext uri="{FF2B5EF4-FFF2-40B4-BE49-F238E27FC236}">
                <a16:creationId xmlns:a16="http://schemas.microsoft.com/office/drawing/2014/main" id="{DFEC4E34-0F4E-55AA-CD68-75E9966A7296}"/>
              </a:ext>
            </a:extLst>
          </p:cNvPr>
          <p:cNvPicPr>
            <a:picLocks noChangeAspect="1"/>
          </p:cNvPicPr>
          <p:nvPr/>
        </p:nvPicPr>
        <p:blipFill>
          <a:blip r:embed="rId2"/>
          <a:stretch>
            <a:fillRect/>
          </a:stretch>
        </p:blipFill>
        <p:spPr>
          <a:xfrm>
            <a:off x="1881188" y="1052513"/>
            <a:ext cx="5381625" cy="4752975"/>
          </a:xfrm>
          <a:prstGeom prst="rect">
            <a:avLst/>
          </a:prstGeom>
        </p:spPr>
      </p:pic>
    </p:spTree>
    <p:extLst>
      <p:ext uri="{BB962C8B-B14F-4D97-AF65-F5344CB8AC3E}">
        <p14:creationId xmlns:p14="http://schemas.microsoft.com/office/powerpoint/2010/main" val="369234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453DB-4819-19EB-7867-40A761B91B8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A319FB5-F69F-F440-DDD0-BA011DF14CD9}"/>
              </a:ext>
            </a:extLst>
          </p:cNvPr>
          <p:cNvSpPr>
            <a:spLocks noGrp="1"/>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t>Takip Hatası Yorumu</a:t>
            </a:r>
          </a:p>
        </p:txBody>
      </p:sp>
      <p:sp>
        <p:nvSpPr>
          <p:cNvPr id="5" name="TextBox 2">
            <a:extLst>
              <a:ext uri="{FF2B5EF4-FFF2-40B4-BE49-F238E27FC236}">
                <a16:creationId xmlns:a16="http://schemas.microsoft.com/office/drawing/2014/main" id="{8EC849D9-4867-F5F9-5CE0-30D40D49094A}"/>
              </a:ext>
            </a:extLst>
          </p:cNvPr>
          <p:cNvSpPr txBox="1"/>
          <p:nvPr/>
        </p:nvSpPr>
        <p:spPr>
          <a:xfrm>
            <a:off x="457200" y="1097280"/>
            <a:ext cx="8229600" cy="502920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a:p>
            <a:br/>
            <a:r>
              <a:t>• Başlangıçta büyük hata oluşmakta (yaklaşık -15 m/s).</a:t>
            </a:r>
            <a:br/>
            <a:r>
              <a:t>• Daha sonra hata değeri -2 ile +1 m/s arasında sınırlanmış.</a:t>
            </a:r>
            <a:br/>
            <a:r>
              <a:t>• Hata sıfıra yakınsayamamış, bu da sızıntı teriminin parametreleri bastırmasına rağmen referans takibini zorlaştırdığını gösterir.</a:t>
            </a:r>
            <a:br/>
            <a:endParaRPr/>
          </a:p>
        </p:txBody>
      </p:sp>
    </p:spTree>
    <p:extLst>
      <p:ext uri="{BB962C8B-B14F-4D97-AF65-F5344CB8AC3E}">
        <p14:creationId xmlns:p14="http://schemas.microsoft.com/office/powerpoint/2010/main" val="1164461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0324D-5F3F-FA4E-CCEF-43C47A98B69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3023AC7-F311-C31E-3C47-BD51C6DC46AE}"/>
              </a:ext>
            </a:extLst>
          </p:cNvPr>
          <p:cNvSpPr>
            <a:spLocks noGrp="1"/>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t>Sonuç ve Öneriler</a:t>
            </a:r>
          </a:p>
        </p:txBody>
      </p:sp>
      <p:sp>
        <p:nvSpPr>
          <p:cNvPr id="5" name="TextBox 2">
            <a:extLst>
              <a:ext uri="{FF2B5EF4-FFF2-40B4-BE49-F238E27FC236}">
                <a16:creationId xmlns:a16="http://schemas.microsoft.com/office/drawing/2014/main" id="{90F47EF7-8F24-30E7-8DDF-9990FCB08FB9}"/>
              </a:ext>
            </a:extLst>
          </p:cNvPr>
          <p:cNvSpPr txBox="1"/>
          <p:nvPr/>
        </p:nvSpPr>
        <p:spPr>
          <a:xfrm>
            <a:off x="457200" y="1097280"/>
            <a:ext cx="8229600" cy="2031325"/>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a:p>
            <a:br>
              <a:rPr dirty="0"/>
            </a:br>
            <a:r>
              <a:rPr dirty="0"/>
              <a:t>• </a:t>
            </a:r>
            <a:r>
              <a:rPr dirty="0" err="1"/>
              <a:t>Sızıntı</a:t>
            </a:r>
            <a:r>
              <a:rPr dirty="0"/>
              <a:t> </a:t>
            </a:r>
            <a:r>
              <a:rPr dirty="0" err="1"/>
              <a:t>operatörü</a:t>
            </a:r>
            <a:r>
              <a:rPr dirty="0"/>
              <a:t> </a:t>
            </a:r>
            <a:r>
              <a:rPr dirty="0" err="1"/>
              <a:t>ile</a:t>
            </a:r>
            <a:r>
              <a:rPr dirty="0"/>
              <a:t> MRAC </a:t>
            </a:r>
            <a:r>
              <a:rPr dirty="0" err="1"/>
              <a:t>sistemi</a:t>
            </a:r>
            <a:r>
              <a:rPr dirty="0"/>
              <a:t> </a:t>
            </a:r>
            <a:r>
              <a:rPr dirty="0" err="1"/>
              <a:t>kararlıdır</a:t>
            </a:r>
            <a:r>
              <a:rPr dirty="0"/>
              <a:t>.</a:t>
            </a:r>
            <a:br>
              <a:rPr dirty="0"/>
            </a:br>
            <a:r>
              <a:rPr dirty="0"/>
              <a:t>• </a:t>
            </a:r>
            <a:r>
              <a:rPr dirty="0" err="1"/>
              <a:t>Takip</a:t>
            </a:r>
            <a:r>
              <a:rPr dirty="0"/>
              <a:t> </a:t>
            </a:r>
            <a:r>
              <a:rPr dirty="0" err="1"/>
              <a:t>hatası</a:t>
            </a:r>
            <a:r>
              <a:rPr dirty="0"/>
              <a:t> </a:t>
            </a:r>
            <a:r>
              <a:rPr dirty="0" err="1"/>
              <a:t>azalmış</a:t>
            </a:r>
            <a:r>
              <a:rPr dirty="0"/>
              <a:t> </a:t>
            </a:r>
            <a:r>
              <a:rPr dirty="0" err="1"/>
              <a:t>ancak</a:t>
            </a:r>
            <a:r>
              <a:rPr dirty="0"/>
              <a:t> </a:t>
            </a:r>
            <a:r>
              <a:rPr dirty="0" err="1"/>
              <a:t>sıfırlanamamıştır</a:t>
            </a:r>
            <a:r>
              <a:rPr dirty="0"/>
              <a:t>.</a:t>
            </a:r>
            <a:br>
              <a:rPr dirty="0"/>
            </a:br>
            <a:r>
              <a:rPr dirty="0"/>
              <a:t>• </a:t>
            </a:r>
            <a:r>
              <a:rPr dirty="0" err="1"/>
              <a:t>Parametreler</a:t>
            </a:r>
            <a:r>
              <a:rPr dirty="0"/>
              <a:t> </a:t>
            </a:r>
            <a:r>
              <a:rPr dirty="0" err="1"/>
              <a:t>başarılı</a:t>
            </a:r>
            <a:r>
              <a:rPr dirty="0"/>
              <a:t> </a:t>
            </a:r>
            <a:r>
              <a:rPr dirty="0" err="1"/>
              <a:t>şekilde</a:t>
            </a:r>
            <a:r>
              <a:rPr dirty="0"/>
              <a:t> </a:t>
            </a:r>
            <a:r>
              <a:rPr dirty="0" err="1"/>
              <a:t>sınırlandırılmıştır</a:t>
            </a:r>
            <a:r>
              <a:rPr dirty="0"/>
              <a:t>.</a:t>
            </a:r>
            <a:br>
              <a:rPr dirty="0"/>
            </a:br>
            <a:r>
              <a:rPr dirty="0"/>
              <a:t>• </a:t>
            </a:r>
            <a:r>
              <a:rPr dirty="0" err="1"/>
              <a:t>Ancak</a:t>
            </a:r>
            <a:r>
              <a:rPr dirty="0"/>
              <a:t> </a:t>
            </a:r>
            <a:r>
              <a:rPr dirty="0" err="1"/>
              <a:t>performans</a:t>
            </a:r>
            <a:r>
              <a:rPr dirty="0"/>
              <a:t>, </a:t>
            </a:r>
            <a:r>
              <a:rPr dirty="0" err="1"/>
              <a:t>projeksiyon</a:t>
            </a:r>
            <a:r>
              <a:rPr dirty="0"/>
              <a:t> </a:t>
            </a:r>
            <a:r>
              <a:rPr dirty="0" err="1"/>
              <a:t>operatörü</a:t>
            </a:r>
            <a:r>
              <a:rPr dirty="0"/>
              <a:t> </a:t>
            </a:r>
            <a:r>
              <a:rPr dirty="0" err="1"/>
              <a:t>kadar</a:t>
            </a:r>
            <a:r>
              <a:rPr dirty="0"/>
              <a:t> </a:t>
            </a:r>
            <a:r>
              <a:rPr dirty="0" err="1"/>
              <a:t>güçlü</a:t>
            </a:r>
            <a:r>
              <a:rPr dirty="0"/>
              <a:t> </a:t>
            </a:r>
            <a:r>
              <a:rPr dirty="0" err="1"/>
              <a:t>değildir</a:t>
            </a:r>
            <a:r>
              <a:rPr dirty="0"/>
              <a:t>.</a:t>
            </a:r>
            <a:br>
              <a:rPr dirty="0"/>
            </a:br>
            <a:endParaRPr/>
          </a:p>
        </p:txBody>
      </p:sp>
    </p:spTree>
    <p:extLst>
      <p:ext uri="{BB962C8B-B14F-4D97-AF65-F5344CB8AC3E}">
        <p14:creationId xmlns:p14="http://schemas.microsoft.com/office/powerpoint/2010/main" val="2370366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867B7F-232A-6F2E-6E9A-5D42311F302F}"/>
              </a:ext>
            </a:extLst>
          </p:cNvPr>
          <p:cNvSpPr>
            <a:spLocks noGrp="1"/>
          </p:cNvSpPr>
          <p:nvPr>
            <p:ph type="title"/>
          </p:nvPr>
        </p:nvSpPr>
        <p:spPr/>
        <p:txBody>
          <a:bodyPr/>
          <a:lstStyle/>
          <a:p>
            <a:r>
              <a:rPr lang="tr-TR" dirty="0" err="1">
                <a:ea typeface="Calibri"/>
                <a:cs typeface="Calibri"/>
              </a:rPr>
              <a:t>GitHub</a:t>
            </a:r>
          </a:p>
        </p:txBody>
      </p:sp>
      <p:sp>
        <p:nvSpPr>
          <p:cNvPr id="4" name="Metin kutusu 3">
            <a:extLst>
              <a:ext uri="{FF2B5EF4-FFF2-40B4-BE49-F238E27FC236}">
                <a16:creationId xmlns:a16="http://schemas.microsoft.com/office/drawing/2014/main" id="{69FA0495-F103-AE34-8781-1D8ADC5C6720}"/>
              </a:ext>
            </a:extLst>
          </p:cNvPr>
          <p:cNvSpPr txBox="1"/>
          <p:nvPr/>
        </p:nvSpPr>
        <p:spPr>
          <a:xfrm>
            <a:off x="319414" y="3200400"/>
            <a:ext cx="56241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hlinkClick r:id="rId2"/>
              </a:rPr>
              <a:t>https://github.com/Berkanyigit123</a:t>
            </a:r>
            <a:r>
              <a:rPr lang="en-US" dirty="0">
                <a:ea typeface="+mn-lt"/>
                <a:cs typeface="+mn-lt"/>
              </a:rPr>
              <a:t> </a:t>
            </a:r>
            <a:r>
              <a:rPr lang="en-US" dirty="0" err="1">
                <a:ea typeface="+mn-lt"/>
                <a:cs typeface="+mn-lt"/>
              </a:rPr>
              <a:t>AdaptiveExam</a:t>
            </a:r>
            <a:r>
              <a:rPr lang="en-US" dirty="0">
                <a:ea typeface="+mn-lt"/>
                <a:cs typeface="+mn-lt"/>
              </a:rPr>
              <a:t> repo </a:t>
            </a:r>
            <a:r>
              <a:rPr lang="en-US" dirty="0" err="1">
                <a:ea typeface="+mn-lt"/>
                <a:cs typeface="+mn-lt"/>
              </a:rPr>
              <a:t>içerisindedir</a:t>
            </a:r>
            <a:r>
              <a:rPr lang="en-US" dirty="0">
                <a:ea typeface="+mn-lt"/>
                <a:cs typeface="+mn-lt"/>
              </a:rPr>
              <a:t>.</a:t>
            </a:r>
            <a:endParaRPr lang="tr-TR" dirty="0"/>
          </a:p>
        </p:txBody>
      </p:sp>
    </p:spTree>
    <p:extLst>
      <p:ext uri="{BB962C8B-B14F-4D97-AF65-F5344CB8AC3E}">
        <p14:creationId xmlns:p14="http://schemas.microsoft.com/office/powerpoint/2010/main" val="1027864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9BC6E0-DB34-7866-7D5B-61B2DEB1C89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2DA9F57-7F46-8B82-BB32-B38EE741D8C4}"/>
              </a:ext>
            </a:extLst>
          </p:cNvPr>
          <p:cNvSpPr>
            <a:spLocks noGrp="1"/>
          </p:cNvSpPr>
          <p:nvPr>
            <p:ph idx="1"/>
          </p:nvPr>
        </p:nvSpPr>
        <p:spPr/>
        <p:txBody>
          <a:bodyPr vert="horz" lIns="91440" tIns="45720" rIns="91440" bIns="45720" rtlCol="0" anchor="t">
            <a:normAutofit/>
          </a:bodyPr>
          <a:lstStyle/>
          <a:p>
            <a:pPr marL="0" indent="0"/>
            <a:r>
              <a:rPr lang="tr-TR" dirty="0">
                <a:ea typeface="+mn-lt"/>
                <a:cs typeface="+mn-lt"/>
              </a:rPr>
              <a:t>Araca etki eden toplam sürtünme kuvveti iki ana bileşenden oluşur: mekanik ve aerodinamik direnç.</a:t>
            </a:r>
            <a:endParaRPr lang="tr-TR" dirty="0">
              <a:ea typeface="Calibri"/>
              <a:cs typeface="Calibri"/>
            </a:endParaRPr>
          </a:p>
          <a:p>
            <a:r>
              <a:rPr lang="tr-TR" dirty="0">
                <a:ea typeface="+mn-lt"/>
                <a:cs typeface="+mn-lt"/>
              </a:rPr>
              <a:t>Toplam direnç kuvveti şu şekilde hesaplanır:</a:t>
            </a:r>
            <a:endParaRPr lang="tr-TR" dirty="0"/>
          </a:p>
          <a:p>
            <a:endParaRPr lang="tr-TR"/>
          </a:p>
          <a:p>
            <a:r>
              <a:rPr lang="tr-TR" dirty="0" err="1">
                <a:ea typeface="+mn-lt"/>
                <a:cs typeface="+mn-lt"/>
              </a:rPr>
              <a:t>F_total</a:t>
            </a:r>
            <a:r>
              <a:rPr lang="tr-TR" dirty="0">
                <a:ea typeface="+mn-lt"/>
                <a:cs typeface="+mn-lt"/>
              </a:rPr>
              <a:t> = </a:t>
            </a:r>
            <a:r>
              <a:rPr lang="tr-TR" dirty="0" err="1">
                <a:ea typeface="+mn-lt"/>
                <a:cs typeface="+mn-lt"/>
              </a:rPr>
              <a:t>F_mekanik</a:t>
            </a:r>
            <a:r>
              <a:rPr lang="tr-TR" dirty="0">
                <a:ea typeface="+mn-lt"/>
                <a:cs typeface="+mn-lt"/>
              </a:rPr>
              <a:t> + </a:t>
            </a:r>
            <a:r>
              <a:rPr lang="tr-TR" dirty="0" err="1">
                <a:ea typeface="+mn-lt"/>
                <a:cs typeface="+mn-lt"/>
              </a:rPr>
              <a:t>F_aero</a:t>
            </a:r>
            <a:r>
              <a:rPr lang="tr-TR" dirty="0">
                <a:ea typeface="+mn-lt"/>
                <a:cs typeface="+mn-lt"/>
              </a:rPr>
              <a:t> = μ * v + 0.5 * ρ * </a:t>
            </a:r>
            <a:r>
              <a:rPr lang="tr-TR" dirty="0" err="1">
                <a:ea typeface="+mn-lt"/>
                <a:cs typeface="+mn-lt"/>
              </a:rPr>
              <a:t>C_d</a:t>
            </a:r>
            <a:r>
              <a:rPr lang="tr-TR" dirty="0">
                <a:ea typeface="+mn-lt"/>
                <a:cs typeface="+mn-lt"/>
              </a:rPr>
              <a:t> * A * v^2</a:t>
            </a:r>
            <a:endParaRPr lang="tr-TR" dirty="0"/>
          </a:p>
          <a:p>
            <a:r>
              <a:rPr lang="tr-TR" dirty="0">
                <a:ea typeface="+mn-lt"/>
                <a:cs typeface="+mn-lt"/>
              </a:rPr>
              <a:t>Burada:</a:t>
            </a:r>
            <a:endParaRPr lang="tr-TR" dirty="0"/>
          </a:p>
          <a:p>
            <a:endParaRPr lang="tr-TR" dirty="0">
              <a:ea typeface="Calibri"/>
              <a:cs typeface="Calibri"/>
            </a:endParaRPr>
          </a:p>
        </p:txBody>
      </p:sp>
    </p:spTree>
    <p:extLst>
      <p:ext uri="{BB962C8B-B14F-4D97-AF65-F5344CB8AC3E}">
        <p14:creationId xmlns:p14="http://schemas.microsoft.com/office/powerpoint/2010/main" val="2052111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BA65B-5959-CB71-FFAB-A97141D925C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BF13CBF-A8E5-0CDB-7CE5-9557EBDAA22A}"/>
              </a:ext>
            </a:extLst>
          </p:cNvPr>
          <p:cNvSpPr>
            <a:spLocks noGrp="1"/>
          </p:cNvSpPr>
          <p:nvPr>
            <p:ph idx="1"/>
          </p:nvPr>
        </p:nvSpPr>
        <p:spPr/>
        <p:txBody>
          <a:bodyPr vert="horz" lIns="91440" tIns="45720" rIns="91440" bIns="45720" rtlCol="0" anchor="t">
            <a:normAutofit fontScale="85000" lnSpcReduction="20000"/>
          </a:bodyPr>
          <a:lstStyle/>
          <a:p>
            <a:pPr marL="0" indent="0"/>
            <a:r>
              <a:rPr lang="tr-TR" dirty="0">
                <a:ea typeface="+mn-lt"/>
                <a:cs typeface="+mn-lt"/>
              </a:rPr>
              <a:t>⦁    • μ ≈ 64.8 / 3.6 = 18 (mekanik sürtünmeye denk m/s)</a:t>
            </a:r>
            <a:endParaRPr lang="tr-TR" dirty="0">
              <a:ea typeface="Calibri"/>
              <a:cs typeface="Calibri"/>
            </a:endParaRPr>
          </a:p>
          <a:p>
            <a:r>
              <a:rPr lang="tr-TR" dirty="0">
                <a:ea typeface="+mn-lt"/>
                <a:cs typeface="+mn-lt"/>
              </a:rPr>
              <a:t>• ρ = 1.25 kg/m³ (hava yoğunluğu)</a:t>
            </a:r>
            <a:endParaRPr lang="tr-TR" dirty="0"/>
          </a:p>
          <a:p>
            <a:r>
              <a:rPr lang="tr-TR" dirty="0">
                <a:ea typeface="+mn-lt"/>
                <a:cs typeface="+mn-lt"/>
              </a:rPr>
              <a:t>• </a:t>
            </a:r>
            <a:r>
              <a:rPr lang="tr-TR" dirty="0" err="1">
                <a:ea typeface="+mn-lt"/>
                <a:cs typeface="+mn-lt"/>
              </a:rPr>
              <a:t>C_d</a:t>
            </a:r>
            <a:r>
              <a:rPr lang="tr-TR" dirty="0">
                <a:ea typeface="+mn-lt"/>
                <a:cs typeface="+mn-lt"/>
              </a:rPr>
              <a:t> = 0.3 (sürtünme katsayısı)</a:t>
            </a:r>
            <a:endParaRPr lang="tr-TR" dirty="0"/>
          </a:p>
          <a:p>
            <a:r>
              <a:rPr lang="tr-TR" dirty="0">
                <a:ea typeface="+mn-lt"/>
                <a:cs typeface="+mn-lt"/>
              </a:rPr>
              <a:t>• A = 2 * 1.5 = 3 m² (ön alan)</a:t>
            </a:r>
            <a:endParaRPr lang="tr-TR" dirty="0"/>
          </a:p>
          <a:p>
            <a:r>
              <a:rPr lang="tr-TR" dirty="0">
                <a:ea typeface="+mn-lt"/>
                <a:cs typeface="+mn-lt"/>
              </a:rPr>
              <a:t>• m = 1400 kg (araç kütlesi)</a:t>
            </a:r>
            <a:endParaRPr lang="tr-TR" dirty="0"/>
          </a:p>
          <a:p>
            <a:r>
              <a:rPr lang="tr-TR" dirty="0">
                <a:ea typeface="+mn-lt"/>
                <a:cs typeface="+mn-lt"/>
              </a:rPr>
              <a:t>Bu kuvvet Newton’un ikinci yasasına göre hız dinamiğine çevrilir:</a:t>
            </a:r>
            <a:endParaRPr lang="tr-TR" dirty="0"/>
          </a:p>
          <a:p>
            <a:r>
              <a:rPr lang="tr-TR" dirty="0">
                <a:ea typeface="+mn-lt"/>
                <a:cs typeface="+mn-lt"/>
              </a:rPr>
              <a:t>m * ẋ = u - </a:t>
            </a:r>
            <a:r>
              <a:rPr lang="tr-TR" dirty="0" err="1">
                <a:ea typeface="+mn-lt"/>
                <a:cs typeface="+mn-lt"/>
              </a:rPr>
              <a:t>F_total</a:t>
            </a:r>
            <a:r>
              <a:rPr lang="tr-TR" dirty="0">
                <a:ea typeface="+mn-lt"/>
                <a:cs typeface="+mn-lt"/>
              </a:rPr>
              <a:t> =&gt; ẋ = (1/m) * (u - μ * x - 0.5 * ρ * </a:t>
            </a:r>
            <a:r>
              <a:rPr lang="tr-TR" dirty="0" err="1">
                <a:ea typeface="+mn-lt"/>
                <a:cs typeface="+mn-lt"/>
              </a:rPr>
              <a:t>C_d</a:t>
            </a:r>
            <a:r>
              <a:rPr lang="tr-TR" dirty="0">
                <a:ea typeface="+mn-lt"/>
                <a:cs typeface="+mn-lt"/>
              </a:rPr>
              <a:t> * A * x^2)</a:t>
            </a:r>
            <a:endParaRPr lang="tr-TR" dirty="0"/>
          </a:p>
          <a:p>
            <a:r>
              <a:rPr lang="tr-TR" dirty="0">
                <a:ea typeface="+mn-lt"/>
                <a:cs typeface="+mn-lt"/>
              </a:rPr>
              <a:t>Bu ifade MRAC için </a:t>
            </a:r>
            <a:r>
              <a:rPr lang="tr-TR" dirty="0" err="1">
                <a:ea typeface="+mn-lt"/>
                <a:cs typeface="+mn-lt"/>
              </a:rPr>
              <a:t>lineerleştirilir</a:t>
            </a:r>
            <a:r>
              <a:rPr lang="tr-TR" dirty="0">
                <a:ea typeface="+mn-lt"/>
                <a:cs typeface="+mn-lt"/>
              </a:rPr>
              <a:t> ve şu formda yazılır:</a:t>
            </a:r>
            <a:endParaRPr lang="tr-TR" dirty="0"/>
          </a:p>
          <a:p>
            <a:r>
              <a:rPr lang="tr-TR" dirty="0">
                <a:ea typeface="+mn-lt"/>
                <a:cs typeface="+mn-lt"/>
              </a:rPr>
              <a:t>ẋ = -a * x + b * u</a:t>
            </a:r>
            <a:endParaRPr lang="tr-TR" dirty="0"/>
          </a:p>
          <a:p>
            <a:endParaRPr lang="tr-TR" dirty="0">
              <a:ea typeface="Calibri"/>
              <a:cs typeface="Calibri"/>
            </a:endParaRPr>
          </a:p>
        </p:txBody>
      </p:sp>
    </p:spTree>
    <p:extLst>
      <p:ext uri="{BB962C8B-B14F-4D97-AF65-F5344CB8AC3E}">
        <p14:creationId xmlns:p14="http://schemas.microsoft.com/office/powerpoint/2010/main" val="76533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784A2-0AFE-C262-BF9C-8D7ED55C17FD}"/>
              </a:ext>
            </a:extLst>
          </p:cNvPr>
          <p:cNvSpPr>
            <a:spLocks noGrp="1"/>
          </p:cNvSpPr>
          <p:nvPr>
            <p:ph type="title"/>
          </p:nvPr>
        </p:nvSpPr>
        <p:spPr/>
        <p:txBody>
          <a:bodyPr/>
          <a:lstStyle/>
          <a:p>
            <a:r>
              <a:rPr lang="tr-TR" dirty="0">
                <a:ea typeface="+mj-lt"/>
                <a:cs typeface="+mj-lt"/>
              </a:rPr>
              <a:t>Referans Model</a:t>
            </a:r>
            <a:endParaRPr lang="tr-TR" dirty="0"/>
          </a:p>
        </p:txBody>
      </p:sp>
      <p:sp>
        <p:nvSpPr>
          <p:cNvPr id="3" name="İçerik Yer Tutucusu 2">
            <a:extLst>
              <a:ext uri="{FF2B5EF4-FFF2-40B4-BE49-F238E27FC236}">
                <a16:creationId xmlns:a16="http://schemas.microsoft.com/office/drawing/2014/main" id="{9624E339-7BA3-AB60-F621-8F6F8D7597FE}"/>
              </a:ext>
            </a:extLst>
          </p:cNvPr>
          <p:cNvSpPr>
            <a:spLocks noGrp="1"/>
          </p:cNvSpPr>
          <p:nvPr>
            <p:ph idx="1"/>
          </p:nvPr>
        </p:nvSpPr>
        <p:spPr/>
        <p:txBody>
          <a:bodyPr vert="horz" lIns="91440" tIns="45720" rIns="91440" bIns="45720" rtlCol="0" anchor="t">
            <a:normAutofit/>
          </a:bodyPr>
          <a:lstStyle/>
          <a:p>
            <a:pPr marL="0" indent="0"/>
            <a:r>
              <a:rPr lang="tr-TR" dirty="0">
                <a:ea typeface="+mn-lt"/>
                <a:cs typeface="+mn-lt"/>
              </a:rPr>
              <a:t>Referans model olarak şu sistem kullanılmıştır:</a:t>
            </a:r>
            <a:endParaRPr lang="tr-TR" dirty="0">
              <a:ea typeface="Calibri"/>
              <a:cs typeface="Calibri"/>
            </a:endParaRPr>
          </a:p>
          <a:p>
            <a:r>
              <a:rPr lang="tr-TR" dirty="0" err="1">
                <a:ea typeface="+mn-lt"/>
                <a:cs typeface="+mn-lt"/>
              </a:rPr>
              <a:t>ẋ_m</a:t>
            </a:r>
            <a:r>
              <a:rPr lang="tr-TR" dirty="0">
                <a:ea typeface="+mn-lt"/>
                <a:cs typeface="+mn-lt"/>
              </a:rPr>
              <a:t> = -a * </a:t>
            </a:r>
            <a:r>
              <a:rPr lang="tr-TR" dirty="0" err="1">
                <a:ea typeface="+mn-lt"/>
                <a:cs typeface="+mn-lt"/>
              </a:rPr>
              <a:t>x_m</a:t>
            </a:r>
            <a:r>
              <a:rPr lang="tr-TR" dirty="0">
                <a:ea typeface="+mn-lt"/>
                <a:cs typeface="+mn-lt"/>
              </a:rPr>
              <a:t> + b * r</a:t>
            </a:r>
            <a:endParaRPr lang="tr-TR" dirty="0"/>
          </a:p>
          <a:p>
            <a:r>
              <a:rPr lang="tr-TR" dirty="0">
                <a:ea typeface="+mn-lt"/>
                <a:cs typeface="+mn-lt"/>
              </a:rPr>
              <a:t>Burada:</a:t>
            </a:r>
            <a:endParaRPr lang="tr-TR" dirty="0"/>
          </a:p>
          <a:p>
            <a:r>
              <a:rPr lang="tr-TR" dirty="0">
                <a:ea typeface="+mn-lt"/>
                <a:cs typeface="+mn-lt"/>
              </a:rPr>
              <a:t>• </a:t>
            </a:r>
            <a:r>
              <a:rPr lang="tr-TR" dirty="0" err="1">
                <a:ea typeface="+mn-lt"/>
                <a:cs typeface="+mn-lt"/>
              </a:rPr>
              <a:t>x_m</a:t>
            </a:r>
            <a:r>
              <a:rPr lang="tr-TR" dirty="0">
                <a:ea typeface="+mn-lt"/>
                <a:cs typeface="+mn-lt"/>
              </a:rPr>
              <a:t>: referans model hızı</a:t>
            </a:r>
            <a:endParaRPr lang="tr-TR" dirty="0"/>
          </a:p>
          <a:p>
            <a:r>
              <a:rPr lang="tr-TR" dirty="0">
                <a:ea typeface="+mn-lt"/>
                <a:cs typeface="+mn-lt"/>
              </a:rPr>
              <a:t>• r: referans sinyali</a:t>
            </a:r>
            <a:endParaRPr lang="tr-TR" dirty="0"/>
          </a:p>
          <a:p>
            <a:endParaRPr lang="tr-TR" dirty="0">
              <a:ea typeface="Calibri"/>
              <a:cs typeface="Calibri"/>
            </a:endParaRPr>
          </a:p>
        </p:txBody>
      </p:sp>
    </p:spTree>
    <p:extLst>
      <p:ext uri="{BB962C8B-B14F-4D97-AF65-F5344CB8AC3E}">
        <p14:creationId xmlns:p14="http://schemas.microsoft.com/office/powerpoint/2010/main" val="3156679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378DD0-B4AC-C5FB-509E-23E3742C8FB4}"/>
              </a:ext>
            </a:extLst>
          </p:cNvPr>
          <p:cNvSpPr>
            <a:spLocks noGrp="1"/>
          </p:cNvSpPr>
          <p:nvPr>
            <p:ph type="title"/>
          </p:nvPr>
        </p:nvSpPr>
        <p:spPr/>
        <p:txBody>
          <a:bodyPr/>
          <a:lstStyle/>
          <a:p>
            <a:r>
              <a:rPr lang="tr-TR" dirty="0">
                <a:ea typeface="+mj-lt"/>
                <a:cs typeface="+mj-lt"/>
              </a:rPr>
              <a:t>MRAC Denklemleri</a:t>
            </a:r>
            <a:endParaRPr lang="tr-TR" dirty="0"/>
          </a:p>
          <a:p>
            <a:endParaRPr lang="tr-TR" dirty="0">
              <a:ea typeface="Calibri"/>
              <a:cs typeface="Calibri"/>
            </a:endParaRPr>
          </a:p>
        </p:txBody>
      </p:sp>
      <p:sp>
        <p:nvSpPr>
          <p:cNvPr id="3" name="İçerik Yer Tutucusu 2">
            <a:extLst>
              <a:ext uri="{FF2B5EF4-FFF2-40B4-BE49-F238E27FC236}">
                <a16:creationId xmlns:a16="http://schemas.microsoft.com/office/drawing/2014/main" id="{0EC0690E-4ABB-0566-0D6D-8AAF77AAFA9C}"/>
              </a:ext>
            </a:extLst>
          </p:cNvPr>
          <p:cNvSpPr>
            <a:spLocks noGrp="1"/>
          </p:cNvSpPr>
          <p:nvPr>
            <p:ph idx="1"/>
          </p:nvPr>
        </p:nvSpPr>
        <p:spPr/>
        <p:txBody>
          <a:bodyPr vert="horz" lIns="91440" tIns="45720" rIns="91440" bIns="45720" rtlCol="0" anchor="t">
            <a:normAutofit/>
          </a:bodyPr>
          <a:lstStyle/>
          <a:p>
            <a:pPr marL="0" indent="0"/>
            <a:r>
              <a:rPr lang="tr-TR" dirty="0">
                <a:ea typeface="+mn-lt"/>
                <a:cs typeface="+mn-lt"/>
              </a:rPr>
              <a:t>Kontrol yasası:</a:t>
            </a:r>
            <a:endParaRPr lang="tr-TR" dirty="0">
              <a:ea typeface="Calibri"/>
              <a:cs typeface="Calibri"/>
            </a:endParaRPr>
          </a:p>
          <a:p>
            <a:r>
              <a:rPr lang="tr-TR" dirty="0">
                <a:ea typeface="+mn-lt"/>
                <a:cs typeface="+mn-lt"/>
              </a:rPr>
              <a:t>u = θ₁ * x + θ₂ * r</a:t>
            </a:r>
            <a:endParaRPr lang="tr-TR" dirty="0"/>
          </a:p>
          <a:p>
            <a:r>
              <a:rPr lang="tr-TR" dirty="0">
                <a:ea typeface="+mn-lt"/>
                <a:cs typeface="+mn-lt"/>
              </a:rPr>
              <a:t>Uyarlama kuralı (</a:t>
            </a:r>
            <a:r>
              <a:rPr lang="tr-TR" dirty="0" err="1">
                <a:ea typeface="+mn-lt"/>
                <a:cs typeface="+mn-lt"/>
              </a:rPr>
              <a:t>gradient</a:t>
            </a:r>
            <a:r>
              <a:rPr lang="tr-TR" dirty="0">
                <a:ea typeface="+mn-lt"/>
                <a:cs typeface="+mn-lt"/>
              </a:rPr>
              <a:t> </a:t>
            </a:r>
            <a:r>
              <a:rPr lang="tr-TR" dirty="0" err="1">
                <a:ea typeface="+mn-lt"/>
                <a:cs typeface="+mn-lt"/>
              </a:rPr>
              <a:t>method</a:t>
            </a:r>
            <a:r>
              <a:rPr lang="tr-TR" dirty="0">
                <a:ea typeface="+mn-lt"/>
                <a:cs typeface="+mn-lt"/>
              </a:rPr>
              <a:t>):</a:t>
            </a:r>
            <a:endParaRPr lang="tr-TR" dirty="0"/>
          </a:p>
          <a:p>
            <a:r>
              <a:rPr lang="tr-TR" dirty="0">
                <a:ea typeface="+mn-lt"/>
                <a:cs typeface="+mn-lt"/>
              </a:rPr>
              <a:t>θ̇ᵢ = -γ * e * φᵢ</a:t>
            </a:r>
            <a:endParaRPr lang="tr-TR" dirty="0"/>
          </a:p>
          <a:p>
            <a:r>
              <a:rPr lang="tr-TR" dirty="0">
                <a:ea typeface="+mn-lt"/>
                <a:cs typeface="+mn-lt"/>
              </a:rPr>
              <a:t>• e = x - </a:t>
            </a:r>
            <a:r>
              <a:rPr lang="tr-TR" dirty="0" err="1">
                <a:ea typeface="+mn-lt"/>
                <a:cs typeface="+mn-lt"/>
              </a:rPr>
              <a:t>x_m</a:t>
            </a:r>
            <a:endParaRPr lang="tr-TR" dirty="0" err="1"/>
          </a:p>
          <a:p>
            <a:endParaRPr lang="tr-TR" dirty="0">
              <a:ea typeface="Calibri"/>
              <a:cs typeface="Calibri"/>
            </a:endParaRPr>
          </a:p>
        </p:txBody>
      </p:sp>
    </p:spTree>
    <p:extLst>
      <p:ext uri="{BB962C8B-B14F-4D97-AF65-F5344CB8AC3E}">
        <p14:creationId xmlns:p14="http://schemas.microsoft.com/office/powerpoint/2010/main" val="331645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77C011-E403-920E-96A0-ED723D9A6E11}"/>
              </a:ext>
            </a:extLst>
          </p:cNvPr>
          <p:cNvSpPr>
            <a:spLocks noGrp="1"/>
          </p:cNvSpPr>
          <p:nvPr>
            <p:ph type="title"/>
          </p:nvPr>
        </p:nvSpPr>
        <p:spPr/>
        <p:txBody>
          <a:bodyPr/>
          <a:lstStyle/>
          <a:p>
            <a:r>
              <a:rPr lang="tr-TR" dirty="0">
                <a:ea typeface="+mj-lt"/>
                <a:cs typeface="+mj-lt"/>
              </a:rPr>
              <a:t>Projeksiyon Operatörü</a:t>
            </a:r>
            <a:endParaRPr lang="tr-TR" dirty="0"/>
          </a:p>
        </p:txBody>
      </p:sp>
      <p:sp>
        <p:nvSpPr>
          <p:cNvPr id="3" name="İçerik Yer Tutucusu 2">
            <a:extLst>
              <a:ext uri="{FF2B5EF4-FFF2-40B4-BE49-F238E27FC236}">
                <a16:creationId xmlns:a16="http://schemas.microsoft.com/office/drawing/2014/main" id="{07BFF41F-5159-6FAE-2E01-061C2BCFC3FC}"/>
              </a:ext>
            </a:extLst>
          </p:cNvPr>
          <p:cNvSpPr>
            <a:spLocks noGrp="1"/>
          </p:cNvSpPr>
          <p:nvPr>
            <p:ph idx="1"/>
          </p:nvPr>
        </p:nvSpPr>
        <p:spPr/>
        <p:txBody>
          <a:bodyPr vert="horz" lIns="91440" tIns="45720" rIns="91440" bIns="45720" rtlCol="0" anchor="t">
            <a:normAutofit/>
          </a:bodyPr>
          <a:lstStyle/>
          <a:p>
            <a:pPr marL="0" indent="0"/>
            <a:r>
              <a:rPr lang="tr-TR">
                <a:ea typeface="+mn-lt"/>
                <a:cs typeface="+mn-lt"/>
              </a:rPr>
              <a:t>Parametrelerin sınırsız büyümesini önlemek için projeksiyon kullanılır:</a:t>
            </a:r>
            <a:endParaRPr lang="tr-TR">
              <a:ea typeface="Calibri"/>
              <a:cs typeface="Calibri"/>
            </a:endParaRPr>
          </a:p>
          <a:p>
            <a:r>
              <a:rPr lang="tr-TR" err="1">
                <a:ea typeface="+mn-lt"/>
                <a:cs typeface="+mn-lt"/>
              </a:rPr>
              <a:t>if</a:t>
            </a:r>
            <a:r>
              <a:rPr lang="tr-TR">
                <a:ea typeface="+mn-lt"/>
                <a:cs typeface="+mn-lt"/>
              </a:rPr>
              <a:t> θ &lt;= θ_min + ε and θ̇ &lt; 0 then θ̇ := 0</a:t>
            </a:r>
            <a:endParaRPr lang="tr-TR"/>
          </a:p>
          <a:p>
            <a:r>
              <a:rPr lang="tr-TR" err="1">
                <a:ea typeface="+mn-lt"/>
                <a:cs typeface="+mn-lt"/>
              </a:rPr>
              <a:t>if</a:t>
            </a:r>
            <a:r>
              <a:rPr lang="tr-TR">
                <a:ea typeface="+mn-lt"/>
                <a:cs typeface="+mn-lt"/>
              </a:rPr>
              <a:t> θ &gt;= θ_max - ε and θ̇ &gt; 0 then θ̇ := 0</a:t>
            </a:r>
            <a:endParaRPr lang="tr-TR"/>
          </a:p>
          <a:p>
            <a:endParaRPr lang="tr-TR" dirty="0">
              <a:ea typeface="Calibri"/>
              <a:cs typeface="Calibri"/>
            </a:endParaRPr>
          </a:p>
        </p:txBody>
      </p:sp>
    </p:spTree>
    <p:extLst>
      <p:ext uri="{BB962C8B-B14F-4D97-AF65-F5344CB8AC3E}">
        <p14:creationId xmlns:p14="http://schemas.microsoft.com/office/powerpoint/2010/main" val="2270384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Hız</a:t>
            </a:r>
            <a:r>
              <a:rPr dirty="0"/>
              <a:t> </a:t>
            </a:r>
            <a:r>
              <a:rPr dirty="0" err="1"/>
              <a:t>Takibi</a:t>
            </a:r>
            <a:r>
              <a:rPr dirty="0"/>
              <a:t> </a:t>
            </a:r>
            <a:r>
              <a:rPr dirty="0" err="1"/>
              <a:t>Grafiği</a:t>
            </a:r>
          </a:p>
        </p:txBody>
      </p:sp>
      <p:pic>
        <p:nvPicPr>
          <p:cNvPr id="3" name="Picture 2" descr="Ekran görüntüsü 2025-04-19 170144.png"/>
          <p:cNvPicPr>
            <a:picLocks noChangeAspect="1"/>
          </p:cNvPicPr>
          <p:nvPr/>
        </p:nvPicPr>
        <p:blipFill>
          <a:blip r:embed="rId2"/>
          <a:stretch>
            <a:fillRect/>
          </a:stretch>
        </p:blipFill>
        <p:spPr>
          <a:xfrm>
            <a:off x="457200" y="1371600"/>
            <a:ext cx="4654714" cy="4114800"/>
          </a:xfrm>
          <a:prstGeom prst="rect">
            <a:avLst/>
          </a:prstGeom>
        </p:spPr>
      </p:pic>
      <p:sp>
        <p:nvSpPr>
          <p:cNvPr id="5" name="Metin kutusu 4">
            <a:extLst>
              <a:ext uri="{FF2B5EF4-FFF2-40B4-BE49-F238E27FC236}">
                <a16:creationId xmlns:a16="http://schemas.microsoft.com/office/drawing/2014/main" id="{62210180-8C85-DBBF-1321-CBF278DFAC9E}"/>
              </a:ext>
            </a:extLst>
          </p:cNvPr>
          <p:cNvSpPr txBox="1"/>
          <p:nvPr/>
        </p:nvSpPr>
        <p:spPr>
          <a:xfrm>
            <a:off x="5332719" y="1874904"/>
            <a:ext cx="2743200"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a:t>
            </a:r>
          </a:p>
          <a:p>
            <a:pPr>
              <a:lnSpc>
                <a:spcPts val="1500"/>
              </a:lnSpc>
            </a:pPr>
            <a:r>
              <a:rPr lang="en-US" sz="1400" dirty="0">
                <a:cs typeface="Segoe UI"/>
              </a:rPr>
              <a:t>Bu </a:t>
            </a:r>
            <a:r>
              <a:rPr lang="en-US" sz="1400" dirty="0" err="1">
                <a:cs typeface="Segoe UI"/>
              </a:rPr>
              <a:t>grafik</a:t>
            </a:r>
            <a:r>
              <a:rPr lang="en-US" sz="1400" dirty="0">
                <a:cs typeface="Segoe UI"/>
              </a:rPr>
              <a:t>, MRAC </a:t>
            </a:r>
            <a:r>
              <a:rPr lang="en-US" sz="1400" dirty="0" err="1">
                <a:cs typeface="Segoe UI"/>
              </a:rPr>
              <a:t>kontrolcüsünün</a:t>
            </a:r>
            <a:r>
              <a:rPr lang="en-US" sz="1400" dirty="0">
                <a:cs typeface="Segoe UI"/>
              </a:rPr>
              <a:t> </a:t>
            </a:r>
            <a:r>
              <a:rPr lang="en-US" sz="1400" dirty="0" err="1">
                <a:cs typeface="Segoe UI"/>
              </a:rPr>
              <a:t>referans</a:t>
            </a:r>
            <a:r>
              <a:rPr lang="en-US" sz="1400" dirty="0">
                <a:cs typeface="Segoe UI"/>
              </a:rPr>
              <a:t> </a:t>
            </a:r>
            <a:r>
              <a:rPr lang="en-US" sz="1400" dirty="0" err="1">
                <a:cs typeface="Segoe UI"/>
              </a:rPr>
              <a:t>hıza</a:t>
            </a:r>
            <a:r>
              <a:rPr lang="en-US" sz="1400" dirty="0">
                <a:cs typeface="Segoe UI"/>
              </a:rPr>
              <a:t> (35 m/s) </a:t>
            </a:r>
            <a:r>
              <a:rPr lang="en-US" sz="1400" dirty="0" err="1">
                <a:cs typeface="Segoe UI"/>
              </a:rPr>
              <a:t>ulaşmakta</a:t>
            </a:r>
            <a:r>
              <a:rPr lang="en-US" sz="1400" dirty="0">
                <a:cs typeface="Segoe UI"/>
              </a:rPr>
              <a:t> </a:t>
            </a:r>
            <a:r>
              <a:rPr lang="en-US" sz="1400" dirty="0" err="1">
                <a:cs typeface="Segoe UI"/>
              </a:rPr>
              <a:t>zorlandığını</a:t>
            </a:r>
            <a:r>
              <a:rPr lang="en-US" sz="1400" dirty="0">
                <a:cs typeface="Segoe UI"/>
              </a:rPr>
              <a:t> </a:t>
            </a:r>
            <a:r>
              <a:rPr lang="en-US" sz="1400" dirty="0" err="1">
                <a:cs typeface="Segoe UI"/>
              </a:rPr>
              <a:t>göstermektedir</a:t>
            </a:r>
            <a:r>
              <a:rPr lang="en-US" sz="1400" dirty="0">
                <a:cs typeface="Segoe UI"/>
              </a:rPr>
              <a:t>. </a:t>
            </a:r>
            <a:r>
              <a:rPr lang="en-US" sz="1400" dirty="0" err="1">
                <a:cs typeface="Segoe UI"/>
              </a:rPr>
              <a:t>Gerçek</a:t>
            </a:r>
            <a:r>
              <a:rPr lang="en-US" sz="1400" dirty="0">
                <a:cs typeface="Segoe UI"/>
              </a:rPr>
              <a:t> </a:t>
            </a:r>
            <a:r>
              <a:rPr lang="en-US" sz="1400" dirty="0" err="1">
                <a:cs typeface="Segoe UI"/>
              </a:rPr>
              <a:t>hız</a:t>
            </a:r>
            <a:r>
              <a:rPr lang="en-US" sz="1400" dirty="0">
                <a:cs typeface="Segoe UI"/>
              </a:rPr>
              <a:t> </a:t>
            </a:r>
            <a:r>
              <a:rPr lang="en-US" sz="1400" dirty="0" err="1">
                <a:cs typeface="Segoe UI"/>
              </a:rPr>
              <a:t>zamanla</a:t>
            </a:r>
            <a:r>
              <a:rPr lang="en-US" sz="1400" dirty="0">
                <a:cs typeface="Segoe UI"/>
              </a:rPr>
              <a:t> </a:t>
            </a:r>
            <a:r>
              <a:rPr lang="en-US" sz="1400" dirty="0" err="1">
                <a:cs typeface="Segoe UI"/>
              </a:rPr>
              <a:t>ciddi</a:t>
            </a:r>
            <a:r>
              <a:rPr lang="en-US" sz="1400" dirty="0">
                <a:cs typeface="Segoe UI"/>
              </a:rPr>
              <a:t> </a:t>
            </a:r>
            <a:r>
              <a:rPr lang="en-US" sz="1400" dirty="0" err="1">
                <a:cs typeface="Segoe UI"/>
              </a:rPr>
              <a:t>sapmalar</a:t>
            </a:r>
            <a:r>
              <a:rPr lang="en-US" sz="1400" dirty="0">
                <a:cs typeface="Segoe UI"/>
              </a:rPr>
              <a:t> </a:t>
            </a:r>
            <a:r>
              <a:rPr lang="en-US" sz="1400" dirty="0" err="1">
                <a:cs typeface="Segoe UI"/>
              </a:rPr>
              <a:t>göstermektedir</a:t>
            </a:r>
            <a:r>
              <a:rPr lang="en-US" sz="1400" dirty="0">
                <a:cs typeface="Segoe UI"/>
              </a:rPr>
              <a:t>. Bu durum, </a:t>
            </a:r>
            <a:r>
              <a:rPr lang="en-US" sz="1400" dirty="0" err="1">
                <a:cs typeface="Segoe UI"/>
              </a:rPr>
              <a:t>parametre</a:t>
            </a:r>
            <a:r>
              <a:rPr lang="en-US" sz="1400" dirty="0">
                <a:cs typeface="Segoe UI"/>
              </a:rPr>
              <a:t> </a:t>
            </a:r>
            <a:r>
              <a:rPr lang="en-US" sz="1400" dirty="0" err="1">
                <a:cs typeface="Segoe UI"/>
              </a:rPr>
              <a:t>güncellemelerinin</a:t>
            </a:r>
            <a:r>
              <a:rPr lang="en-US" sz="1400" dirty="0">
                <a:cs typeface="Segoe UI"/>
              </a:rPr>
              <a:t> </a:t>
            </a:r>
            <a:r>
              <a:rPr lang="en-US" sz="1400" dirty="0" err="1">
                <a:cs typeface="Segoe UI"/>
              </a:rPr>
              <a:t>kontrolsüz</a:t>
            </a:r>
            <a:r>
              <a:rPr lang="en-US" sz="1400" dirty="0">
                <a:cs typeface="Segoe UI"/>
              </a:rPr>
              <a:t> </a:t>
            </a:r>
            <a:r>
              <a:rPr lang="en-US" sz="1400" dirty="0" err="1">
                <a:cs typeface="Segoe UI"/>
              </a:rPr>
              <a:t>büyümesine</a:t>
            </a:r>
            <a:r>
              <a:rPr lang="en-US" sz="1400" dirty="0">
                <a:cs typeface="Segoe UI"/>
              </a:rPr>
              <a:t> </a:t>
            </a:r>
            <a:r>
              <a:rPr lang="en-US" sz="1400" dirty="0" err="1">
                <a:cs typeface="Segoe UI"/>
              </a:rPr>
              <a:t>ve</a:t>
            </a:r>
            <a:r>
              <a:rPr lang="en-US" sz="1400" dirty="0">
                <a:cs typeface="Segoe UI"/>
              </a:rPr>
              <a:t> </a:t>
            </a:r>
            <a:r>
              <a:rPr lang="en-US" sz="1400" dirty="0" err="1">
                <a:cs typeface="Segoe UI"/>
              </a:rPr>
              <a:t>kontrolcü</a:t>
            </a:r>
            <a:r>
              <a:rPr lang="en-US" sz="1400" dirty="0">
                <a:cs typeface="Segoe UI"/>
              </a:rPr>
              <a:t> </a:t>
            </a:r>
            <a:r>
              <a:rPr lang="en-US" sz="1400" dirty="0" err="1">
                <a:cs typeface="Segoe UI"/>
              </a:rPr>
              <a:t>kararsızlığına</a:t>
            </a:r>
            <a:r>
              <a:rPr lang="en-US" sz="1400" dirty="0">
                <a:cs typeface="Segoe UI"/>
              </a:rPr>
              <a:t> </a:t>
            </a:r>
            <a:r>
              <a:rPr lang="en-US" sz="1400" dirty="0" err="1">
                <a:cs typeface="Segoe UI"/>
              </a:rPr>
              <a:t>işaret</a:t>
            </a:r>
            <a:r>
              <a:rPr lang="en-US" sz="1400" dirty="0">
                <a:cs typeface="Segoe UI"/>
              </a:rPr>
              <a:t> </a:t>
            </a:r>
            <a:r>
              <a:rPr lang="en-US" sz="1400" dirty="0" err="1">
                <a:cs typeface="Segoe UI"/>
              </a:rPr>
              <a:t>eder</a:t>
            </a:r>
            <a:r>
              <a:rPr lang="en-US" sz="1400" dirty="0">
                <a:cs typeface="Segoe UI"/>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Ekran Gösterisi (4:3)</PresentationFormat>
  <Paragraphs>0</Paragraphs>
  <Slides>35</Slides>
  <Notes>0</Notes>
  <HiddenSlides>0</HiddenSlides>
  <MMClips>0</MMClips>
  <ScaleCrop>false</ScaleCrop>
  <HeadingPairs>
    <vt:vector size="4" baseType="variant">
      <vt:variant>
        <vt:lpstr>Tema</vt:lpstr>
      </vt:variant>
      <vt:variant>
        <vt:i4>1</vt:i4>
      </vt:variant>
      <vt:variant>
        <vt:lpstr>Slayt Başlıkları</vt:lpstr>
      </vt:variant>
      <vt:variant>
        <vt:i4>35</vt:i4>
      </vt:variant>
    </vt:vector>
  </HeadingPairs>
  <TitlesOfParts>
    <vt:vector size="36" baseType="lpstr">
      <vt:lpstr>Office Theme</vt:lpstr>
      <vt:lpstr>Soru - 1</vt:lpstr>
      <vt:lpstr>PowerPoint Sunusu</vt:lpstr>
      <vt:lpstr>Fiziksel Modelleme</vt:lpstr>
      <vt:lpstr>PowerPoint Sunusu</vt:lpstr>
      <vt:lpstr>PowerPoint Sunusu</vt:lpstr>
      <vt:lpstr>Referans Model</vt:lpstr>
      <vt:lpstr>MRAC Denklemleri </vt:lpstr>
      <vt:lpstr>Projeksiyon Operatörü</vt:lpstr>
      <vt:lpstr>Hız Takibi Grafiği</vt:lpstr>
      <vt:lpstr>Takip Hatası (e = v - v_m)</vt:lpstr>
      <vt:lpstr>Parametre Güncellemeleri</vt:lpstr>
      <vt:lpstr>Kontrol Torku (Satürasyonlu)</vt:lpstr>
      <vt:lpstr>Yöntem, Teorik Temeller ve Sonuçlar </vt:lpstr>
      <vt:lpstr>Amaç</vt:lpstr>
      <vt:lpstr>Referans Model</vt:lpstr>
      <vt:lpstr>Adaptif Kontrol Yasası</vt:lpstr>
      <vt:lpstr>Fiziksel Kısıt</vt:lpstr>
      <vt:lpstr>5. Sonuçlar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GitHub</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130</cp:revision>
  <dcterms:created xsi:type="dcterms:W3CDTF">2013-01-27T09:14:16Z</dcterms:created>
  <dcterms:modified xsi:type="dcterms:W3CDTF">2025-04-20T08:55:50Z</dcterms:modified>
  <cp:category/>
</cp:coreProperties>
</file>