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30" r:id="rId2"/>
    <p:sldId id="401" r:id="rId3"/>
    <p:sldId id="385" r:id="rId4"/>
    <p:sldId id="386" r:id="rId5"/>
    <p:sldId id="387" r:id="rId6"/>
    <p:sldId id="399" r:id="rId7"/>
    <p:sldId id="400" r:id="rId8"/>
    <p:sldId id="388" r:id="rId9"/>
    <p:sldId id="389" r:id="rId10"/>
    <p:sldId id="393" r:id="rId11"/>
    <p:sldId id="390" r:id="rId12"/>
    <p:sldId id="391" r:id="rId13"/>
    <p:sldId id="392" r:id="rId14"/>
    <p:sldId id="394" r:id="rId15"/>
    <p:sldId id="395" r:id="rId16"/>
    <p:sldId id="397" r:id="rId17"/>
    <p:sldId id="398" r:id="rId18"/>
    <p:sldId id="396" r:id="rId19"/>
    <p:sldId id="347" r:id="rId20"/>
    <p:sldId id="360" r:id="rId21"/>
    <p:sldId id="362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AF405-A693-4CE1-8128-46C04A369B26}" type="datetimeFigureOut">
              <a:rPr lang="tr-TR" smtClean="0"/>
              <a:t>31.10.2020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5C4D8-62FA-4726-8004-C3B9EB179C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5912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5C4D8-62FA-4726-8004-C3B9EB179CCC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9905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5C4D8-62FA-4726-8004-C3B9EB179CCC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343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E6DE-8284-4256-9872-6524B32BB71E}" type="datetime1">
              <a:rPr lang="tr-TR" smtClean="0"/>
              <a:t>31.10.2020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5262-EF65-481F-B3A6-90D0683DD1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645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A691-2B04-43E3-84FF-7A8F0BE7CCBA}" type="datetime1">
              <a:rPr lang="tr-TR" smtClean="0"/>
              <a:t>31.10.2020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5262-EF65-481F-B3A6-90D0683DD1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503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123F-CD74-4730-9491-95DCD3352A9F}" type="datetime1">
              <a:rPr lang="tr-TR" smtClean="0"/>
              <a:t>31.10.2020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5262-EF65-481F-B3A6-90D0683DD1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0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79AE-B56A-4F2E-B2CD-93A8F1969F7C}" type="datetime1">
              <a:rPr lang="tr-TR" smtClean="0"/>
              <a:t>31.10.2020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5262-EF65-481F-B3A6-90D0683DD1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641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955-6F19-4E3D-A270-443D1ACAF602}" type="datetime1">
              <a:rPr lang="tr-TR" smtClean="0"/>
              <a:t>31.10.2020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5262-EF65-481F-B3A6-90D0683DD1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595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FF13-E5BF-42E5-B971-563FCA2F5280}" type="datetime1">
              <a:rPr lang="tr-TR" smtClean="0"/>
              <a:t>31.10.2020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5262-EF65-481F-B3A6-90D0683DD1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911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7A67-3559-462A-8B8C-51A6C705E009}" type="datetime1">
              <a:rPr lang="tr-TR" smtClean="0"/>
              <a:t>31.10.2020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5262-EF65-481F-B3A6-90D0683DD1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746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E2BC-3A90-414E-9BEA-5231DE1D4C61}" type="datetime1">
              <a:rPr lang="tr-TR" smtClean="0"/>
              <a:t>31.10.2020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5262-EF65-481F-B3A6-90D0683DD1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900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27EC-D16A-43CC-A311-0277D452B6DB}" type="datetime1">
              <a:rPr lang="tr-TR" smtClean="0"/>
              <a:t>31.10.2020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5262-EF65-481F-B3A6-90D0683DD1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695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0089-A98F-4CEF-9293-EA10E37EAA14}" type="datetime1">
              <a:rPr lang="tr-TR" smtClean="0"/>
              <a:t>31.10.2020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5262-EF65-481F-B3A6-90D0683DD1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776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C7A9-8E09-44EC-80DD-65245804C5B5}" type="datetime1">
              <a:rPr lang="tr-TR" smtClean="0"/>
              <a:t>31.10.2020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5262-EF65-481F-B3A6-90D0683DD1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86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EDD2F-9335-4A52-AA43-F152A28A59A2}" type="datetime1">
              <a:rPr lang="tr-TR" smtClean="0"/>
              <a:t>31.10.2020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15262-EF65-481F-B3A6-90D0683DD1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121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559091"/>
            <a:ext cx="9144000" cy="2387600"/>
          </a:xfrm>
        </p:spPr>
        <p:txBody>
          <a:bodyPr/>
          <a:lstStyle/>
          <a:p>
            <a:r>
              <a:rPr lang="tr-TR" b="1" dirty="0">
                <a:solidFill>
                  <a:srgbClr val="C00000"/>
                </a:solidFill>
              </a:rPr>
              <a:t>İşaret İşleme</a:t>
            </a:r>
            <a:br>
              <a:rPr lang="tr-TR" b="1" dirty="0">
                <a:solidFill>
                  <a:srgbClr val="C00000"/>
                </a:solidFill>
              </a:rPr>
            </a:br>
            <a:r>
              <a:rPr lang="tr-TR" sz="3600" b="1" dirty="0"/>
              <a:t>Ayrık Zamanlı Sistemlerde Birim Darbe Cevabı-</a:t>
            </a:r>
            <a:r>
              <a:rPr lang="tr-TR" sz="3600" b="1" dirty="0">
                <a:solidFill>
                  <a:srgbClr val="C00000"/>
                </a:solidFill>
              </a:rPr>
              <a:t>H5CD3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5377218"/>
            <a:ext cx="9144000" cy="1149824"/>
          </a:xfrm>
        </p:spPr>
        <p:txBody>
          <a:bodyPr/>
          <a:lstStyle/>
          <a:p>
            <a:r>
              <a:rPr lang="tr-TR" dirty="0"/>
              <a:t>Dr. Meriç Çetin</a:t>
            </a:r>
          </a:p>
          <a:p>
            <a:r>
              <a:rPr lang="tr-TR" dirty="0"/>
              <a:t>versiyon151020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5262-EF65-481F-B3A6-90D0683DD137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097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B3FFCD-73E8-4F9D-A531-E3041171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50058" cy="1759097"/>
          </a:xfrm>
        </p:spPr>
        <p:txBody>
          <a:bodyPr/>
          <a:lstStyle/>
          <a:p>
            <a:r>
              <a:rPr lang="tr-TR" b="1" dirty="0" err="1">
                <a:solidFill>
                  <a:srgbClr val="C00000"/>
                </a:solidFill>
              </a:rPr>
              <a:t>Konvolüsyon</a:t>
            </a:r>
            <a:r>
              <a:rPr lang="tr-TR" b="1" dirty="0">
                <a:solidFill>
                  <a:srgbClr val="C00000"/>
                </a:solidFill>
              </a:rPr>
              <a:t> Toplamı</a:t>
            </a:r>
            <a:br>
              <a:rPr lang="tr-TR" b="1" dirty="0">
                <a:solidFill>
                  <a:srgbClr val="C00000"/>
                </a:solidFill>
              </a:rPr>
            </a:br>
            <a:r>
              <a:rPr lang="tr-TR" b="1" dirty="0">
                <a:solidFill>
                  <a:srgbClr val="C00000"/>
                </a:solidFill>
              </a:rPr>
              <a:t>için grafiksel örnek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9AEFA7B-C191-4718-8BB8-A7ACF55F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5262-EF65-481F-B3A6-90D0683DD137}" type="slidenum">
              <a:rPr lang="tr-TR" smtClean="0"/>
              <a:t>10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3643969-936B-4965-96B8-FEE9157FA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171" y="110242"/>
            <a:ext cx="4452839" cy="670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18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512C88-5350-43A9-88EE-C24109C7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EAD769-4F71-4307-9FE7-88913C619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41597A6-2F65-416C-BE9E-8071AE22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5262-EF65-481F-B3A6-90D0683DD137}" type="slidenum">
              <a:rPr lang="tr-TR" smtClean="0"/>
              <a:t>11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F6C78B9-718F-41B0-942C-4BEC139C7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71"/>
          <a:stretch/>
        </p:blipFill>
        <p:spPr>
          <a:xfrm>
            <a:off x="838200" y="31310"/>
            <a:ext cx="10922392" cy="678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65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B5270C-2804-4DB4-B5BA-34438397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968106-A275-4A18-9BFA-CD63386BD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C2F3728-A714-46EA-9694-6694607C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5262-EF65-481F-B3A6-90D0683DD137}" type="slidenum">
              <a:rPr lang="tr-TR" smtClean="0"/>
              <a:t>12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27EF858-E3CE-40B6-BBBB-B8D46963E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353219"/>
            <a:ext cx="10635397" cy="537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11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BBEA67-4FC8-45E7-ABDC-2F3EFC7E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EDA88B-FC14-4D7D-AD62-18088BFE0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44D2123-B888-44D6-A9E5-692B6EAB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5262-EF65-481F-B3A6-90D0683DD137}" type="slidenum">
              <a:rPr lang="tr-TR" smtClean="0"/>
              <a:t>13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DC74117-F55F-4804-8287-F38F72BA3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98" y="80253"/>
            <a:ext cx="8181299" cy="650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51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C76450-0689-48B9-82B1-3255A6F3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068D49-B298-4EE2-84E4-EA0204482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4BAC545-1B54-46A3-8A46-C37D5B48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5262-EF65-481F-B3A6-90D0683DD137}" type="slidenum">
              <a:rPr lang="tr-TR" smtClean="0"/>
              <a:t>14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78EE005-F61A-4561-81D8-E9D40AE26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2686253" cy="647749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F5AC6141-70B9-4C93-8CE8-70F4F56F0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64969"/>
            <a:ext cx="10861578" cy="2450478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6D6087F1-EADD-4FBC-AF53-232A5AB13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887" y="3805140"/>
            <a:ext cx="10464203" cy="246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89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E4ADCD-79BF-4626-9774-ED9EF3DC6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C00000"/>
                </a:solidFill>
              </a:rPr>
              <a:t>Ayrık zamanda sistem kararlılığı örnekleri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595508-52C1-4050-98A7-AECCDF539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F4CE215-64D0-4256-84E0-F030F785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5262-EF65-481F-B3A6-90D0683DD137}" type="slidenum">
              <a:rPr lang="tr-TR" smtClean="0"/>
              <a:t>15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6D051E2-A399-4BE8-89E1-2FD805318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10" y="1952625"/>
            <a:ext cx="9655619" cy="287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97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A7EF41-E0BA-4CE6-8742-095ED5D7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C00000"/>
                </a:solidFill>
              </a:rPr>
              <a:t>Ayrık zamanda sistem kararlılığı örnekleri-devam</a:t>
            </a:r>
            <a:endParaRPr lang="en-US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9EFAA3-5D01-42F3-A19D-F2D6098CD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A72EC5C-7192-41E2-B233-A5874E04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5262-EF65-481F-B3A6-90D0683DD137}" type="slidenum">
              <a:rPr lang="tr-TR" smtClean="0"/>
              <a:t>16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06D8EA3-DDDD-441D-B37A-E26C784B1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477" y="1388269"/>
            <a:ext cx="6809311" cy="522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23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A7EF41-E0BA-4CE6-8742-095ED5D7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C00000"/>
                </a:solidFill>
              </a:rPr>
              <a:t>Ayrık zamanda sistem kararlılığı örnekleri-devam</a:t>
            </a:r>
            <a:endParaRPr lang="en-US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9EFAA3-5D01-42F3-A19D-F2D6098CD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A72EC5C-7192-41E2-B233-A5874E04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5262-EF65-481F-B3A6-90D0683DD137}" type="slidenum">
              <a:rPr lang="tr-TR" smtClean="0"/>
              <a:t>17</a:t>
            </a:fld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118CC1F-A9A1-40AC-B8ED-2A286B436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06" t="41724" r="25835"/>
          <a:stretch/>
        </p:blipFill>
        <p:spPr>
          <a:xfrm>
            <a:off x="281353" y="2740019"/>
            <a:ext cx="4994031" cy="135373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28076583-D2A6-47F1-B17B-1FB03E655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231" y="1439758"/>
            <a:ext cx="6078416" cy="521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03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FA92D26C-3466-47A9-BE5E-81046BEE9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C00000"/>
                </a:solidFill>
              </a:rPr>
              <a:t>Yoklama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Alt Başlık 5">
            <a:extLst>
              <a:ext uri="{FF2B5EF4-FFF2-40B4-BE49-F238E27FC236}">
                <a16:creationId xmlns:a16="http://schemas.microsoft.com/office/drawing/2014/main" id="{57A5D083-7710-4C57-BE9C-A895B7A04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8DFA1DD-DAF7-46C7-9287-328B4A97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5262-EF65-481F-B3A6-90D0683DD137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5796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81125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rgbClr val="C00000"/>
                </a:solidFill>
              </a:rPr>
              <a:t>Kısa Sınav (Quiz5)</a:t>
            </a:r>
            <a:endParaRPr lang="tr-TR" dirty="0"/>
          </a:p>
        </p:txBody>
      </p:sp>
      <p:sp>
        <p:nvSpPr>
          <p:cNvPr id="6" name="Alt Başlık 5"/>
          <p:cNvSpPr>
            <a:spLocks noGrp="1"/>
          </p:cNvSpPr>
          <p:nvPr>
            <p:ph type="subTitle" idx="1"/>
          </p:nvPr>
        </p:nvSpPr>
        <p:spPr>
          <a:xfrm>
            <a:off x="1524000" y="3084394"/>
            <a:ext cx="9694460" cy="2975212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rgbClr val="C00000"/>
                </a:solidFill>
              </a:rPr>
              <a:t>Süre: Gün sonu 23.59 a kadar</a:t>
            </a:r>
          </a:p>
          <a:p>
            <a:r>
              <a:rPr lang="tr-TR" b="1" dirty="0">
                <a:solidFill>
                  <a:srgbClr val="0070C0"/>
                </a:solidFill>
              </a:rPr>
              <a:t>Cevaplarınızı A4  kağıdına el yazınızla yazarak çözümün fotoğrafını çekin ve </a:t>
            </a:r>
            <a:r>
              <a:rPr lang="tr-TR" b="1" dirty="0" err="1">
                <a:solidFill>
                  <a:srgbClr val="0070C0"/>
                </a:solidFill>
              </a:rPr>
              <a:t>EDS’de</a:t>
            </a:r>
            <a:r>
              <a:rPr lang="tr-TR" b="1" dirty="0">
                <a:solidFill>
                  <a:srgbClr val="0070C0"/>
                </a:solidFill>
              </a:rPr>
              <a:t> belirtilen alana bu belgeyi (</a:t>
            </a:r>
            <a:r>
              <a:rPr lang="tr-TR" b="1" dirty="0" err="1">
                <a:solidFill>
                  <a:srgbClr val="0070C0"/>
                </a:solidFill>
              </a:rPr>
              <a:t>jpg</a:t>
            </a:r>
            <a:r>
              <a:rPr lang="tr-TR" b="1" dirty="0">
                <a:solidFill>
                  <a:srgbClr val="0070C0"/>
                </a:solidFill>
              </a:rPr>
              <a:t> yada </a:t>
            </a:r>
            <a:r>
              <a:rPr lang="tr-TR" b="1" dirty="0" err="1">
                <a:solidFill>
                  <a:srgbClr val="0070C0"/>
                </a:solidFill>
              </a:rPr>
              <a:t>pdf</a:t>
            </a:r>
            <a:r>
              <a:rPr lang="tr-TR" b="1" dirty="0">
                <a:solidFill>
                  <a:srgbClr val="0070C0"/>
                </a:solidFill>
              </a:rPr>
              <a:t>) yükleyin.</a:t>
            </a:r>
          </a:p>
          <a:p>
            <a:r>
              <a:rPr lang="tr-TR" b="1" dirty="0">
                <a:solidFill>
                  <a:srgbClr val="C00000"/>
                </a:solidFill>
              </a:rPr>
              <a:t>Çözüm kağıdınıza ad-</a:t>
            </a:r>
            <a:r>
              <a:rPr lang="tr-TR" b="1" dirty="0" err="1">
                <a:solidFill>
                  <a:srgbClr val="C00000"/>
                </a:solidFill>
              </a:rPr>
              <a:t>soyad</a:t>
            </a:r>
            <a:r>
              <a:rPr lang="tr-TR" b="1" dirty="0">
                <a:solidFill>
                  <a:srgbClr val="C00000"/>
                </a:solidFill>
              </a:rPr>
              <a:t> ve numaranızı yazmayı kesinlikle unutmayınız!!</a:t>
            </a:r>
          </a:p>
          <a:p>
            <a:r>
              <a:rPr lang="tr-TR" b="1" dirty="0">
                <a:solidFill>
                  <a:srgbClr val="0070C0"/>
                </a:solidFill>
              </a:rPr>
              <a:t>Ad-</a:t>
            </a:r>
            <a:r>
              <a:rPr lang="tr-TR" b="1" dirty="0" err="1">
                <a:solidFill>
                  <a:srgbClr val="0070C0"/>
                </a:solidFill>
              </a:rPr>
              <a:t>soyad</a:t>
            </a:r>
            <a:r>
              <a:rPr lang="tr-TR" b="1" dirty="0">
                <a:solidFill>
                  <a:srgbClr val="0070C0"/>
                </a:solidFill>
              </a:rPr>
              <a:t> ve numarası eksik kağıtlar değerlendirmeye alınmayacaktır.</a:t>
            </a:r>
          </a:p>
          <a:p>
            <a:r>
              <a:rPr lang="tr-TR" b="1" dirty="0">
                <a:solidFill>
                  <a:srgbClr val="C00000"/>
                </a:solidFill>
              </a:rPr>
              <a:t>BAŞARILAR..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5262-EF65-481F-B3A6-90D0683DD137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976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F49D374-A298-4DF4-904E-76688E57B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6000" b="1" dirty="0">
                <a:solidFill>
                  <a:srgbClr val="C00000"/>
                </a:solidFill>
              </a:rPr>
              <a:t>Birim Darbe Cevabı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Alt Başlık 5">
            <a:extLst>
              <a:ext uri="{FF2B5EF4-FFF2-40B4-BE49-F238E27FC236}">
                <a16:creationId xmlns:a16="http://schemas.microsoft.com/office/drawing/2014/main" id="{CD4433AD-2921-4C13-9D16-97566A026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E2F82BA-58EE-40FF-B88A-1928E768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5262-EF65-481F-B3A6-90D0683DD137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0773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A45C29-FD78-4745-AEA7-0B64FC65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C00000"/>
                </a:solidFill>
              </a:rPr>
              <a:t>Quiz5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0E82EB-6609-4E10-956D-26402D581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Aşağı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verilen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sistemlerin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kutuplarını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karakteristik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modlarını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tr-T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çember üzerinde çizerek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gösteriniz</a:t>
            </a:r>
            <a:r>
              <a:rPr lang="tr-T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Her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seçenekte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verilen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sistemin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kararlılığı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hakkında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ne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söyleyebilirsiniz</a:t>
            </a:r>
            <a:r>
              <a:rPr lang="tr-T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değerlendiri</a:t>
            </a:r>
            <a:r>
              <a:rPr lang="tr-T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 kağıt üzerinde ilgili eksenin altına not olarak düşünüz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tr-TR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tr-TR" sz="1800" dirty="0">
              <a:latin typeface="Arial" panose="020B0604020202020204" pitchFamily="34" charset="0"/>
            </a:endParaRPr>
          </a:p>
          <a:p>
            <a:r>
              <a:rPr lang="tr-TR" sz="1800" dirty="0">
                <a:latin typeface="Arial" panose="020B0604020202020204" pitchFamily="34" charset="0"/>
              </a:rPr>
              <a:t>1-</a:t>
            </a:r>
          </a:p>
          <a:p>
            <a:endParaRPr lang="tr-TR" sz="1800" dirty="0">
              <a:latin typeface="Arial" panose="020B0604020202020204" pitchFamily="34" charset="0"/>
            </a:endParaRPr>
          </a:p>
          <a:p>
            <a:r>
              <a:rPr lang="tr-TR" sz="1800" dirty="0">
                <a:latin typeface="Arial" panose="020B0604020202020204" pitchFamily="34" charset="0"/>
              </a:rPr>
              <a:t>2-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7CDEBB3-CFC7-4FC1-B208-4AE1E3A1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5262-EF65-481F-B3A6-90D0683DD137}" type="slidenum">
              <a:rPr lang="tr-TR" smtClean="0"/>
              <a:t>20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7719BE0-A566-4BFB-A6EC-7E49E405A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13" y="2823273"/>
            <a:ext cx="4848519" cy="196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48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C00000"/>
                </a:solidFill>
              </a:rPr>
              <a:t>Bu ders notu için faydalanılan kaynaklar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5262-EF65-481F-B3A6-90D0683DD137}" type="slidenum">
              <a:rPr lang="tr-TR" smtClean="0"/>
              <a:t>21</a:t>
            </a:fld>
            <a:endParaRPr lang="tr-TR"/>
          </a:p>
        </p:txBody>
      </p:sp>
      <p:pic>
        <p:nvPicPr>
          <p:cNvPr id="8" name="Picture 2" descr="Amazon.com: Linear Systems and Signals, 2nd Edition (9780195158335): Lathi, B.  P.: Boo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117" y="2183050"/>
            <a:ext cx="2815138" cy="339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11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B58DE9-8D79-4EA7-859E-B656FD94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C00000"/>
                </a:solidFill>
              </a:rPr>
              <a:t>Birim Darbe Cevabı 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5FCF96-5419-43E7-9BCB-975FE25FC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2A0DAC2-8C82-4F7F-B83C-4DF44CC1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5262-EF65-481F-B3A6-90D0683DD137}" type="slidenum">
              <a:rPr lang="tr-TR" smtClean="0"/>
              <a:t>3</a:t>
            </a:fld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DF502981-E5D5-47C8-BAE6-DEB538212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50" y="3806301"/>
            <a:ext cx="9862590" cy="281092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214A441D-F670-45F4-B49B-EE4E8F836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46239"/>
            <a:ext cx="10896794" cy="1865312"/>
          </a:xfrm>
          <a:prstGeom prst="rect">
            <a:avLst/>
          </a:prstGeom>
        </p:spPr>
      </p:pic>
      <p:sp>
        <p:nvSpPr>
          <p:cNvPr id="5" name="Ok: Aşağı 4">
            <a:extLst>
              <a:ext uri="{FF2B5EF4-FFF2-40B4-BE49-F238E27FC236}">
                <a16:creationId xmlns:a16="http://schemas.microsoft.com/office/drawing/2014/main" id="{941CF948-4140-4D8F-8219-2FB3197B88DD}"/>
              </a:ext>
            </a:extLst>
          </p:cNvPr>
          <p:cNvSpPr/>
          <p:nvPr/>
        </p:nvSpPr>
        <p:spPr>
          <a:xfrm>
            <a:off x="6566478" y="2831125"/>
            <a:ext cx="280067" cy="28135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k: Aşağı 5">
            <a:extLst>
              <a:ext uri="{FF2B5EF4-FFF2-40B4-BE49-F238E27FC236}">
                <a16:creationId xmlns:a16="http://schemas.microsoft.com/office/drawing/2014/main" id="{F17782F8-C5FD-4F1E-829F-2E121D694B29}"/>
              </a:ext>
            </a:extLst>
          </p:cNvPr>
          <p:cNvSpPr/>
          <p:nvPr/>
        </p:nvSpPr>
        <p:spPr>
          <a:xfrm>
            <a:off x="6566478" y="4446512"/>
            <a:ext cx="280067" cy="28135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k: Sağ 6">
            <a:extLst>
              <a:ext uri="{FF2B5EF4-FFF2-40B4-BE49-F238E27FC236}">
                <a16:creationId xmlns:a16="http://schemas.microsoft.com/office/drawing/2014/main" id="{DDD34FB8-0FBA-4FE9-8928-F5C28E6244D3}"/>
              </a:ext>
            </a:extLst>
          </p:cNvPr>
          <p:cNvSpPr/>
          <p:nvPr/>
        </p:nvSpPr>
        <p:spPr>
          <a:xfrm>
            <a:off x="3516923" y="5824025"/>
            <a:ext cx="281353" cy="35293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9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11234D-816C-4EBE-B7CD-DDB95CDD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F7F35B-36D3-4FE8-9078-7B63091B1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143D80B-DDAD-406B-A65F-4E836416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5262-EF65-481F-B3A6-90D0683DD137}" type="slidenum">
              <a:rPr lang="tr-TR" smtClean="0"/>
              <a:t>4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5C857ED-01C9-4332-A359-A05E90150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4"/>
            <a:ext cx="10952402" cy="581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9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41DFDB-D69B-4CC5-878F-2E56A4C5D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7F5FCD-3258-4DDE-A507-983167E4F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12821D6-9A79-4580-A87D-73E89EFD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5262-EF65-481F-B3A6-90D0683DD137}" type="slidenum">
              <a:rPr lang="tr-TR" smtClean="0"/>
              <a:t>5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004A4C4-604E-4712-BBCD-A5EAB2B87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02" y="551863"/>
            <a:ext cx="6960679" cy="2624256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12EBC77-F383-4CAF-A844-989C00A4C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525" y="3520704"/>
            <a:ext cx="9744950" cy="265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81125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rgbClr val="C00000"/>
                </a:solidFill>
              </a:rPr>
              <a:t>Kısa Sınav (Quiz4)</a:t>
            </a:r>
            <a:endParaRPr lang="tr-TR" dirty="0"/>
          </a:p>
        </p:txBody>
      </p:sp>
      <p:sp>
        <p:nvSpPr>
          <p:cNvPr id="6" name="Alt Başlık 5"/>
          <p:cNvSpPr>
            <a:spLocks noGrp="1"/>
          </p:cNvSpPr>
          <p:nvPr>
            <p:ph type="subTitle" idx="1"/>
          </p:nvPr>
        </p:nvSpPr>
        <p:spPr>
          <a:xfrm>
            <a:off x="1524000" y="3084394"/>
            <a:ext cx="9694460" cy="2975212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rgbClr val="C00000"/>
                </a:solidFill>
              </a:rPr>
              <a:t>Süre: Gün sonu 23.59 a kadar</a:t>
            </a:r>
          </a:p>
          <a:p>
            <a:r>
              <a:rPr lang="tr-TR" b="1" dirty="0">
                <a:solidFill>
                  <a:srgbClr val="0070C0"/>
                </a:solidFill>
              </a:rPr>
              <a:t>Cevaplarınızı A4  kağıdına el yazınızla yazarak çözümün fotoğrafını çekin ve </a:t>
            </a:r>
            <a:r>
              <a:rPr lang="tr-TR" b="1" dirty="0" err="1">
                <a:solidFill>
                  <a:srgbClr val="0070C0"/>
                </a:solidFill>
              </a:rPr>
              <a:t>EDS’de</a:t>
            </a:r>
            <a:r>
              <a:rPr lang="tr-TR" b="1" dirty="0">
                <a:solidFill>
                  <a:srgbClr val="0070C0"/>
                </a:solidFill>
              </a:rPr>
              <a:t> belirtilen alana bu belgeyi (</a:t>
            </a:r>
            <a:r>
              <a:rPr lang="tr-TR" b="1" dirty="0" err="1">
                <a:solidFill>
                  <a:srgbClr val="0070C0"/>
                </a:solidFill>
              </a:rPr>
              <a:t>jpg</a:t>
            </a:r>
            <a:r>
              <a:rPr lang="tr-TR" b="1" dirty="0">
                <a:solidFill>
                  <a:srgbClr val="0070C0"/>
                </a:solidFill>
              </a:rPr>
              <a:t> yada </a:t>
            </a:r>
            <a:r>
              <a:rPr lang="tr-TR" b="1" dirty="0" err="1">
                <a:solidFill>
                  <a:srgbClr val="0070C0"/>
                </a:solidFill>
              </a:rPr>
              <a:t>pdf</a:t>
            </a:r>
            <a:r>
              <a:rPr lang="tr-TR" b="1" dirty="0">
                <a:solidFill>
                  <a:srgbClr val="0070C0"/>
                </a:solidFill>
              </a:rPr>
              <a:t>) yükleyin.</a:t>
            </a:r>
          </a:p>
          <a:p>
            <a:r>
              <a:rPr lang="tr-TR" b="1" dirty="0">
                <a:solidFill>
                  <a:srgbClr val="C00000"/>
                </a:solidFill>
              </a:rPr>
              <a:t>Çözüm kağıdınıza ad-</a:t>
            </a:r>
            <a:r>
              <a:rPr lang="tr-TR" b="1" dirty="0" err="1">
                <a:solidFill>
                  <a:srgbClr val="C00000"/>
                </a:solidFill>
              </a:rPr>
              <a:t>soyad</a:t>
            </a:r>
            <a:r>
              <a:rPr lang="tr-TR" b="1" dirty="0">
                <a:solidFill>
                  <a:srgbClr val="C00000"/>
                </a:solidFill>
              </a:rPr>
              <a:t> ve numaranızı yazmayı kesinlikle unutmayınız!!</a:t>
            </a:r>
          </a:p>
          <a:p>
            <a:r>
              <a:rPr lang="tr-TR" b="1" dirty="0">
                <a:solidFill>
                  <a:srgbClr val="0070C0"/>
                </a:solidFill>
              </a:rPr>
              <a:t>Ad-</a:t>
            </a:r>
            <a:r>
              <a:rPr lang="tr-TR" b="1" dirty="0" err="1">
                <a:solidFill>
                  <a:srgbClr val="0070C0"/>
                </a:solidFill>
              </a:rPr>
              <a:t>soyad</a:t>
            </a:r>
            <a:r>
              <a:rPr lang="tr-TR" b="1" dirty="0">
                <a:solidFill>
                  <a:srgbClr val="0070C0"/>
                </a:solidFill>
              </a:rPr>
              <a:t> ve numarası eksik kağıtlar değerlendirmeye alınmayacaktır.</a:t>
            </a:r>
          </a:p>
          <a:p>
            <a:r>
              <a:rPr lang="tr-TR" b="1" dirty="0">
                <a:solidFill>
                  <a:srgbClr val="C00000"/>
                </a:solidFill>
              </a:rPr>
              <a:t>BAŞARILAR..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5262-EF65-481F-B3A6-90D0683DD137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191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sim 12">
            <a:extLst>
              <a:ext uri="{FF2B5EF4-FFF2-40B4-BE49-F238E27FC236}">
                <a16:creationId xmlns:a16="http://schemas.microsoft.com/office/drawing/2014/main" id="{73F84318-8BA9-4D05-82BA-E7AA5AA17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92" y="1109104"/>
            <a:ext cx="10344570" cy="3427228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AA45C29-FD78-4745-AEA7-0B64FC65C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47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solidFill>
                  <a:srgbClr val="C00000"/>
                </a:solidFill>
              </a:rPr>
              <a:t>Quiz4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0E82EB-6609-4E10-956D-26402D581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298"/>
            <a:ext cx="10515600" cy="5130665"/>
          </a:xfrm>
        </p:spPr>
        <p:txBody>
          <a:bodyPr>
            <a:normAutofit/>
          </a:bodyPr>
          <a:lstStyle/>
          <a:p>
            <a:r>
              <a:rPr lang="tr-TR" sz="2400" dirty="0"/>
              <a:t>1-</a:t>
            </a:r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r>
              <a:rPr lang="tr-TR" sz="2400" dirty="0"/>
              <a:t>2-</a:t>
            </a:r>
            <a:endParaRPr lang="en-US" sz="24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7CDEBB3-CFC7-4FC1-B208-4AE1E3A1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5262-EF65-481F-B3A6-90D0683DD137}" type="slidenum">
              <a:rPr lang="tr-TR" smtClean="0"/>
              <a:t>7</a:t>
            </a:fld>
            <a:endParaRPr lang="tr-TR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42B95368-370F-4602-A363-E971088F7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095" y="5113504"/>
            <a:ext cx="9880336" cy="12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7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861B2A-058E-48D0-87FB-385E070E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C00000"/>
                </a:solidFill>
              </a:rPr>
              <a:t>Sıfır Durum Cevabı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5C260A4-D7D3-4010-B431-F336F3FD6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EF63397-9251-4D72-BDF6-4F932CCF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5262-EF65-481F-B3A6-90D0683DD137}" type="slidenum">
              <a:rPr lang="tr-TR" smtClean="0"/>
              <a:t>8</a:t>
            </a:fld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7D61DD90-8801-40B0-ACD4-1D1404444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1504"/>
            <a:ext cx="6600053" cy="254343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B9050974-0FF4-462B-8DAA-525A4A418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587" y="182562"/>
            <a:ext cx="4435213" cy="6492875"/>
          </a:xfrm>
          <a:prstGeom prst="rect">
            <a:avLst/>
          </a:prstGeom>
        </p:spPr>
      </p:pic>
      <p:sp>
        <p:nvSpPr>
          <p:cNvPr id="5" name="Ok: Sağ 4">
            <a:extLst>
              <a:ext uri="{FF2B5EF4-FFF2-40B4-BE49-F238E27FC236}">
                <a16:creationId xmlns:a16="http://schemas.microsoft.com/office/drawing/2014/main" id="{803E2695-D1AF-4FC6-B20E-DA95E218D563}"/>
              </a:ext>
            </a:extLst>
          </p:cNvPr>
          <p:cNvSpPr/>
          <p:nvPr/>
        </p:nvSpPr>
        <p:spPr>
          <a:xfrm>
            <a:off x="1702191" y="3882683"/>
            <a:ext cx="731520" cy="59084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861B2A-058E-48D0-87FB-385E070E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C00000"/>
                </a:solidFill>
              </a:rPr>
              <a:t>Sıfır Durum Cevabı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5C260A4-D7D3-4010-B431-F336F3FD6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EF63397-9251-4D72-BDF6-4F932CCF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5262-EF65-481F-B3A6-90D0683DD137}" type="slidenum">
              <a:rPr lang="tr-TR" smtClean="0"/>
              <a:t>9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1791CD4-99C2-449B-A505-77409A084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084" y="365125"/>
            <a:ext cx="4983162" cy="367422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CB7CF5C-6743-4886-8FEE-CD0A33234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859" y="3820319"/>
            <a:ext cx="7049911" cy="2491581"/>
          </a:xfrm>
          <a:prstGeom prst="rect">
            <a:avLst/>
          </a:prstGeom>
        </p:spPr>
      </p:pic>
      <p:sp>
        <p:nvSpPr>
          <p:cNvPr id="5" name="Ok: Sağ 4">
            <a:extLst>
              <a:ext uri="{FF2B5EF4-FFF2-40B4-BE49-F238E27FC236}">
                <a16:creationId xmlns:a16="http://schemas.microsoft.com/office/drawing/2014/main" id="{B8E26214-2345-4B05-8587-8C1CBC2CFE7C}"/>
              </a:ext>
            </a:extLst>
          </p:cNvPr>
          <p:cNvSpPr/>
          <p:nvPr/>
        </p:nvSpPr>
        <p:spPr>
          <a:xfrm>
            <a:off x="4628270" y="5632817"/>
            <a:ext cx="618979" cy="54414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222</Words>
  <Application>Microsoft Office PowerPoint</Application>
  <PresentationFormat>Geniş ekran</PresentationFormat>
  <Paragraphs>65</Paragraphs>
  <Slides>21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Teması</vt:lpstr>
      <vt:lpstr>İşaret İşleme Ayrık Zamanlı Sistemlerde Birim Darbe Cevabı-H5CD3</vt:lpstr>
      <vt:lpstr>Birim Darbe Cevabı</vt:lpstr>
      <vt:lpstr>Birim Darbe Cevabı </vt:lpstr>
      <vt:lpstr>PowerPoint Sunusu</vt:lpstr>
      <vt:lpstr>PowerPoint Sunusu</vt:lpstr>
      <vt:lpstr>Kısa Sınav (Quiz4)</vt:lpstr>
      <vt:lpstr>Quiz4</vt:lpstr>
      <vt:lpstr>Sıfır Durum Cevabı</vt:lpstr>
      <vt:lpstr>Sıfır Durum Cevabı</vt:lpstr>
      <vt:lpstr>Konvolüsyon Toplamı için grafiksel örnek</vt:lpstr>
      <vt:lpstr>PowerPoint Sunusu</vt:lpstr>
      <vt:lpstr>PowerPoint Sunusu</vt:lpstr>
      <vt:lpstr>PowerPoint Sunusu</vt:lpstr>
      <vt:lpstr>PowerPoint Sunusu</vt:lpstr>
      <vt:lpstr>Ayrık zamanda sistem kararlılığı örnekleri</vt:lpstr>
      <vt:lpstr>Ayrık zamanda sistem kararlılığı örnekleri-devam</vt:lpstr>
      <vt:lpstr>Ayrık zamanda sistem kararlılığı örnekleri-devam</vt:lpstr>
      <vt:lpstr>Yoklama</vt:lpstr>
      <vt:lpstr>Kısa Sınav (Quiz5)</vt:lpstr>
      <vt:lpstr>Quiz5</vt:lpstr>
      <vt:lpstr>Bu ders notu için faydalanılan 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İşaret İşleme Ayrık Zamanlı Sistemler-H4CD3</dc:title>
  <dc:creator>MERIC CETIN</dc:creator>
  <cp:lastModifiedBy>MERIC CETIN</cp:lastModifiedBy>
  <cp:revision>34</cp:revision>
  <dcterms:created xsi:type="dcterms:W3CDTF">2020-10-15T12:01:41Z</dcterms:created>
  <dcterms:modified xsi:type="dcterms:W3CDTF">2020-10-31T18:34:17Z</dcterms:modified>
</cp:coreProperties>
</file>