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3108" y="9358365"/>
            <a:ext cx="186499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44500" y="9358365"/>
            <a:ext cx="115443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97836" y="9358365"/>
            <a:ext cx="38925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16685"/>
            <a:ext cx="609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80" b="1">
                <a:latin typeface="Calibri"/>
                <a:cs typeface="Calibri"/>
              </a:rPr>
              <a:t>A</a:t>
            </a:r>
            <a:r>
              <a:rPr dirty="0" sz="1100" spc="105" b="1">
                <a:latin typeface="Calibri"/>
                <a:cs typeface="Calibri"/>
              </a:rPr>
              <a:t> grubu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5151" y="172528"/>
            <a:ext cx="341630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022350" marR="96901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 spc="60">
                <a:latin typeface="Calibri"/>
                <a:cs typeface="Calibri"/>
              </a:rPr>
              <a:t>uk</a:t>
            </a:r>
            <a:r>
              <a:rPr dirty="0" sz="1100" spc="-5">
                <a:latin typeface="Calibri"/>
                <a:cs typeface="Calibri"/>
              </a:rPr>
              <a:t>k</a:t>
            </a:r>
            <a:r>
              <a:rPr dirty="0" sz="1100">
                <a:latin typeface="Calibri"/>
                <a:cs typeface="Calibri"/>
              </a:rPr>
              <a:t>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75">
                <a:latin typeface="Calibri"/>
                <a:cs typeface="Calibri"/>
              </a:rPr>
              <a:t>U</a:t>
            </a:r>
            <a:r>
              <a:rPr dirty="0" baseline="15151" sz="1650" spc="165">
                <a:latin typeface="Calibri"/>
                <a:cs typeface="Calibri"/>
              </a:rPr>
              <a:t>¨</a:t>
            </a:r>
            <a:r>
              <a:rPr dirty="0" baseline="15151" sz="1650" spc="-172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ni</a:t>
            </a:r>
            <a:r>
              <a:rPr dirty="0" sz="1100" spc="20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ersitesi  </a:t>
            </a:r>
            <a:r>
              <a:rPr dirty="0" sz="1100" spc="40">
                <a:latin typeface="Calibri"/>
                <a:cs typeface="Calibri"/>
              </a:rPr>
              <a:t>Bilgisayar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Mu¨hendisli˘gi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Calibri"/>
                <a:cs typeface="Calibri"/>
              </a:rPr>
              <a:t>Programlama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Dilleri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D¨onem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Sonu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Sınavı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Ka˘gıdı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1672" y="516685"/>
            <a:ext cx="656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Calibri"/>
                <a:cs typeface="Calibri"/>
              </a:rPr>
              <a:t>14.06.2016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187" y="902333"/>
            <a:ext cx="6965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81729" algn="l"/>
                <a:tab pos="6927215" algn="l"/>
              </a:tabLst>
            </a:pPr>
            <a:r>
              <a:rPr dirty="0" sz="1100" spc="-235">
                <a:latin typeface="Calibri"/>
                <a:cs typeface="Calibri"/>
              </a:rPr>
              <a:t>O</a:t>
            </a:r>
            <a:r>
              <a:rPr dirty="0" baseline="15151" sz="1650" spc="-352">
                <a:latin typeface="Calibri"/>
                <a:cs typeface="Calibri"/>
              </a:rPr>
              <a:t>¨</a:t>
            </a:r>
            <a:r>
              <a:rPr dirty="0" baseline="15151" sz="1650" spc="-15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˘grenci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Numarası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85">
                <a:latin typeface="Calibri"/>
                <a:cs typeface="Calibri"/>
              </a:rPr>
              <a:t>Adı </a:t>
            </a:r>
            <a:r>
              <a:rPr dirty="0" sz="1100" spc="25">
                <a:latin typeface="Calibri"/>
                <a:cs typeface="Calibri"/>
              </a:rPr>
              <a:t>Soyadı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342301"/>
            <a:ext cx="6115685" cy="836930"/>
            <a:chOff x="457200" y="1342301"/>
            <a:chExt cx="6115685" cy="836930"/>
          </a:xfrm>
        </p:grpSpPr>
        <p:sp>
          <p:nvSpPr>
            <p:cNvPr id="7" name="object 7"/>
            <p:cNvSpPr/>
            <p:nvPr/>
          </p:nvSpPr>
          <p:spPr>
            <a:xfrm>
              <a:off x="457200" y="1344828"/>
              <a:ext cx="6115685" cy="0"/>
            </a:xfrm>
            <a:custGeom>
              <a:avLst/>
              <a:gdLst/>
              <a:ahLst/>
              <a:cxnLst/>
              <a:rect l="l" t="t" r="r" b="b"/>
              <a:pathLst>
                <a:path w="6115684" h="0">
                  <a:moveTo>
                    <a:pt x="0" y="0"/>
                  </a:moveTo>
                  <a:lnTo>
                    <a:pt x="61156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727" y="1347355"/>
              <a:ext cx="0" cy="826769"/>
            </a:xfrm>
            <a:custGeom>
              <a:avLst/>
              <a:gdLst/>
              <a:ahLst/>
              <a:cxnLst/>
              <a:rect l="l" t="t" r="r" b="b"/>
              <a:pathLst>
                <a:path w="0" h="826769">
                  <a:moveTo>
                    <a:pt x="0" y="8266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70345" y="1347355"/>
              <a:ext cx="0" cy="826769"/>
            </a:xfrm>
            <a:custGeom>
              <a:avLst/>
              <a:gdLst/>
              <a:ahLst/>
              <a:cxnLst/>
              <a:rect l="l" t="t" r="r" b="b"/>
              <a:pathLst>
                <a:path w="0" h="826769">
                  <a:moveTo>
                    <a:pt x="0" y="8266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2176513"/>
              <a:ext cx="6115685" cy="0"/>
            </a:xfrm>
            <a:custGeom>
              <a:avLst/>
              <a:gdLst/>
              <a:ahLst/>
              <a:cxnLst/>
              <a:rect l="l" t="t" r="r" b="b"/>
              <a:pathLst>
                <a:path w="6115684" h="0">
                  <a:moveTo>
                    <a:pt x="0" y="0"/>
                  </a:moveTo>
                  <a:lnTo>
                    <a:pt x="61156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2754" y="1387843"/>
            <a:ext cx="6024880" cy="746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95"/>
              </a:lnSpc>
            </a:pPr>
            <a:r>
              <a:rPr dirty="0" sz="1100" spc="45">
                <a:latin typeface="Calibri"/>
                <a:cs typeface="Calibri"/>
              </a:rPr>
              <a:t>Sınav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¸coktan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olmak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u¨zere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kısımdan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olu¸smaktadır.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C¸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oktan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kısmın</a:t>
            </a:r>
            <a:endParaRPr sz="1100">
              <a:latin typeface="Calibri"/>
              <a:cs typeface="Calibri"/>
            </a:endParaRPr>
          </a:p>
          <a:p>
            <a:pPr algn="ctr" marL="168275" marR="160655" indent="-635">
              <a:lnSpc>
                <a:spcPct val="102600"/>
              </a:lnSpc>
            </a:pPr>
            <a:r>
              <a:rPr dirty="0" sz="1100" spc="15">
                <a:latin typeface="Calibri"/>
                <a:cs typeface="Calibri"/>
              </a:rPr>
              <a:t>cevapları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optik okuyucuya </a:t>
            </a:r>
            <a:r>
              <a:rPr dirty="0" sz="1100" spc="35">
                <a:latin typeface="Calibri"/>
                <a:cs typeface="Calibri"/>
              </a:rPr>
              <a:t>uygun </a:t>
            </a:r>
            <a:r>
              <a:rPr dirty="0" sz="1100">
                <a:latin typeface="Calibri"/>
                <a:cs typeface="Calibri"/>
              </a:rPr>
              <a:t>cevap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ka˘gıtları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u¨zerine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i¸saretlenecektir.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baseline="15151" sz="1650" spc="-7">
                <a:latin typeface="Calibri"/>
                <a:cs typeface="Calibri"/>
              </a:rPr>
              <a:t>˙</a:t>
            </a:r>
            <a:r>
              <a:rPr dirty="0" sz="1100" spc="-5">
                <a:latin typeface="Calibri"/>
                <a:cs typeface="Calibri"/>
              </a:rPr>
              <a:t>lk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30dk </a:t>
            </a:r>
            <a:r>
              <a:rPr dirty="0" sz="1100" spc="5">
                <a:latin typeface="Calibri"/>
                <a:cs typeface="Calibri"/>
              </a:rPr>
              <a:t>sonunda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optik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cevap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ka˘gıtları</a:t>
            </a:r>
            <a:r>
              <a:rPr dirty="0" u="sng" sz="110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toplanacaktır.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Kalan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soruları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su¨reden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sonra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cevaplayabilirsiniz.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Grubunuzu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i¸saretlemeyi</a:t>
            </a:r>
            <a:r>
              <a:rPr dirty="0" u="sng" sz="1100" spc="1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unutmayınız!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29066" y="2295690"/>
          <a:ext cx="2802890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/>
                <a:gridCol w="428625"/>
                <a:gridCol w="428625"/>
                <a:gridCol w="428624"/>
                <a:gridCol w="428625"/>
                <a:gridCol w="609600"/>
              </a:tblGrid>
              <a:tr h="263169"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30">
                          <a:latin typeface="Calibri"/>
                          <a:cs typeface="Calibri"/>
                        </a:rPr>
                        <a:t>Soru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Toplam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60">
                          <a:latin typeface="Calibri"/>
                          <a:cs typeface="Calibri"/>
                        </a:rPr>
                        <a:t>Puan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82">
                <a:tc>
                  <a:txBody>
                    <a:bodyPr/>
                    <a:lstStyle/>
                    <a:p>
                      <a:pPr algn="ctr" marR="825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Not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13778" y="3233571"/>
            <a:ext cx="6185535" cy="5768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290830" indent="-177165">
              <a:lnSpc>
                <a:spcPct val="102600"/>
              </a:lnSpc>
              <a:spcBef>
                <a:spcPts val="55"/>
              </a:spcBef>
              <a:buFont typeface="Calibri"/>
              <a:buAutoNum type="arabicPeriod"/>
              <a:tabLst>
                <a:tab pos="19812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Calibri"/>
                <a:cs typeface="Calibri"/>
              </a:rPr>
              <a:t>tanımlamalar belirli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25">
                <a:latin typeface="Calibri"/>
                <a:cs typeface="Calibri"/>
              </a:rPr>
              <a:t>blok </a:t>
            </a:r>
            <a:r>
              <a:rPr dirty="0" sz="1100" spc="10">
                <a:latin typeface="Calibri"/>
                <a:cs typeface="Calibri"/>
              </a:rPr>
              <a:t>ile </a:t>
            </a:r>
            <a:r>
              <a:rPr dirty="0" sz="1100" spc="20">
                <a:latin typeface="Calibri"/>
                <a:cs typeface="Calibri"/>
              </a:rPr>
              <a:t>ili¸skilidir.(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declarations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10">
                <a:latin typeface="Calibri"/>
                <a:cs typeface="Calibri"/>
              </a:rPr>
              <a:t>associated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10">
                <a:latin typeface="Calibri"/>
                <a:cs typeface="Calibri"/>
              </a:rPr>
              <a:t>specific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block.)</a:t>
            </a:r>
            <a:endParaRPr sz="1100">
              <a:latin typeface="Calibri"/>
              <a:cs typeface="Calibri"/>
            </a:endParaRPr>
          </a:p>
          <a:p>
            <a:pPr algn="just" lvl="1" marL="400685" indent="-212090">
              <a:lnSpc>
                <a:spcPct val="100000"/>
              </a:lnSpc>
              <a:spcBef>
                <a:spcPts val="420"/>
              </a:spcBef>
              <a:buAutoNum type="alphaUcPeriod"/>
              <a:tabLst>
                <a:tab pos="401320" algn="l"/>
              </a:tabLst>
            </a:pPr>
            <a:r>
              <a:rPr dirty="0" sz="1100" spc="45">
                <a:latin typeface="Calibri"/>
                <a:cs typeface="Calibri"/>
              </a:rPr>
              <a:t>Global   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Belirli(Specific)   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Genel(General)    </a:t>
            </a:r>
            <a:r>
              <a:rPr dirty="0" sz="1100" spc="265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85" b="1">
                <a:latin typeface="Calibri"/>
                <a:cs typeface="Calibri"/>
              </a:rPr>
              <a:t> </a:t>
            </a:r>
            <a:r>
              <a:rPr dirty="0" sz="1100" spc="114" b="1">
                <a:latin typeface="Calibri"/>
                <a:cs typeface="Calibri"/>
              </a:rPr>
              <a:t>Yerel(Local)</a:t>
            </a:r>
            <a:endParaRPr sz="1100">
              <a:latin typeface="Calibri"/>
              <a:cs typeface="Calibri"/>
            </a:endParaRPr>
          </a:p>
          <a:p>
            <a:pPr algn="just" marL="189230" marR="259079" indent="-177165">
              <a:lnSpc>
                <a:spcPct val="102600"/>
              </a:lnSpc>
              <a:spcBef>
                <a:spcPts val="770"/>
              </a:spcBef>
              <a:buAutoNum type="arabicPeriod"/>
              <a:tabLst>
                <a:tab pos="189865" algn="l"/>
              </a:tabLst>
            </a:pPr>
            <a:r>
              <a:rPr dirty="0" sz="1100" spc="-5">
                <a:latin typeface="Calibri"/>
                <a:cs typeface="Calibri"/>
              </a:rPr>
              <a:t>Ba˘glamdan </a:t>
            </a:r>
            <a:r>
              <a:rPr dirty="0" sz="1100" spc="-20">
                <a:latin typeface="Calibri"/>
                <a:cs typeface="Calibri"/>
              </a:rPr>
              <a:t>ba˘gımsız </a:t>
            </a:r>
            <a:r>
              <a:rPr dirty="0" sz="1100" spc="10">
                <a:latin typeface="Calibri"/>
                <a:cs typeface="Calibri"/>
              </a:rPr>
              <a:t>gramerler 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adı </a:t>
            </a:r>
            <a:r>
              <a:rPr dirty="0" sz="1100" spc="10">
                <a:latin typeface="Calibri"/>
                <a:cs typeface="Calibri"/>
              </a:rPr>
              <a:t>verilen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30">
                <a:latin typeface="Calibri"/>
                <a:cs typeface="Calibri"/>
              </a:rPr>
              <a:t>tanımlanan </a:t>
            </a:r>
            <a:r>
              <a:rPr dirty="0" sz="1100" spc="-80">
                <a:latin typeface="Calibri"/>
                <a:cs typeface="Calibri"/>
              </a:rPr>
              <a:t>tu¨m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0">
                <a:latin typeface="Calibri"/>
                <a:cs typeface="Calibri"/>
              </a:rPr>
              <a:t>¨obe˘gin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yerine </a:t>
            </a:r>
            <a:r>
              <a:rPr dirty="0" sz="1100" spc="-65">
                <a:latin typeface="Calibri"/>
                <a:cs typeface="Calibri"/>
              </a:rPr>
              <a:t>ge¸cen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en </a:t>
            </a:r>
            <a:r>
              <a:rPr dirty="0" sz="1100" spc="-90">
                <a:latin typeface="Calibri"/>
                <a:cs typeface="Calibri"/>
              </a:rPr>
              <a:t>u¨st 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seviye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15">
                <a:latin typeface="Calibri"/>
                <a:cs typeface="Calibri"/>
              </a:rPr>
              <a:t>nonterminal </a:t>
            </a:r>
            <a:r>
              <a:rPr dirty="0" sz="1100" spc="5">
                <a:latin typeface="Calibri"/>
                <a:cs typeface="Calibri"/>
              </a:rPr>
              <a:t>i¸cerir.(A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context-free  </a:t>
            </a:r>
            <a:r>
              <a:rPr dirty="0" sz="1100" spc="30">
                <a:latin typeface="Calibri"/>
                <a:cs typeface="Calibri"/>
              </a:rPr>
              <a:t>grammar </a:t>
            </a:r>
            <a:r>
              <a:rPr dirty="0" sz="1100" spc="15">
                <a:latin typeface="Calibri"/>
                <a:cs typeface="Calibri"/>
              </a:rPr>
              <a:t>has a special nonterminal called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symbol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which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stands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entire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top-level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phrase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defined.)</a:t>
            </a:r>
            <a:endParaRPr sz="1100">
              <a:latin typeface="Calibri"/>
              <a:cs typeface="Calibri"/>
            </a:endParaRPr>
          </a:p>
          <a:p>
            <a:pPr algn="just" lvl="1" marL="400685" indent="-212090">
              <a:lnSpc>
                <a:spcPct val="100000"/>
              </a:lnSpc>
              <a:spcBef>
                <a:spcPts val="425"/>
              </a:spcBef>
              <a:buAutoNum type="alphaUcPeriod"/>
              <a:tabLst>
                <a:tab pos="401320" algn="l"/>
                <a:tab pos="2167890" algn="l"/>
                <a:tab pos="4512310" algn="l"/>
              </a:tabLst>
            </a:pPr>
            <a:r>
              <a:rPr dirty="0" sz="1100" spc="25">
                <a:latin typeface="Calibri"/>
                <a:cs typeface="Calibri"/>
              </a:rPr>
              <a:t>ileri 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sembolu¨(forward)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95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ba¸slangı¸c </a:t>
            </a:r>
            <a:r>
              <a:rPr dirty="0" sz="1100" spc="150" b="1">
                <a:latin typeface="Calibri"/>
                <a:cs typeface="Calibri"/>
              </a:rPr>
              <a:t> </a:t>
            </a:r>
            <a:r>
              <a:rPr dirty="0" sz="1100" spc="55" b="1">
                <a:latin typeface="Calibri"/>
                <a:cs typeface="Calibri"/>
              </a:rPr>
              <a:t>sembolu¨(start)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¨on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sembol(initial)</a:t>
            </a:r>
            <a:endParaRPr sz="1100">
              <a:latin typeface="Calibri"/>
              <a:cs typeface="Calibri"/>
            </a:endParaRPr>
          </a:p>
          <a:p>
            <a:pPr algn="just" marL="189230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soyut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sembol(abstract)</a:t>
            </a:r>
            <a:endParaRPr sz="1100">
              <a:latin typeface="Calibri"/>
              <a:cs typeface="Calibri"/>
            </a:endParaRPr>
          </a:p>
          <a:p>
            <a:pPr marL="189230" marR="291465" indent="-177165">
              <a:lnSpc>
                <a:spcPct val="102699"/>
              </a:lnSpc>
              <a:spcBef>
                <a:spcPts val="770"/>
              </a:spcBef>
              <a:buAutoNum type="arabicPeriod" startAt="3"/>
              <a:tabLst>
                <a:tab pos="189865" algn="l"/>
                <a:tab pos="2943860" algn="l"/>
                <a:tab pos="3360420" algn="l"/>
              </a:tabLst>
            </a:pP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programlama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dilinin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-70">
                <a:latin typeface="Calibri"/>
                <a:cs typeface="Calibri"/>
              </a:rPr>
              <a:t>s¨ozcu¨ksel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yapısı,</a:t>
            </a:r>
            <a:r>
              <a:rPr dirty="0" sz="1100" spc="2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dilin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5">
                <a:latin typeface="Calibri"/>
                <a:cs typeface="Calibri"/>
              </a:rPr>
              <a:t>yapısıdır.(The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lexical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structure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pro-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gramming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structure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420"/>
              </a:spcBef>
              <a:tabLst>
                <a:tab pos="2068830" algn="l"/>
                <a:tab pos="4093210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8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jetonlarının(tokens)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referanslarının(references)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de˘gi¸skenlerinin(variables)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a¸cıklamalarının(comments)</a:t>
            </a:r>
            <a:endParaRPr sz="1100">
              <a:latin typeface="Calibri"/>
              <a:cs typeface="Calibri"/>
            </a:endParaRPr>
          </a:p>
          <a:p>
            <a:pPr algn="just" marL="189230" marR="290195" indent="-177165">
              <a:lnSpc>
                <a:spcPct val="102600"/>
              </a:lnSpc>
              <a:spcBef>
                <a:spcPts val="770"/>
              </a:spcBef>
              <a:buAutoNum type="arabicPeriod" startAt="4"/>
              <a:tabLst>
                <a:tab pos="189865" algn="l"/>
              </a:tabLst>
            </a:pPr>
            <a:r>
              <a:rPr dirty="0" sz="1100" spc="85">
                <a:latin typeface="Calibri"/>
                <a:cs typeface="Calibri"/>
              </a:rPr>
              <a:t>Bir </a:t>
            </a:r>
            <a:r>
              <a:rPr dirty="0" sz="1100" spc="-55">
                <a:latin typeface="Calibri"/>
                <a:cs typeface="Calibri"/>
              </a:rPr>
              <a:t>de˘gi¸skenin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de˘geri,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komutun </a:t>
            </a:r>
            <a:r>
              <a:rPr dirty="0" sz="1100" spc="30">
                <a:latin typeface="Calibri"/>
                <a:cs typeface="Calibri"/>
              </a:rPr>
              <a:t>icra </a:t>
            </a:r>
            <a:r>
              <a:rPr dirty="0" sz="1100" spc="10">
                <a:latin typeface="Calibri"/>
                <a:cs typeface="Calibri"/>
              </a:rPr>
              <a:t>edilmesi </a:t>
            </a:r>
            <a:r>
              <a:rPr dirty="0" sz="1100" spc="-20">
                <a:latin typeface="Calibri"/>
                <a:cs typeface="Calibri"/>
              </a:rPr>
              <a:t>dı¸sında </a:t>
            </a:r>
            <a:r>
              <a:rPr dirty="0" sz="1100" spc="-50">
                <a:latin typeface="Calibri"/>
                <a:cs typeface="Calibri"/>
              </a:rPr>
              <a:t>de˘gi¸siyorsa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olu¸smu¸stur.(When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value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a variable persists </a:t>
            </a:r>
            <a:r>
              <a:rPr dirty="0" sz="1100" spc="5">
                <a:latin typeface="Calibri"/>
                <a:cs typeface="Calibri"/>
              </a:rPr>
              <a:t>beyond the </a:t>
            </a:r>
            <a:r>
              <a:rPr dirty="0" sz="1100" spc="10">
                <a:latin typeface="Calibri"/>
                <a:cs typeface="Calibri"/>
              </a:rPr>
              <a:t>execution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10">
                <a:latin typeface="Calibri"/>
                <a:cs typeface="Calibri"/>
              </a:rPr>
              <a:t>statement,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sz="1100" spc="3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has </a:t>
            </a:r>
            <a:r>
              <a:rPr dirty="0" sz="1100" spc="20">
                <a:latin typeface="Calibri"/>
                <a:cs typeface="Calibri"/>
              </a:rPr>
              <a:t> occurred.)</a:t>
            </a:r>
            <a:endParaRPr sz="1100">
              <a:latin typeface="Calibri"/>
              <a:cs typeface="Calibri"/>
            </a:endParaRPr>
          </a:p>
          <a:p>
            <a:pPr algn="just" lvl="1" marL="189230" marR="290830">
              <a:lnSpc>
                <a:spcPct val="102600"/>
              </a:lnSpc>
              <a:spcBef>
                <a:spcPts val="385"/>
              </a:spcBef>
              <a:buAutoNum type="alphaUcPeriod"/>
              <a:tabLst>
                <a:tab pos="401320" algn="l"/>
              </a:tabLst>
            </a:pPr>
            <a:r>
              <a:rPr dirty="0" sz="1100" spc="30">
                <a:latin typeface="Calibri"/>
                <a:cs typeface="Calibri"/>
              </a:rPr>
              <a:t>kalıcı </a:t>
            </a:r>
            <a:r>
              <a:rPr dirty="0" sz="1100" spc="20">
                <a:latin typeface="Calibri"/>
                <a:cs typeface="Calibri"/>
              </a:rPr>
              <a:t>etki(persistent </a:t>
            </a:r>
            <a:r>
              <a:rPr dirty="0" sz="1100">
                <a:latin typeface="Calibri"/>
                <a:cs typeface="Calibri"/>
              </a:rPr>
              <a:t>effect)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165" b="1">
                <a:latin typeface="Calibri"/>
                <a:cs typeface="Calibri"/>
              </a:rPr>
              <a:t>B. </a:t>
            </a:r>
            <a:r>
              <a:rPr dirty="0" sz="1100" spc="90" b="1">
                <a:latin typeface="Calibri"/>
                <a:cs typeface="Calibri"/>
              </a:rPr>
              <a:t>yan </a:t>
            </a:r>
            <a:r>
              <a:rPr dirty="0" sz="1100" spc="80" b="1">
                <a:latin typeface="Calibri"/>
                <a:cs typeface="Calibri"/>
              </a:rPr>
              <a:t>etki(side </a:t>
            </a:r>
            <a:r>
              <a:rPr dirty="0" sz="1100" spc="60" b="1">
                <a:latin typeface="Calibri"/>
                <a:cs typeface="Calibri"/>
              </a:rPr>
              <a:t>effect) 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-20">
                <a:latin typeface="Calibri"/>
                <a:cs typeface="Calibri"/>
              </a:rPr>
              <a:t>bile¸sik </a:t>
            </a:r>
            <a:r>
              <a:rPr dirty="0" sz="1100" spc="-25">
                <a:latin typeface="Calibri"/>
                <a:cs typeface="Calibri"/>
              </a:rPr>
              <a:t>de˘gi¸sim(compound 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change)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hata(error)</a:t>
            </a:r>
            <a:endParaRPr sz="11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805"/>
              </a:spcBef>
              <a:buAutoNum type="arabicPeriod" startAt="4"/>
              <a:tabLst>
                <a:tab pos="189865" algn="l"/>
                <a:tab pos="2445385" algn="l"/>
                <a:tab pos="5019675" algn="l"/>
              </a:tabLst>
            </a:pP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ayrı¸stırıcının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basit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hali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65">
                <a:latin typeface="Calibri"/>
                <a:cs typeface="Calibri"/>
              </a:rPr>
              <a:t>.(The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simplest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form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parser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00685" indent="-212090">
              <a:lnSpc>
                <a:spcPct val="100000"/>
              </a:lnSpc>
              <a:spcBef>
                <a:spcPts val="420"/>
              </a:spcBef>
              <a:buAutoNum type="alphaUcPeriod"/>
              <a:tabLst>
                <a:tab pos="401320" algn="l"/>
                <a:tab pos="2357755" algn="l"/>
                <a:tab pos="4312285" algn="l"/>
              </a:tabLst>
            </a:pPr>
            <a:r>
              <a:rPr dirty="0" sz="1100" spc="25">
                <a:latin typeface="Calibri"/>
                <a:cs typeface="Calibri"/>
              </a:rPr>
              <a:t>yorumlayıcıdır(interpreter)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¸cevirmendir(translator)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derleyicidir(compiler)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8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tanıyıcıdır(recognizer)</a:t>
            </a:r>
            <a:endParaRPr sz="1100">
              <a:latin typeface="Calibri"/>
              <a:cs typeface="Calibri"/>
            </a:endParaRPr>
          </a:p>
          <a:p>
            <a:pPr algn="just" marL="189230" marR="290195" indent="-177165">
              <a:lnSpc>
                <a:spcPct val="102600"/>
              </a:lnSpc>
              <a:spcBef>
                <a:spcPts val="775"/>
              </a:spcBef>
              <a:buFont typeface="Calibri"/>
              <a:buAutoNum type="arabicPeriod" startAt="6"/>
              <a:tabLst>
                <a:tab pos="19812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Calibri"/>
                <a:cs typeface="Calibri"/>
              </a:rPr>
              <a:t>a¸saması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esnasında </a:t>
            </a:r>
            <a:r>
              <a:rPr dirty="0" sz="1100" spc="-85">
                <a:latin typeface="Calibri"/>
                <a:cs typeface="Calibri"/>
              </a:rPr>
              <a:t>¸cevirmen/d¨onu¨¸stu¨ru¨cu¨,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giri¸s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programından </a:t>
            </a:r>
            <a:r>
              <a:rPr dirty="0" sz="1100" spc="-5">
                <a:latin typeface="Calibri"/>
                <a:cs typeface="Calibri"/>
              </a:rPr>
              <a:t>gelen </a:t>
            </a:r>
            <a:r>
              <a:rPr dirty="0" sz="1100" spc="25">
                <a:latin typeface="Calibri"/>
                <a:cs typeface="Calibri"/>
              </a:rPr>
              <a:t>karakter </a:t>
            </a:r>
            <a:r>
              <a:rPr dirty="0" sz="1100" spc="35">
                <a:latin typeface="Calibri"/>
                <a:cs typeface="Calibri"/>
              </a:rPr>
              <a:t>dizisini alıp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bunu jetonlara </a:t>
            </a:r>
            <a:r>
              <a:rPr dirty="0" sz="1100" spc="-60">
                <a:latin typeface="Calibri"/>
                <a:cs typeface="Calibri"/>
              </a:rPr>
              <a:t>d¨onu¨¸stu¨ru¨r.(During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phase,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5">
                <a:latin typeface="Calibri"/>
                <a:cs typeface="Calibri"/>
              </a:rPr>
              <a:t>translator </a:t>
            </a:r>
            <a:r>
              <a:rPr dirty="0" sz="1100" spc="10">
                <a:latin typeface="Calibri"/>
                <a:cs typeface="Calibri"/>
              </a:rPr>
              <a:t>collects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0">
                <a:latin typeface="Calibri"/>
                <a:cs typeface="Calibri"/>
              </a:rPr>
              <a:t>characters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input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forms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tokens.)</a:t>
            </a:r>
            <a:endParaRPr sz="1100">
              <a:latin typeface="Calibri"/>
              <a:cs typeface="Calibri"/>
            </a:endParaRPr>
          </a:p>
          <a:p>
            <a:pPr algn="just" lvl="1" marL="400685" indent="-212090">
              <a:lnSpc>
                <a:spcPct val="100000"/>
              </a:lnSpc>
              <a:spcBef>
                <a:spcPts val="420"/>
              </a:spcBef>
              <a:buAutoNum type="alphaUcPeriod"/>
              <a:tabLst>
                <a:tab pos="401320" algn="l"/>
              </a:tabLst>
            </a:pPr>
            <a:r>
              <a:rPr dirty="0" sz="1100" spc="-5">
                <a:latin typeface="Calibri"/>
                <a:cs typeface="Calibri"/>
              </a:rPr>
              <a:t>u¨retme(generating)</a:t>
            </a:r>
            <a:r>
              <a:rPr dirty="0" sz="1100" spc="430">
                <a:latin typeface="Calibri"/>
                <a:cs typeface="Calibri"/>
              </a:rPr>
              <a:t> </a:t>
            </a:r>
            <a:r>
              <a:rPr dirty="0" sz="1100" spc="43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ayrı¸stırma(parsing)    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9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tarama(scanning)   </a:t>
            </a:r>
            <a:r>
              <a:rPr dirty="0" sz="1100" spc="130" b="1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analiz(analyzing)</a:t>
            </a:r>
            <a:endParaRPr sz="1100">
              <a:latin typeface="Calibri"/>
              <a:cs typeface="Calibri"/>
            </a:endParaRPr>
          </a:p>
          <a:p>
            <a:pPr algn="just" marL="189230" marR="288290" indent="-177165">
              <a:lnSpc>
                <a:spcPct val="102600"/>
              </a:lnSpc>
              <a:spcBef>
                <a:spcPts val="770"/>
              </a:spcBef>
              <a:buAutoNum type="arabicPeriod" startAt="6"/>
              <a:tabLst>
                <a:tab pos="189865" algn="l"/>
              </a:tabLst>
            </a:pPr>
            <a:r>
              <a:rPr dirty="0" sz="1100">
                <a:latin typeface="Calibri"/>
                <a:cs typeface="Calibri"/>
              </a:rPr>
              <a:t>Nesne </a:t>
            </a:r>
            <a:r>
              <a:rPr dirty="0" sz="1100" spc="35">
                <a:latin typeface="Calibri"/>
                <a:cs typeface="Calibri"/>
              </a:rPr>
              <a:t>tabanlı </a:t>
            </a:r>
            <a:r>
              <a:rPr dirty="0" sz="1100" spc="30">
                <a:latin typeface="Calibri"/>
                <a:cs typeface="Calibri"/>
              </a:rPr>
              <a:t>paradigmayı </a:t>
            </a:r>
            <a:r>
              <a:rPr dirty="0" sz="1100" spc="55">
                <a:latin typeface="Calibri"/>
                <a:cs typeface="Calibri"/>
              </a:rPr>
              <a:t>ilk </a:t>
            </a:r>
            <a:r>
              <a:rPr dirty="0" sz="1100" spc="25">
                <a:latin typeface="Calibri"/>
                <a:cs typeface="Calibri"/>
              </a:rPr>
              <a:t>olarak eksiksiz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40">
                <a:latin typeface="Calibri"/>
                <a:cs typeface="Calibri"/>
              </a:rPr>
              <a:t>tutarlı </a:t>
            </a:r>
            <a:r>
              <a:rPr dirty="0" sz="1100" spc="-25">
                <a:latin typeface="Calibri"/>
                <a:cs typeface="Calibri"/>
              </a:rPr>
              <a:t>bi¸cimde </a:t>
            </a:r>
            <a:r>
              <a:rPr dirty="0" sz="1100" spc="30">
                <a:latin typeface="Calibri"/>
                <a:cs typeface="Calibri"/>
              </a:rPr>
              <a:t>dahil </a:t>
            </a:r>
            <a:r>
              <a:rPr dirty="0" sz="1100" spc="-20">
                <a:latin typeface="Calibri"/>
                <a:cs typeface="Calibri"/>
              </a:rPr>
              <a:t>eden </a:t>
            </a:r>
            <a:r>
              <a:rPr dirty="0" sz="1100" spc="20">
                <a:latin typeface="Calibri"/>
                <a:cs typeface="Calibri"/>
              </a:rPr>
              <a:t>programlama </a:t>
            </a:r>
            <a:r>
              <a:rPr dirty="0" sz="1100" spc="40">
                <a:latin typeface="Calibri"/>
                <a:cs typeface="Calibri"/>
              </a:rPr>
              <a:t>dili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hangisidir?(The </a:t>
            </a:r>
            <a:r>
              <a:rPr dirty="0" sz="1100" spc="20">
                <a:latin typeface="Calibri"/>
                <a:cs typeface="Calibri"/>
              </a:rPr>
              <a:t>first </a:t>
            </a:r>
            <a:r>
              <a:rPr dirty="0" sz="1100" spc="25">
                <a:latin typeface="Calibri"/>
                <a:cs typeface="Calibri"/>
              </a:rPr>
              <a:t>programming </a:t>
            </a:r>
            <a:r>
              <a:rPr dirty="0" sz="1100" spc="15">
                <a:latin typeface="Calibri"/>
                <a:cs typeface="Calibri"/>
              </a:rPr>
              <a:t>language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15">
                <a:latin typeface="Calibri"/>
                <a:cs typeface="Calibri"/>
              </a:rPr>
              <a:t>incorporate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object </a:t>
            </a:r>
            <a:r>
              <a:rPr dirty="0" sz="1100" spc="30">
                <a:latin typeface="Calibri"/>
                <a:cs typeface="Calibri"/>
              </a:rPr>
              <a:t>paradigm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15">
                <a:latin typeface="Calibri"/>
                <a:cs typeface="Calibri"/>
              </a:rPr>
              <a:t>a thorough </a:t>
            </a:r>
            <a:r>
              <a:rPr dirty="0" sz="1100" spc="20">
                <a:latin typeface="Calibri"/>
                <a:cs typeface="Calibri"/>
              </a:rPr>
              <a:t> and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consistent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way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algn="just" lvl="1" marL="400685" indent="-212090">
              <a:lnSpc>
                <a:spcPct val="100000"/>
              </a:lnSpc>
              <a:spcBef>
                <a:spcPts val="420"/>
              </a:spcBef>
              <a:buAutoNum type="alphaUcPeriod"/>
              <a:tabLst>
                <a:tab pos="401320" algn="l"/>
              </a:tabLst>
            </a:pPr>
            <a:r>
              <a:rPr dirty="0" sz="1100" spc="35">
                <a:latin typeface="Calibri"/>
                <a:cs typeface="Calibri"/>
              </a:rPr>
              <a:t>Algol60   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Fortran-80    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Simula67    </a:t>
            </a:r>
            <a:r>
              <a:rPr dirty="0" sz="1100" spc="270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Smalltalk-80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444500" y="902333"/>
            <a:ext cx="6764020" cy="763650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58445" marR="799465" indent="-177165">
              <a:lnSpc>
                <a:spcPct val="102600"/>
              </a:lnSpc>
              <a:spcBef>
                <a:spcPts val="55"/>
              </a:spcBef>
              <a:buAutoNum type="arabicPeriod" startAt="8"/>
              <a:tabLst>
                <a:tab pos="259079" algn="l"/>
              </a:tabLst>
            </a:pPr>
            <a:r>
              <a:rPr dirty="0" sz="1100" spc="55">
                <a:latin typeface="Calibri"/>
                <a:cs typeface="Calibri"/>
              </a:rPr>
              <a:t>Java </a:t>
            </a:r>
            <a:r>
              <a:rPr dirty="0" sz="1100" spc="20">
                <a:latin typeface="Calibri"/>
                <a:cs typeface="Calibri"/>
              </a:rPr>
              <a:t>programlama dilinde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yapıcı </a:t>
            </a:r>
            <a:r>
              <a:rPr dirty="0" sz="1100" spc="5">
                <a:latin typeface="Calibri"/>
                <a:cs typeface="Calibri"/>
              </a:rPr>
              <a:t>metod  </a:t>
            </a:r>
            <a:r>
              <a:rPr dirty="0" sz="1100" spc="10">
                <a:latin typeface="Calibri"/>
                <a:cs typeface="Calibri"/>
              </a:rPr>
              <a:t>parametre  </a:t>
            </a:r>
            <a:r>
              <a:rPr dirty="0" sz="1100" spc="45">
                <a:latin typeface="Calibri"/>
                <a:cs typeface="Calibri"/>
              </a:rPr>
              <a:t>almaz.(In </a:t>
            </a:r>
            <a:r>
              <a:rPr dirty="0" sz="1100" spc="50">
                <a:latin typeface="Calibri"/>
                <a:cs typeface="Calibri"/>
              </a:rPr>
              <a:t>Java,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constructor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takes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parameters.)</a:t>
            </a:r>
            <a:endParaRPr sz="1100">
              <a:latin typeface="Calibri"/>
              <a:cs typeface="Calibri"/>
            </a:endParaRPr>
          </a:p>
          <a:p>
            <a:pPr lvl="1" marL="470534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471170" algn="l"/>
                <a:tab pos="2284730" algn="l"/>
                <a:tab pos="3942715" algn="l"/>
                <a:tab pos="4919345" algn="l"/>
              </a:tabLst>
            </a:pPr>
            <a:r>
              <a:rPr dirty="0" sz="1100" spc="-35">
                <a:latin typeface="Calibri"/>
                <a:cs typeface="Calibri"/>
              </a:rPr>
              <a:t>a¸sırı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yu¨klenmi¸s(overloaded)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zincirlenmi¸s(chained)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baz(base)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varsayılan(default)</a:t>
            </a:r>
            <a:endParaRPr sz="1100">
              <a:latin typeface="Calibri"/>
              <a:cs typeface="Calibri"/>
            </a:endParaRPr>
          </a:p>
          <a:p>
            <a:pPr algn="just" marL="258445" marR="798830" indent="-177165">
              <a:lnSpc>
                <a:spcPct val="102600"/>
              </a:lnSpc>
              <a:spcBef>
                <a:spcPts val="894"/>
              </a:spcBef>
              <a:buAutoNum type="arabicPeriod" startAt="8"/>
              <a:tabLst>
                <a:tab pos="259079" algn="l"/>
              </a:tabLst>
            </a:pPr>
            <a:r>
              <a:rPr dirty="0" sz="1100" spc="265">
                <a:latin typeface="Calibri"/>
                <a:cs typeface="Calibri"/>
              </a:rPr>
              <a:t>C++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5">
                <a:latin typeface="Calibri"/>
                <a:cs typeface="Calibri"/>
              </a:rPr>
              <a:t>u¨ye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fonksiyonlar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sınıf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tanımlamasının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dı¸sında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i¸sleci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kullanılarak </a:t>
            </a:r>
            <a:r>
              <a:rPr dirty="0" sz="1100" spc="35">
                <a:latin typeface="Calibri"/>
                <a:cs typeface="Calibri"/>
              </a:rPr>
              <a:t>uygulan-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abilir.(Member </a:t>
            </a:r>
            <a:r>
              <a:rPr dirty="0" sz="1100" spc="15">
                <a:latin typeface="Calibri"/>
                <a:cs typeface="Calibri"/>
              </a:rPr>
              <a:t>functions </a:t>
            </a:r>
            <a:r>
              <a:rPr dirty="0" sz="1100" spc="2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 spc="5">
                <a:latin typeface="Calibri"/>
                <a:cs typeface="Calibri"/>
              </a:rPr>
              <a:t>implemented outside the </a:t>
            </a:r>
            <a:r>
              <a:rPr dirty="0" sz="1100" spc="15">
                <a:latin typeface="Calibri"/>
                <a:cs typeface="Calibri"/>
              </a:rPr>
              <a:t>declaration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a class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65">
                <a:latin typeface="Calibri"/>
                <a:cs typeface="Calibri"/>
              </a:rPr>
              <a:t>C++ </a:t>
            </a:r>
            <a:r>
              <a:rPr dirty="0" sz="1100" spc="25">
                <a:latin typeface="Calibri"/>
                <a:cs typeface="Calibri"/>
              </a:rPr>
              <a:t>using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u="sng" sz="1100" spc="1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operator.)</a:t>
            </a:r>
            <a:endParaRPr sz="1100">
              <a:latin typeface="Calibri"/>
              <a:cs typeface="Calibri"/>
            </a:endParaRPr>
          </a:p>
          <a:p>
            <a:pPr algn="just" lvl="1" marL="258445" marR="457834">
              <a:lnSpc>
                <a:spcPct val="102600"/>
              </a:lnSpc>
              <a:spcBef>
                <a:spcPts val="450"/>
              </a:spcBef>
              <a:buAutoNum type="alphaUcPeriod"/>
              <a:tabLst>
                <a:tab pos="503555" algn="l"/>
              </a:tabLst>
            </a:pPr>
            <a:r>
              <a:rPr dirty="0" sz="1100" spc="80" b="1">
                <a:latin typeface="Calibri"/>
                <a:cs typeface="Calibri"/>
              </a:rPr>
              <a:t>kapsam </a:t>
            </a:r>
            <a:r>
              <a:rPr dirty="0" sz="1100" b="1">
                <a:latin typeface="Calibri"/>
                <a:cs typeface="Calibri"/>
              </a:rPr>
              <a:t>¸c¨ozu¨mleme(scope </a:t>
            </a:r>
            <a:r>
              <a:rPr dirty="0" sz="1100" spc="80" b="1">
                <a:latin typeface="Calibri"/>
                <a:cs typeface="Calibri"/>
              </a:rPr>
              <a:t>resolution)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15">
                <a:latin typeface="Calibri"/>
                <a:cs typeface="Calibri"/>
              </a:rPr>
              <a:t>kapsam </a:t>
            </a:r>
            <a:r>
              <a:rPr dirty="0" sz="1100" spc="-30">
                <a:latin typeface="Calibri"/>
                <a:cs typeface="Calibri"/>
              </a:rPr>
              <a:t>de˘gi¸stirme(scope </a:t>
            </a:r>
            <a:r>
              <a:rPr dirty="0" sz="1100" spc="30">
                <a:latin typeface="Calibri"/>
                <a:cs typeface="Calibri"/>
              </a:rPr>
              <a:t>altering)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5">
                <a:latin typeface="Calibri"/>
                <a:cs typeface="Calibri"/>
              </a:rPr>
              <a:t>yeniden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y¨onlendirme(redirection)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bildirim(directive)</a:t>
            </a:r>
            <a:endParaRPr sz="1100">
              <a:latin typeface="Calibri"/>
              <a:cs typeface="Calibri"/>
            </a:endParaRPr>
          </a:p>
          <a:p>
            <a:pPr marL="258445" marR="777875" indent="-246379">
              <a:lnSpc>
                <a:spcPct val="102600"/>
              </a:lnSpc>
              <a:spcBef>
                <a:spcPts val="894"/>
              </a:spcBef>
              <a:buFont typeface="Calibri"/>
              <a:buAutoNum type="arabicPeriod" startAt="8"/>
              <a:tabLst>
                <a:tab pos="267335" algn="l"/>
                <a:tab pos="488950" algn="l"/>
                <a:tab pos="476504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otomatik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BNF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tanımlamalarını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ayrı¸stırıcılara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d¨onu¨¸stu¨ru¨rler.(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automatically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trans-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late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BNF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description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parser.)</a:t>
            </a:r>
            <a:endParaRPr sz="1100">
              <a:latin typeface="Calibri"/>
              <a:cs typeface="Calibri"/>
            </a:endParaRPr>
          </a:p>
          <a:p>
            <a:pPr lvl="1" marL="470534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471170" algn="l"/>
                <a:tab pos="3007360" algn="l"/>
              </a:tabLst>
            </a:pPr>
            <a:r>
              <a:rPr dirty="0" sz="1100" spc="-10">
                <a:latin typeface="Calibri"/>
                <a:cs typeface="Calibri"/>
              </a:rPr>
              <a:t>S¨ozdizimi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u¨reticileri(Syntax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generators)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Kaydır-azalt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ayrı¸stırıcılar(Shift-reduce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parsers)</a:t>
            </a:r>
            <a:endParaRPr sz="11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35"/>
              </a:spcBef>
              <a:tabLst>
                <a:tab pos="3435350" algn="l"/>
              </a:tabLst>
            </a:pP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40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Ayrı¸stırıcı</a:t>
            </a:r>
            <a:r>
              <a:rPr dirty="0" sz="1100" spc="19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u¨reticiler(Parser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generators)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Tarayıcılar(Scanners)</a:t>
            </a:r>
            <a:endParaRPr sz="1100">
              <a:latin typeface="Calibri"/>
              <a:cs typeface="Calibri"/>
            </a:endParaRPr>
          </a:p>
          <a:p>
            <a:pPr marL="258445" marR="799465" indent="-246379">
              <a:lnSpc>
                <a:spcPct val="102600"/>
              </a:lnSpc>
              <a:spcBef>
                <a:spcPts val="894"/>
              </a:spcBef>
              <a:buAutoNum type="arabicPeriod" startAt="11"/>
              <a:tabLst>
                <a:tab pos="259079" algn="l"/>
                <a:tab pos="4417695" algn="l"/>
                <a:tab pos="5917565" algn="l"/>
              </a:tabLst>
            </a:pP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nesnelerin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b</a:t>
            </a:r>
            <a:r>
              <a:rPr dirty="0" sz="1100" spc="5">
                <a:latin typeface="Calibri"/>
                <a:cs typeface="Calibri"/>
              </a:rPr>
              <a:t>ellekten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tahsisinin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nasıl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</a:t>
            </a:r>
            <a:r>
              <a:rPr dirty="0" sz="1100" spc="25">
                <a:latin typeface="Calibri"/>
                <a:cs typeface="Calibri"/>
              </a:rPr>
              <a:t>al</a:t>
            </a:r>
            <a:r>
              <a:rPr dirty="0" sz="1100" spc="35">
                <a:latin typeface="Calibri"/>
                <a:cs typeface="Calibri"/>
              </a:rPr>
              <a:t>d</a:t>
            </a:r>
            <a:r>
              <a:rPr dirty="0" sz="1100" spc="35">
                <a:latin typeface="Calibri"/>
                <a:cs typeface="Calibri"/>
              </a:rPr>
              <a:t>ırılaca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35">
                <a:latin typeface="Calibri"/>
                <a:cs typeface="Calibri"/>
              </a:rPr>
              <a:t>gını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bildiren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100">
                <a:latin typeface="Calibri"/>
                <a:cs typeface="Calibri"/>
              </a:rPr>
              <a:t>cerir.(C++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includes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,  </a:t>
            </a:r>
            <a:r>
              <a:rPr dirty="0" sz="1100" spc="15">
                <a:latin typeface="Calibri"/>
                <a:cs typeface="Calibri"/>
              </a:rPr>
              <a:t>which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specify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how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deallocate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memory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objects.)</a:t>
            </a:r>
            <a:endParaRPr sz="11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484"/>
              </a:spcBef>
              <a:tabLst>
                <a:tab pos="2672080" algn="l"/>
                <a:tab pos="417766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tahsis</a:t>
            </a:r>
            <a:r>
              <a:rPr dirty="0" sz="1100" spc="27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kaldırıcılar(deallocators)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siliciler(erasers)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yıkıcılar(destructors)</a:t>
            </a:r>
            <a:endParaRPr sz="11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155">
                <a:latin typeface="Calibri"/>
                <a:cs typeface="Calibri"/>
              </a:rPr>
              <a:t>¸c¨op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toplayıcılar(garbage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collectors)</a:t>
            </a:r>
            <a:endParaRPr sz="1100">
              <a:latin typeface="Calibri"/>
              <a:cs typeface="Calibri"/>
            </a:endParaRPr>
          </a:p>
          <a:p>
            <a:pPr marL="258445" marR="800735" indent="-246379">
              <a:lnSpc>
                <a:spcPct val="102699"/>
              </a:lnSpc>
              <a:spcBef>
                <a:spcPts val="894"/>
              </a:spcBef>
              <a:buAutoNum type="arabicPeriod" startAt="12"/>
              <a:tabLst>
                <a:tab pos="259079" algn="l"/>
                <a:tab pos="1757680" algn="l"/>
                <a:tab pos="2967990" algn="l"/>
              </a:tabLst>
            </a:pPr>
            <a:r>
              <a:rPr dirty="0" sz="1100" spc="55">
                <a:latin typeface="Calibri"/>
                <a:cs typeface="Calibri"/>
              </a:rPr>
              <a:t>Java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skaler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tipler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aynı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zamanda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tipler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da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adlandırılır(In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Java,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scalar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types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types.)</a:t>
            </a:r>
            <a:endParaRPr sz="1100">
              <a:latin typeface="Calibri"/>
              <a:cs typeface="Calibri"/>
            </a:endParaRPr>
          </a:p>
          <a:p>
            <a:pPr lvl="1" marL="258445" marR="800100">
              <a:lnSpc>
                <a:spcPct val="102600"/>
              </a:lnSpc>
              <a:spcBef>
                <a:spcPts val="450"/>
              </a:spcBef>
              <a:buAutoNum type="alphaUcPeriod"/>
              <a:tabLst>
                <a:tab pos="471170" algn="l"/>
                <a:tab pos="2244090" algn="l"/>
                <a:tab pos="4130040" algn="l"/>
                <a:tab pos="5549265" algn="l"/>
              </a:tabLst>
            </a:pPr>
            <a:r>
              <a:rPr dirty="0" sz="1100" spc="25">
                <a:latin typeface="Calibri"/>
                <a:cs typeface="Calibri"/>
              </a:rPr>
              <a:t>niceliksel(quantitative)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1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primitif(primitive)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esnek(flexible)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ba-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sit(simple)</a:t>
            </a:r>
            <a:endParaRPr sz="1100">
              <a:latin typeface="Calibri"/>
              <a:cs typeface="Calibri"/>
            </a:endParaRPr>
          </a:p>
          <a:p>
            <a:pPr marL="258445" marR="800100" indent="-246379">
              <a:lnSpc>
                <a:spcPct val="102600"/>
              </a:lnSpc>
              <a:spcBef>
                <a:spcPts val="894"/>
              </a:spcBef>
              <a:buFont typeface="Calibri"/>
              <a:buAutoNum type="arabicPeriod" startAt="12"/>
              <a:tabLst>
                <a:tab pos="267335" algn="l"/>
                <a:tab pos="457834" algn="l"/>
                <a:tab pos="477774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saklı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olan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de˘geri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icra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etme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sırasında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de˘gi¸sebilen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nesnedir.(A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whose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value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during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execution.)</a:t>
            </a:r>
            <a:endParaRPr sz="1100">
              <a:latin typeface="Calibri"/>
              <a:cs typeface="Calibri"/>
            </a:endParaRPr>
          </a:p>
          <a:p>
            <a:pPr lvl="1" marL="470534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471170" algn="l"/>
                <a:tab pos="1590675" algn="l"/>
                <a:tab pos="2960370" algn="l"/>
                <a:tab pos="4684395" algn="l"/>
              </a:tabLst>
            </a:pPr>
            <a:r>
              <a:rPr dirty="0" sz="1100" spc="35">
                <a:latin typeface="Calibri"/>
                <a:cs typeface="Calibri"/>
              </a:rPr>
              <a:t>Sabit(constant)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Metod(method)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42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De˘gi¸sken(variable)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Sınıf(class)</a:t>
            </a:r>
            <a:endParaRPr sz="1100">
              <a:latin typeface="Calibri"/>
              <a:cs typeface="Calibri"/>
            </a:endParaRPr>
          </a:p>
          <a:p>
            <a:pPr marL="258445" indent="-246379">
              <a:lnSpc>
                <a:spcPct val="100000"/>
              </a:lnSpc>
              <a:spcBef>
                <a:spcPts val="930"/>
              </a:spcBef>
              <a:buAutoNum type="arabicPeriod" startAt="12"/>
              <a:tabLst>
                <a:tab pos="259079" algn="l"/>
                <a:tab pos="2633980" algn="l"/>
                <a:tab pos="5466080" algn="l"/>
              </a:tabLst>
            </a:pPr>
            <a:r>
              <a:rPr dirty="0" sz="1100" spc="55">
                <a:latin typeface="Calibri"/>
                <a:cs typeface="Calibri"/>
              </a:rPr>
              <a:t>Dinamik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tahsisi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de˘gi¸skenleri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5">
                <a:latin typeface="Calibri"/>
                <a:cs typeface="Calibri"/>
              </a:rPr>
              <a:t>saklar(Dynamic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allocation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places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variables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258445" marR="799465">
              <a:lnSpc>
                <a:spcPct val="102600"/>
              </a:lnSpc>
              <a:spcBef>
                <a:spcPts val="450"/>
              </a:spcBef>
              <a:buAutoNum type="alphaUcPeriod"/>
              <a:tabLst>
                <a:tab pos="471170" algn="l"/>
                <a:tab pos="1986280" algn="l"/>
                <a:tab pos="2548255" algn="l"/>
                <a:tab pos="5389245" algn="l"/>
              </a:tabLst>
            </a:pPr>
            <a:r>
              <a:rPr dirty="0" sz="1100" spc="-35">
                <a:latin typeface="Calibri"/>
                <a:cs typeface="Calibri"/>
              </a:rPr>
              <a:t>yı˘gın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alanında(on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5">
                <a:latin typeface="Calibri"/>
                <a:cs typeface="Calibri"/>
              </a:rPr>
              <a:t> stack)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i¸saret¸ci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listesinde(in 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pointer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list)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0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heap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alanında(on</a:t>
            </a:r>
            <a:r>
              <a:rPr dirty="0" sz="1100" spc="19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heap)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sembol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tablosunda(in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symbol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table)</a:t>
            </a:r>
            <a:endParaRPr sz="1100">
              <a:latin typeface="Calibri"/>
              <a:cs typeface="Calibri"/>
            </a:endParaRPr>
          </a:p>
          <a:p>
            <a:pPr marL="258445" marR="800100" indent="-246379">
              <a:lnSpc>
                <a:spcPct val="102600"/>
              </a:lnSpc>
              <a:spcBef>
                <a:spcPts val="900"/>
              </a:spcBef>
              <a:buAutoNum type="arabicPeriod" startAt="12"/>
              <a:tabLst>
                <a:tab pos="259079" algn="l"/>
                <a:tab pos="1345565" algn="l"/>
                <a:tab pos="5130165" algn="l"/>
              </a:tabLst>
            </a:pP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60">
                <a:latin typeface="Calibri"/>
                <a:cs typeface="Calibri"/>
              </a:rPr>
              <a:t>u¨yeler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tu¨retilen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sınıflar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taradından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eri¸silebilir.(In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4">
                <a:latin typeface="Calibri"/>
                <a:cs typeface="Calibri"/>
              </a:rPr>
              <a:t>C++,</a:t>
            </a:r>
            <a:r>
              <a:rPr dirty="0" u="sng" sz="1100" spc="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members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accessible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derived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classes.)</a:t>
            </a:r>
            <a:endParaRPr sz="1100">
              <a:latin typeface="Calibri"/>
              <a:cs typeface="Calibri"/>
            </a:endParaRPr>
          </a:p>
          <a:p>
            <a:pPr lvl="1" marL="502920" indent="-245110">
              <a:lnSpc>
                <a:spcPct val="100000"/>
              </a:lnSpc>
              <a:spcBef>
                <a:spcPts val="480"/>
              </a:spcBef>
              <a:buAutoNum type="alphaUcPeriod"/>
              <a:tabLst>
                <a:tab pos="503555" algn="l"/>
                <a:tab pos="2076450" algn="l"/>
                <a:tab pos="3465829" algn="l"/>
                <a:tab pos="4600575" algn="l"/>
              </a:tabLst>
            </a:pPr>
            <a:r>
              <a:rPr dirty="0" sz="1100" spc="90" b="1">
                <a:latin typeface="Calibri"/>
                <a:cs typeface="Calibri"/>
              </a:rPr>
              <a:t>korumalı(protected)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kısıtlı(restricted)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¨ozel(private)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uzatılabilir(extensible)</a:t>
            </a:r>
            <a:endParaRPr sz="1100">
              <a:latin typeface="Calibri"/>
              <a:cs typeface="Calibri"/>
            </a:endParaRPr>
          </a:p>
          <a:p>
            <a:pPr marL="258445" marR="800735" indent="-246379">
              <a:lnSpc>
                <a:spcPct val="102600"/>
              </a:lnSpc>
              <a:spcBef>
                <a:spcPts val="900"/>
              </a:spcBef>
              <a:buAutoNum type="arabicPeriod" startAt="12"/>
              <a:tabLst>
                <a:tab pos="259079" algn="l"/>
                <a:tab pos="1167130" algn="l"/>
              </a:tabLst>
            </a:pPr>
            <a:r>
              <a:rPr dirty="0" sz="1100" spc="45">
                <a:latin typeface="Calibri"/>
                <a:cs typeface="Calibri"/>
              </a:rPr>
              <a:t>Smalltalk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blok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a¸sa˘gıdakilerden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hangisi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¸cevrelenir?(The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Smalltalk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block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enclosed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480"/>
              </a:spcBef>
              <a:tabLst>
                <a:tab pos="836294" algn="l"/>
                <a:tab pos="1381125" algn="l"/>
                <a:tab pos="1958339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[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]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}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¡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¿</a:t>
            </a:r>
            <a:endParaRPr sz="1100">
              <a:latin typeface="Calibri"/>
              <a:cs typeface="Calibri"/>
            </a:endParaRPr>
          </a:p>
          <a:p>
            <a:pPr marL="258445" marR="799465" indent="-246379">
              <a:lnSpc>
                <a:spcPct val="102600"/>
              </a:lnSpc>
              <a:spcBef>
                <a:spcPts val="900"/>
              </a:spcBef>
              <a:buAutoNum type="arabicPeriod" startAt="17"/>
              <a:tabLst>
                <a:tab pos="259079" algn="l"/>
                <a:tab pos="2176145" algn="l"/>
                <a:tab pos="3422650" algn="l"/>
              </a:tabLst>
            </a:pP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i¸slecin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birden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fazla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i¸slevi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yerine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getirmesine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denir.(If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operator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performs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than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said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502920" indent="-245110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503555" algn="l"/>
                <a:tab pos="2455545" algn="l"/>
                <a:tab pos="3800475" algn="l"/>
                <a:tab pos="5267325" algn="l"/>
              </a:tabLst>
            </a:pPr>
            <a:r>
              <a:rPr dirty="0" sz="1100" spc="10" b="1">
                <a:latin typeface="Calibri"/>
                <a:cs typeface="Calibri"/>
              </a:rPr>
              <a:t>a¸sırı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55" b="1">
                <a:latin typeface="Calibri"/>
                <a:cs typeface="Calibri"/>
              </a:rPr>
              <a:t>yu¨kleme(overloaded)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dolaylı(implicit)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de˘gi¸sken(variable)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g¨olgeleme(shadowed)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292100" y="902333"/>
            <a:ext cx="7409815" cy="64344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10845" marR="1293495" indent="-246379">
              <a:lnSpc>
                <a:spcPct val="102600"/>
              </a:lnSpc>
              <a:spcBef>
                <a:spcPts val="55"/>
              </a:spcBef>
              <a:buAutoNum type="arabicPeriod" startAt="18"/>
              <a:tabLst>
                <a:tab pos="411480" algn="l"/>
                <a:tab pos="2540635" algn="l"/>
                <a:tab pos="3346450" algn="l"/>
              </a:tabLst>
            </a:pPr>
            <a:r>
              <a:rPr dirty="0" sz="1100" spc="-55">
                <a:latin typeface="Calibri"/>
                <a:cs typeface="Calibri"/>
              </a:rPr>
              <a:t>Bo¸s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alan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karakterlerinin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i¸slenmesi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genellikle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tarafından </a:t>
            </a:r>
            <a:r>
              <a:rPr dirty="0" sz="1100" spc="-30">
                <a:latin typeface="Calibri"/>
                <a:cs typeface="Calibri"/>
              </a:rPr>
              <a:t>ele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alınır.(The </a:t>
            </a:r>
            <a:r>
              <a:rPr dirty="0" sz="1100" spc="10">
                <a:latin typeface="Calibri"/>
                <a:cs typeface="Calibri"/>
              </a:rPr>
              <a:t>processing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white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space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generally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handled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484"/>
              </a:spcBef>
              <a:tabLst>
                <a:tab pos="2858135" algn="l"/>
                <a:tab pos="5523230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ayrı¸stırıcı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u¨retici(parser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generator)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kestirimci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ayrı¸stırıcı(predictive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parser)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ayrı¸stırıcı(parser)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</a:pP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5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tarayıcı(scanner)</a:t>
            </a:r>
            <a:endParaRPr sz="1100">
              <a:latin typeface="Calibri"/>
              <a:cs typeface="Calibri"/>
            </a:endParaRPr>
          </a:p>
          <a:p>
            <a:pPr marL="410845" marR="1292860" indent="-246379">
              <a:lnSpc>
                <a:spcPct val="102600"/>
              </a:lnSpc>
              <a:spcBef>
                <a:spcPts val="894"/>
              </a:spcBef>
              <a:buAutoNum type="arabicPeriod" startAt="19"/>
              <a:tabLst>
                <a:tab pos="411480" algn="l"/>
                <a:tab pos="5361940" algn="l"/>
                <a:tab pos="6004560" algn="l"/>
              </a:tabLst>
            </a:pPr>
            <a:r>
              <a:rPr dirty="0" sz="1100" spc="114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arklı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sınıflardan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b</a:t>
            </a:r>
            <a:r>
              <a:rPr dirty="0" sz="1100" spc="-5">
                <a:latin typeface="Calibri"/>
                <a:cs typeface="Calibri"/>
              </a:rPr>
              <a:t>enzer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servisler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iste</a:t>
            </a:r>
            <a:r>
              <a:rPr dirty="0" sz="1100" spc="-5">
                <a:latin typeface="Calibri"/>
                <a:cs typeface="Calibri"/>
              </a:rPr>
              <a:t>y</a:t>
            </a:r>
            <a:r>
              <a:rPr dirty="0" sz="1100" spc="-20">
                <a:latin typeface="Calibri"/>
                <a:cs typeface="Calibri"/>
              </a:rPr>
              <a:t>en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mes</a:t>
            </a:r>
            <a:r>
              <a:rPr dirty="0" sz="1100" spc="55">
                <a:latin typeface="Calibri"/>
                <a:cs typeface="Calibri"/>
              </a:rPr>
              <a:t>a</a:t>
            </a:r>
            <a:r>
              <a:rPr dirty="0" sz="1100" spc="35">
                <a:latin typeface="Calibri"/>
                <a:cs typeface="Calibri"/>
              </a:rPr>
              <a:t>jlarda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</a:t>
            </a:r>
            <a:r>
              <a:rPr dirty="0" sz="1100" spc="50">
                <a:latin typeface="Calibri"/>
                <a:cs typeface="Calibri"/>
              </a:rPr>
              <a:t>ynı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adın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kullanılmasına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denir.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is 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same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names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messages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requesting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similar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services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classes.)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484"/>
              </a:spcBef>
              <a:tabLst>
                <a:tab pos="1974214" algn="l"/>
                <a:tab pos="4428490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ayırım(Distinction)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09" b="1">
                <a:latin typeface="Calibri"/>
                <a:cs typeface="Calibri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¸cok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bic¸imlilik(Polymorphism)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a¸sırı</a:t>
            </a:r>
            <a:r>
              <a:rPr dirty="0" sz="1100" spc="-5">
                <a:latin typeface="Calibri"/>
                <a:cs typeface="Calibri"/>
              </a:rPr>
              <a:t> g¨olgeleme(Overshadowing)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genelleme(Generalization)</a:t>
            </a:r>
            <a:endParaRPr sz="1100">
              <a:latin typeface="Calibri"/>
              <a:cs typeface="Calibri"/>
            </a:endParaRPr>
          </a:p>
          <a:p>
            <a:pPr marL="410845" indent="-247015">
              <a:lnSpc>
                <a:spcPct val="100000"/>
              </a:lnSpc>
              <a:spcBef>
                <a:spcPts val="930"/>
              </a:spcBef>
              <a:buAutoNum type="arabicPeriod" startAt="20"/>
              <a:tabLst>
                <a:tab pos="411480" algn="l"/>
                <a:tab pos="1972310" algn="l"/>
                <a:tab pos="6015990" algn="l"/>
              </a:tabLst>
            </a:pPr>
            <a:r>
              <a:rPr dirty="0" sz="1100" spc="35">
                <a:latin typeface="Calibri"/>
                <a:cs typeface="Calibri"/>
              </a:rPr>
              <a:t>Her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metod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¸ca˘grısı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adlandırılır.(Each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call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referred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22935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623570" algn="l"/>
                <a:tab pos="2035175" algn="l"/>
                <a:tab pos="3638550" algn="l"/>
                <a:tab pos="5295265" algn="l"/>
              </a:tabLst>
            </a:pPr>
            <a:r>
              <a:rPr dirty="0" sz="1100" spc="-15">
                <a:latin typeface="Calibri"/>
                <a:cs typeface="Calibri"/>
              </a:rPr>
              <a:t>yu¨ru¨tme(invocation)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icra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etme(execution)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dallanma(branching)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etkinle¸stirme(activation)</a:t>
            </a:r>
            <a:endParaRPr sz="1100">
              <a:latin typeface="Calibri"/>
              <a:cs typeface="Calibri"/>
            </a:endParaRPr>
          </a:p>
          <a:p>
            <a:pPr marL="410845" marR="1292860" indent="-246379">
              <a:lnSpc>
                <a:spcPct val="102600"/>
              </a:lnSpc>
              <a:spcBef>
                <a:spcPts val="894"/>
              </a:spcBef>
              <a:buFont typeface="Calibri"/>
              <a:buAutoNum type="arabicPeriod" startAt="20"/>
              <a:tabLst>
                <a:tab pos="419734" algn="l"/>
                <a:tab pos="641985" algn="l"/>
                <a:tab pos="429260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daha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25">
                <a:latin typeface="Calibri"/>
                <a:cs typeface="Calibri"/>
              </a:rPr>
              <a:t>ku¨c¸u¨k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¨obek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yapılarına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ayrılabilen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¨obek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yapılardır.(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phrase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structures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broken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further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phrase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structures.)</a:t>
            </a:r>
            <a:endParaRPr sz="1100">
              <a:latin typeface="Calibri"/>
              <a:cs typeface="Calibri"/>
            </a:endParaRPr>
          </a:p>
          <a:p>
            <a:pPr lvl="1" marL="622935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623570" algn="l"/>
                <a:tab pos="3427729" algn="l"/>
              </a:tabLst>
            </a:pPr>
            <a:r>
              <a:rPr dirty="0" sz="1100" spc="-10">
                <a:latin typeface="Calibri"/>
                <a:cs typeface="Calibri"/>
              </a:rPr>
              <a:t>Sıkı¸stırılmı¸s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yapılar(Compressed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structures)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Karma¸sık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gramerler(Complex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grammars)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  <a:tabLst>
                <a:tab pos="2964180" algn="l"/>
              </a:tabLst>
            </a:pP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42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Nonterminaller(Nonterminals)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Terminaller(Terminals)</a:t>
            </a:r>
            <a:endParaRPr sz="1100">
              <a:latin typeface="Calibri"/>
              <a:cs typeface="Calibri"/>
            </a:endParaRPr>
          </a:p>
          <a:p>
            <a:pPr marL="410845" indent="-246379">
              <a:lnSpc>
                <a:spcPct val="100000"/>
              </a:lnSpc>
              <a:spcBef>
                <a:spcPts val="930"/>
              </a:spcBef>
              <a:buAutoNum type="arabicPeriod" startAt="22"/>
              <a:tabLst>
                <a:tab pos="411480" algn="l"/>
                <a:tab pos="2040889" algn="l"/>
              </a:tabLst>
            </a:pPr>
            <a:r>
              <a:rPr dirty="0" sz="1100" spc="-50">
                <a:latin typeface="Calibri"/>
                <a:cs typeface="Calibri"/>
              </a:rPr>
              <a:t>I</a:t>
            </a:r>
            <a:r>
              <a:rPr dirty="0" baseline="15151" sz="1650" spc="-75">
                <a:latin typeface="Calibri"/>
                <a:cs typeface="Calibri"/>
              </a:rPr>
              <a:t>˙</a:t>
            </a:r>
            <a:r>
              <a:rPr dirty="0" sz="1100" spc="-50">
                <a:latin typeface="Calibri"/>
                <a:cs typeface="Calibri"/>
              </a:rPr>
              <a:t>¸saret¸ciler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i¸clerinde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saklayan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nesnedir.(A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pointer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whose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stored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value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  <a:tabLst>
                <a:tab pos="60198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10845" marR="1292225">
              <a:lnSpc>
                <a:spcPct val="102699"/>
              </a:lnSpc>
              <a:spcBef>
                <a:spcPts val="450"/>
              </a:spcBef>
              <a:buAutoNum type="alphaUcPeriod"/>
              <a:tabLst>
                <a:tab pos="623570" algn="l"/>
                <a:tab pos="1862455" algn="l"/>
                <a:tab pos="2853690" algn="l"/>
                <a:tab pos="4399280" algn="l"/>
              </a:tabLst>
            </a:pPr>
            <a:r>
              <a:rPr dirty="0" sz="1100" spc="-5">
                <a:latin typeface="Calibri"/>
                <a:cs typeface="Calibri"/>
              </a:rPr>
              <a:t>y¨on(direction)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bile¸sik</a:t>
            </a:r>
            <a:r>
              <a:rPr dirty="0" sz="1100" spc="36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de˘ger(compound</a:t>
            </a:r>
            <a:r>
              <a:rPr dirty="0" sz="1100" spc="36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ba¸ska</a:t>
            </a:r>
            <a:r>
              <a:rPr dirty="0" sz="1100" spc="16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nesneye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refer-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ans(reference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to</a:t>
            </a:r>
            <a:r>
              <a:rPr dirty="0" sz="1100" spc="19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another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object)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etkinle¸stirme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kaydı(activation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</a:t>
            </a:r>
            <a:endParaRPr sz="1100">
              <a:latin typeface="Calibri"/>
              <a:cs typeface="Calibri"/>
            </a:endParaRPr>
          </a:p>
          <a:p>
            <a:pPr marL="410845" marR="1292860" indent="-246379">
              <a:lnSpc>
                <a:spcPct val="102600"/>
              </a:lnSpc>
              <a:spcBef>
                <a:spcPts val="894"/>
              </a:spcBef>
              <a:buAutoNum type="arabicPeriod" startAt="23"/>
              <a:tabLst>
                <a:tab pos="411480" algn="l"/>
                <a:tab pos="3426460" algn="l"/>
                <a:tab pos="3933190" algn="l"/>
              </a:tabLst>
            </a:pPr>
            <a:r>
              <a:rPr dirty="0" sz="1100" spc="-150">
                <a:latin typeface="Calibri"/>
                <a:cs typeface="Calibri"/>
              </a:rPr>
              <a:t>C¸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¨op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alanını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otomatik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geri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alan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sistemlerine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denir.(Language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systems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auto-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matically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reclaim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garbage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said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perform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22935" indent="-212725">
              <a:lnSpc>
                <a:spcPct val="100000"/>
              </a:lnSpc>
              <a:spcBef>
                <a:spcPts val="484"/>
              </a:spcBef>
              <a:buAutoNum type="alphaUcPeriod"/>
              <a:tabLst>
                <a:tab pos="623570" algn="l"/>
                <a:tab pos="3571240" algn="l"/>
              </a:tabLst>
            </a:pPr>
            <a:r>
              <a:rPr dirty="0" sz="1100" spc="-35">
                <a:latin typeface="Calibri"/>
                <a:cs typeface="Calibri"/>
              </a:rPr>
              <a:t>belle˘gin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geri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istenmesi(memory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reclamation)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-114" b="1">
                <a:latin typeface="Calibri"/>
                <a:cs typeface="Calibri"/>
              </a:rPr>
              <a:t>¸c¨op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toplama(garbage</a:t>
            </a:r>
            <a:r>
              <a:rPr dirty="0" sz="1100" spc="204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collection)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  <a:tabLst>
                <a:tab pos="2263140" algn="l"/>
              </a:tabLst>
            </a:pP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geri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d¨onu¨¸su¨m(recycling)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belle˘gin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yeniden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tahsisi(memory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reallocation)</a:t>
            </a:r>
            <a:endParaRPr sz="1100">
              <a:latin typeface="Calibri"/>
              <a:cs typeface="Calibri"/>
            </a:endParaRPr>
          </a:p>
          <a:p>
            <a:pPr marL="410845" marR="1293495" indent="-246379">
              <a:lnSpc>
                <a:spcPct val="102600"/>
              </a:lnSpc>
              <a:spcBef>
                <a:spcPts val="894"/>
              </a:spcBef>
              <a:buAutoNum type="arabicPeriod" startAt="24"/>
              <a:tabLst>
                <a:tab pos="411480" algn="l"/>
                <a:tab pos="3775075" algn="l"/>
              </a:tabLst>
            </a:pPr>
            <a:r>
              <a:rPr dirty="0" sz="1100" spc="60">
                <a:latin typeface="Calibri"/>
                <a:cs typeface="Calibri"/>
              </a:rPr>
              <a:t>Yazılım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bile¸senlerinin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i¸c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detaylarına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eri¸simin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kısıtlanmasına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ad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verilir?(Restricting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internal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details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components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known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484"/>
              </a:spcBef>
              <a:tabLst>
                <a:tab pos="2195195" algn="l"/>
                <a:tab pos="452310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soyutlama(abstraction)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yeniden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tanımlama(redefinition)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6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paketleme(encapsulation)</a:t>
            </a:r>
            <a:endParaRPr sz="11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70">
                <a:latin typeface="Calibri"/>
                <a:cs typeface="Calibri"/>
              </a:rPr>
              <a:t>¸cok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bi¸cimlilik(polymorphism)</a:t>
            </a:r>
            <a:endParaRPr sz="1100">
              <a:latin typeface="Calibri"/>
              <a:cs typeface="Calibri"/>
            </a:endParaRPr>
          </a:p>
          <a:p>
            <a:pPr algn="just" marL="410845" marR="1290955" indent="-246379">
              <a:lnSpc>
                <a:spcPct val="102600"/>
              </a:lnSpc>
              <a:spcBef>
                <a:spcPts val="894"/>
              </a:spcBef>
              <a:buAutoNum type="arabicPeriod" startAt="25"/>
              <a:tabLst>
                <a:tab pos="411480" algn="l"/>
              </a:tabLst>
            </a:pPr>
            <a:r>
              <a:rPr dirty="0" sz="1100" spc="-150">
                <a:latin typeface="Calibri"/>
                <a:cs typeface="Calibri"/>
              </a:rPr>
              <a:t>C¸ </a:t>
            </a:r>
            <a:r>
              <a:rPr dirty="0" sz="1100" spc="15">
                <a:latin typeface="Calibri"/>
                <a:cs typeface="Calibri"/>
              </a:rPr>
              <a:t>evirmen, 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a¸samasında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jetonları </a:t>
            </a:r>
            <a:r>
              <a:rPr dirty="0" sz="1100" spc="-30">
                <a:latin typeface="Calibri"/>
                <a:cs typeface="Calibri"/>
              </a:rPr>
              <a:t>i¸sleyerek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programın </a:t>
            </a:r>
            <a:r>
              <a:rPr dirty="0" sz="1100" spc="-20">
                <a:latin typeface="Calibri"/>
                <a:cs typeface="Calibri"/>
              </a:rPr>
              <a:t>s¨ozdizimsel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yapısını </a:t>
            </a:r>
            <a:r>
              <a:rPr dirty="0" sz="1100" spc="35">
                <a:latin typeface="Calibri"/>
                <a:cs typeface="Calibri"/>
              </a:rPr>
              <a:t>belirler.(During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1100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phase, the </a:t>
            </a:r>
            <a:r>
              <a:rPr dirty="0" sz="1100" spc="25">
                <a:latin typeface="Calibri"/>
                <a:cs typeface="Calibri"/>
              </a:rPr>
              <a:t>translator </a:t>
            </a:r>
            <a:r>
              <a:rPr dirty="0" sz="1100" spc="-5">
                <a:latin typeface="Calibri"/>
                <a:cs typeface="Calibri"/>
              </a:rPr>
              <a:t>processes </a:t>
            </a:r>
            <a:r>
              <a:rPr dirty="0" sz="1100" spc="5">
                <a:latin typeface="Calibri"/>
                <a:cs typeface="Calibri"/>
              </a:rPr>
              <a:t>the tokens, </a:t>
            </a:r>
            <a:r>
              <a:rPr dirty="0" sz="1100" spc="15">
                <a:latin typeface="Calibri"/>
                <a:cs typeface="Calibri"/>
              </a:rPr>
              <a:t>determining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program’s </a:t>
            </a:r>
            <a:r>
              <a:rPr dirty="0" sz="1100" spc="30">
                <a:latin typeface="Calibri"/>
                <a:cs typeface="Calibri"/>
              </a:rPr>
              <a:t>syntactic </a:t>
            </a:r>
            <a:r>
              <a:rPr dirty="0" sz="1100" spc="25">
                <a:latin typeface="Calibri"/>
                <a:cs typeface="Calibri"/>
              </a:rPr>
              <a:t>struc-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ture.)</a:t>
            </a:r>
            <a:endParaRPr sz="1100">
              <a:latin typeface="Calibri"/>
              <a:cs typeface="Calibri"/>
            </a:endParaRPr>
          </a:p>
          <a:p>
            <a:pPr algn="just" marL="410845">
              <a:lnSpc>
                <a:spcPct val="100000"/>
              </a:lnSpc>
              <a:spcBef>
                <a:spcPts val="484"/>
              </a:spcBef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tarama(scanning)   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uygulama(implementation)    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9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ayrı¸stırma(parsing)   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u¨retme(generation)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02333"/>
            <a:ext cx="6308725" cy="9309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58445" marR="5080" indent="-246379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26.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 </a:t>
            </a:r>
            <a:r>
              <a:rPr dirty="0" sz="1100" spc="30">
                <a:latin typeface="Calibri"/>
                <a:cs typeface="Calibri"/>
              </a:rPr>
              <a:t>Listede </a:t>
            </a:r>
            <a:r>
              <a:rPr dirty="0" sz="1100" spc="25">
                <a:latin typeface="Calibri"/>
                <a:cs typeface="Calibri"/>
              </a:rPr>
              <a:t>bulunan </a:t>
            </a:r>
            <a:r>
              <a:rPr dirty="0" sz="1100" spc="15">
                <a:latin typeface="Calibri"/>
                <a:cs typeface="Calibri"/>
              </a:rPr>
              <a:t>elemanların karelerini </a:t>
            </a:r>
            <a:r>
              <a:rPr dirty="0" sz="1100" spc="-45">
                <a:latin typeface="Calibri"/>
                <a:cs typeface="Calibri"/>
              </a:rPr>
              <a:t>ba¸ska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10">
                <a:latin typeface="Calibri"/>
                <a:cs typeface="Calibri"/>
              </a:rPr>
              <a:t>listeye </a:t>
            </a:r>
            <a:r>
              <a:rPr dirty="0" sz="1100" spc="30">
                <a:latin typeface="Calibri"/>
                <a:cs typeface="Calibri"/>
              </a:rPr>
              <a:t>yazan </a:t>
            </a:r>
            <a:r>
              <a:rPr dirty="0" sz="1100" spc="35">
                <a:latin typeface="Calibri"/>
                <a:cs typeface="Calibri"/>
              </a:rPr>
              <a:t>Prolog </a:t>
            </a:r>
            <a:r>
              <a:rPr dirty="0" sz="1100" spc="25">
                <a:latin typeface="Calibri"/>
                <a:cs typeface="Calibri"/>
              </a:rPr>
              <a:t>programını </a:t>
            </a:r>
            <a:r>
              <a:rPr dirty="0" sz="1100" spc="35">
                <a:latin typeface="Calibri"/>
                <a:cs typeface="Calibri"/>
              </a:rPr>
              <a:t>yazınız.(Write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Prolog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writes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squares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list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another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list.)</a:t>
            </a:r>
            <a:endParaRPr sz="1100">
              <a:latin typeface="Calibri"/>
              <a:cs typeface="Calibri"/>
            </a:endParaRPr>
          </a:p>
          <a:p>
            <a:pPr algn="just" marL="927100" marR="3571875" indent="20320">
              <a:lnSpc>
                <a:spcPct val="102600"/>
              </a:lnSpc>
              <a:spcBef>
                <a:spcPts val="400"/>
              </a:spcBef>
            </a:pP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0">
                <a:latin typeface="Calibri"/>
                <a:cs typeface="Calibri"/>
              </a:rPr>
              <a:t>L</a:t>
            </a:r>
            <a:r>
              <a:rPr dirty="0" sz="1100" spc="180">
                <a:latin typeface="Calibri"/>
                <a:cs typeface="Calibri"/>
              </a:rPr>
              <a:t>i</a:t>
            </a:r>
            <a:r>
              <a:rPr dirty="0" sz="1100" spc="130">
                <a:latin typeface="Calibri"/>
                <a:cs typeface="Calibri"/>
              </a:rPr>
              <a:t>s</a:t>
            </a:r>
            <a:r>
              <a:rPr dirty="0" sz="1100" spc="185">
                <a:latin typeface="Calibri"/>
                <a:cs typeface="Calibri"/>
              </a:rPr>
              <a:t>t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</a:t>
            </a:r>
            <a:r>
              <a:rPr dirty="0" sz="1100" spc="35">
                <a:latin typeface="Calibri"/>
                <a:cs typeface="Calibri"/>
              </a:rPr>
              <a:t>o</a:t>
            </a:r>
            <a:r>
              <a:rPr dirty="0" sz="1100" spc="95">
                <a:latin typeface="Calibri"/>
                <a:cs typeface="Calibri"/>
              </a:rPr>
              <a:t>nu</a:t>
            </a:r>
            <a:r>
              <a:rPr dirty="0" sz="1100" spc="1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  </a:t>
            </a: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  </a:t>
            </a:r>
            <a:r>
              <a:rPr dirty="0" sz="1100" spc="100">
                <a:latin typeface="Calibri"/>
                <a:cs typeface="Calibri"/>
              </a:rPr>
              <a:t>S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445">
                <a:latin typeface="Calibri"/>
                <a:cs typeface="Calibri"/>
              </a:rPr>
              <a:t>=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9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9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031" y="2062607"/>
            <a:ext cx="5692775" cy="10852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</a:pP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35"/>
              </a:spcBef>
            </a:pP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e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140">
                <a:latin typeface="Calibri"/>
                <a:cs typeface="Calibri"/>
              </a:rPr>
              <a:t>H</a:t>
            </a:r>
            <a:r>
              <a:rPr dirty="0" sz="1100" spc="140">
                <a:latin typeface="Lucida Sans Unicode"/>
                <a:cs typeface="Lucida Sans Unicode"/>
              </a:rPr>
              <a:t>|</a:t>
            </a:r>
            <a:r>
              <a:rPr dirty="0" sz="1100" spc="140">
                <a:latin typeface="Calibri"/>
                <a:cs typeface="Calibri"/>
              </a:rPr>
              <a:t>T]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40">
                <a:latin typeface="Calibri"/>
                <a:cs typeface="Calibri"/>
              </a:rPr>
              <a:t> [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120">
                <a:latin typeface="Calibri"/>
                <a:cs typeface="Calibri"/>
              </a:rPr>
              <a:t>K</a:t>
            </a:r>
            <a:r>
              <a:rPr dirty="0" sz="1100" spc="120">
                <a:latin typeface="Lucida Sans Unicode"/>
                <a:cs typeface="Lucida Sans Unicode"/>
              </a:rPr>
              <a:t>|</a:t>
            </a:r>
            <a:r>
              <a:rPr dirty="0" sz="1100" spc="-185">
                <a:latin typeface="Lucida Sans Unicode"/>
                <a:cs typeface="Lucida Sans Unicode"/>
              </a:rPr>
              <a:t> </a:t>
            </a:r>
            <a:r>
              <a:rPr dirty="0" sz="1100" spc="155">
                <a:latin typeface="Calibri"/>
                <a:cs typeface="Calibri"/>
              </a:rPr>
              <a:t>L]):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35">
                <a:latin typeface="Lucida Sans Unicode"/>
                <a:cs typeface="Lucida Sans Unicode"/>
              </a:rPr>
              <a:t>−</a:t>
            </a:r>
            <a:r>
              <a:rPr dirty="0" sz="1100" spc="135">
                <a:latin typeface="Calibri"/>
                <a:cs typeface="Calibri"/>
              </a:rPr>
              <a:t>K</a:t>
            </a:r>
            <a:r>
              <a:rPr dirty="0" sz="1100" spc="465">
                <a:latin typeface="Calibri"/>
                <a:cs typeface="Calibri"/>
              </a:rPr>
              <a:t> </a:t>
            </a:r>
            <a:r>
              <a:rPr dirty="0" sz="1100" spc="140" b="1">
                <a:latin typeface="Calibri"/>
                <a:cs typeface="Calibri"/>
              </a:rPr>
              <a:t>is</a:t>
            </a:r>
            <a:r>
              <a:rPr dirty="0" sz="1100" spc="484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 spc="-5">
                <a:latin typeface="Lucida Sans Unicode"/>
                <a:cs typeface="Lucida Sans Unicode"/>
              </a:rPr>
              <a:t>∗</a:t>
            </a:r>
            <a:r>
              <a:rPr dirty="0" sz="1100" spc="-5">
                <a:latin typeface="Calibri"/>
                <a:cs typeface="Calibri"/>
              </a:rPr>
              <a:t>H,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5">
                <a:latin typeface="Calibri"/>
                <a:cs typeface="Calibri"/>
              </a:rPr>
              <a:t> 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e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(T,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15">
                <a:latin typeface="Calibri"/>
                <a:cs typeface="Calibri"/>
              </a:rPr>
              <a:t>L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600" y="3259847"/>
            <a:ext cx="6146800" cy="19634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47345" marR="93980" indent="-246379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27.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 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baseline="15151" sz="1650" spc="-7">
                <a:latin typeface="Calibri"/>
                <a:cs typeface="Calibri"/>
              </a:rPr>
              <a:t>˙</a:t>
            </a:r>
            <a:r>
              <a:rPr dirty="0" sz="1100" spc="-5">
                <a:latin typeface="Calibri"/>
                <a:cs typeface="Calibri"/>
              </a:rPr>
              <a:t>ki </a:t>
            </a:r>
            <a:r>
              <a:rPr dirty="0" sz="1100" spc="20">
                <a:latin typeface="Calibri"/>
                <a:cs typeface="Calibri"/>
              </a:rPr>
              <a:t>listenin </a:t>
            </a:r>
            <a:r>
              <a:rPr dirty="0" sz="1100" spc="10">
                <a:latin typeface="Calibri"/>
                <a:cs typeface="Calibri"/>
              </a:rPr>
              <a:t>elemenlarını </a:t>
            </a:r>
            <a:r>
              <a:rPr dirty="0" sz="1100" spc="20">
                <a:latin typeface="Calibri"/>
                <a:cs typeface="Calibri"/>
              </a:rPr>
              <a:t>toplayan </a:t>
            </a:r>
            <a:r>
              <a:rPr dirty="0" sz="1100" spc="30">
                <a:latin typeface="Calibri"/>
                <a:cs typeface="Calibri"/>
              </a:rPr>
              <a:t>listeTopla </a:t>
            </a:r>
            <a:r>
              <a:rPr dirty="0" sz="1100" spc="10">
                <a:latin typeface="Calibri"/>
                <a:cs typeface="Calibri"/>
              </a:rPr>
              <a:t>fonksiyonunu </a:t>
            </a:r>
            <a:r>
              <a:rPr dirty="0" sz="1100" spc="30">
                <a:latin typeface="Calibri"/>
                <a:cs typeface="Calibri"/>
              </a:rPr>
              <a:t>Haskell </a:t>
            </a:r>
            <a:r>
              <a:rPr dirty="0" sz="1100" spc="20">
                <a:latin typeface="Calibri"/>
                <a:cs typeface="Calibri"/>
              </a:rPr>
              <a:t>dilinde </a:t>
            </a:r>
            <a:r>
              <a:rPr dirty="0" sz="1100" spc="35">
                <a:latin typeface="Calibri"/>
                <a:cs typeface="Calibri"/>
              </a:rPr>
              <a:t>yazın. </a:t>
            </a:r>
            <a:r>
              <a:rPr dirty="0" sz="1100" spc="40">
                <a:latin typeface="Calibri"/>
                <a:cs typeface="Calibri"/>
              </a:rPr>
              <a:t>Fonksiy-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onun </a:t>
            </a:r>
            <a:r>
              <a:rPr dirty="0" sz="1100" spc="-65">
                <a:latin typeface="Calibri"/>
                <a:cs typeface="Calibri"/>
              </a:rPr>
              <a:t>¨ornek </a:t>
            </a:r>
            <a:r>
              <a:rPr dirty="0" sz="1100" spc="-45">
                <a:latin typeface="Calibri"/>
                <a:cs typeface="Calibri"/>
              </a:rPr>
              <a:t>¸calı¸sması </a:t>
            </a:r>
            <a:r>
              <a:rPr dirty="0" sz="1100" spc="-70">
                <a:latin typeface="Calibri"/>
                <a:cs typeface="Calibri"/>
              </a:rPr>
              <a:t>a¸sa˘gıda </a:t>
            </a:r>
            <a:r>
              <a:rPr dirty="0" sz="1100">
                <a:latin typeface="Calibri"/>
                <a:cs typeface="Calibri"/>
              </a:rPr>
              <a:t>verilmi¸stir.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Toplam </a:t>
            </a:r>
            <a:r>
              <a:rPr dirty="0" sz="1100" spc="20">
                <a:latin typeface="Calibri"/>
                <a:cs typeface="Calibri"/>
              </a:rPr>
              <a:t>listesinin </a:t>
            </a:r>
            <a:r>
              <a:rPr dirty="0" sz="1100">
                <a:latin typeface="Calibri"/>
                <a:cs typeface="Calibri"/>
              </a:rPr>
              <a:t>eleman </a:t>
            </a:r>
            <a:r>
              <a:rPr dirty="0" sz="1100" spc="25">
                <a:latin typeface="Calibri"/>
                <a:cs typeface="Calibri"/>
              </a:rPr>
              <a:t>sayısı, </a:t>
            </a:r>
            <a:r>
              <a:rPr dirty="0" sz="1100">
                <a:latin typeface="Calibri"/>
                <a:cs typeface="Calibri"/>
              </a:rPr>
              <a:t>eleman </a:t>
            </a:r>
            <a:r>
              <a:rPr dirty="0" sz="1100" spc="25">
                <a:latin typeface="Calibri"/>
                <a:cs typeface="Calibri"/>
              </a:rPr>
              <a:t>sayısı </a:t>
            </a:r>
            <a:r>
              <a:rPr dirty="0" sz="1100" spc="30">
                <a:latin typeface="Calibri"/>
                <a:cs typeface="Calibri"/>
              </a:rPr>
              <a:t>az </a:t>
            </a:r>
            <a:r>
              <a:rPr dirty="0" sz="1100" spc="15">
                <a:latin typeface="Calibri"/>
                <a:cs typeface="Calibri"/>
              </a:rPr>
              <a:t>olan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listeninki kadardır.(Write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listeTopla </a:t>
            </a:r>
            <a:r>
              <a:rPr dirty="0" sz="1100" spc="20">
                <a:latin typeface="Calibri"/>
                <a:cs typeface="Calibri"/>
              </a:rPr>
              <a:t>function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15">
                <a:latin typeface="Calibri"/>
                <a:cs typeface="Calibri"/>
              </a:rPr>
              <a:t>calculates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5">
                <a:latin typeface="Calibri"/>
                <a:cs typeface="Calibri"/>
              </a:rPr>
              <a:t>sum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15">
                <a:latin typeface="Calibri"/>
                <a:cs typeface="Calibri"/>
              </a:rPr>
              <a:t>two </a:t>
            </a:r>
            <a:r>
              <a:rPr dirty="0" sz="1100" spc="25">
                <a:latin typeface="Calibri"/>
                <a:cs typeface="Calibri"/>
              </a:rPr>
              <a:t>lists. </a:t>
            </a:r>
            <a:r>
              <a:rPr dirty="0" sz="1100" spc="15">
                <a:latin typeface="Calibri"/>
                <a:cs typeface="Calibri"/>
              </a:rPr>
              <a:t>Usage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function is </a:t>
            </a:r>
            <a:r>
              <a:rPr dirty="0" sz="1100" spc="15">
                <a:latin typeface="Calibri"/>
                <a:cs typeface="Calibri"/>
              </a:rPr>
              <a:t>given </a:t>
            </a:r>
            <a:r>
              <a:rPr dirty="0" sz="1100">
                <a:latin typeface="Calibri"/>
                <a:cs typeface="Calibri"/>
              </a:rPr>
              <a:t>below.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Length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final </a:t>
            </a:r>
            <a:r>
              <a:rPr dirty="0" sz="1100" spc="35">
                <a:latin typeface="Calibri"/>
                <a:cs typeface="Calibri"/>
              </a:rPr>
              <a:t>list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same </a:t>
            </a:r>
            <a:r>
              <a:rPr dirty="0" sz="1100" spc="5">
                <a:latin typeface="Calibri"/>
                <a:cs typeface="Calibri"/>
              </a:rPr>
              <a:t>as the </a:t>
            </a:r>
            <a:r>
              <a:rPr dirty="0" sz="1100" spc="20">
                <a:latin typeface="Calibri"/>
                <a:cs typeface="Calibri"/>
              </a:rPr>
              <a:t>length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5">
                <a:latin typeface="Calibri"/>
                <a:cs typeface="Calibri"/>
              </a:rPr>
              <a:t>list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fewer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elements.)</a:t>
            </a:r>
            <a:endParaRPr sz="1100">
              <a:latin typeface="Calibri"/>
              <a:cs typeface="Calibri"/>
            </a:endParaRPr>
          </a:p>
          <a:p>
            <a:pPr marL="370840" marR="3237230" indent="-16510">
              <a:lnSpc>
                <a:spcPct val="102600"/>
              </a:lnSpc>
              <a:spcBef>
                <a:spcPts val="400"/>
              </a:spcBef>
              <a:tabLst>
                <a:tab pos="2531745" algn="l"/>
              </a:tabLst>
            </a:pPr>
            <a:r>
              <a:rPr dirty="0" sz="1100" spc="-250">
                <a:latin typeface="Lucida Sans Unicode"/>
                <a:cs typeface="Lucida Sans Unicode"/>
              </a:rPr>
              <a:t>∗</a:t>
            </a:r>
            <a:r>
              <a:rPr dirty="0" sz="1100" spc="80">
                <a:latin typeface="Calibri"/>
                <a:cs typeface="Calibri"/>
              </a:rPr>
              <a:t>M</a:t>
            </a:r>
            <a:r>
              <a:rPr dirty="0" sz="1100" spc="40">
                <a:latin typeface="Calibri"/>
                <a:cs typeface="Calibri"/>
              </a:rPr>
              <a:t>a</a:t>
            </a:r>
            <a:r>
              <a:rPr dirty="0" sz="1100" spc="7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i="1">
                <a:latin typeface="Verdana"/>
                <a:cs typeface="Verdan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] 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369570" marR="2902585" indent="-15240">
              <a:lnSpc>
                <a:spcPct val="102600"/>
              </a:lnSpc>
            </a:pPr>
            <a:r>
              <a:rPr dirty="0" sz="1100" spc="-250">
                <a:latin typeface="Lucida Sans Unicode"/>
                <a:cs typeface="Lucida Sans Unicode"/>
              </a:rPr>
              <a:t>∗</a:t>
            </a:r>
            <a:r>
              <a:rPr dirty="0" sz="1100" spc="80">
                <a:latin typeface="Calibri"/>
                <a:cs typeface="Calibri"/>
              </a:rPr>
              <a:t>M</a:t>
            </a:r>
            <a:r>
              <a:rPr dirty="0" sz="1100" spc="40">
                <a:latin typeface="Calibri"/>
                <a:cs typeface="Calibri"/>
              </a:rPr>
              <a:t>a</a:t>
            </a:r>
            <a:r>
              <a:rPr dirty="0" sz="1100" spc="7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i="1">
                <a:latin typeface="Verdana"/>
                <a:cs typeface="Verdan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>
                <a:latin typeface="Calibri"/>
                <a:cs typeface="Calibri"/>
              </a:rPr>
              <a:t>   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6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] 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9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367665" marR="2736215" indent="-13335">
              <a:lnSpc>
                <a:spcPct val="102699"/>
              </a:lnSpc>
            </a:pPr>
            <a:r>
              <a:rPr dirty="0" sz="1100" spc="-250">
                <a:latin typeface="Lucida Sans Unicode"/>
                <a:cs typeface="Lucida Sans Unicode"/>
              </a:rPr>
              <a:t>∗</a:t>
            </a:r>
            <a:r>
              <a:rPr dirty="0" sz="1100" spc="80">
                <a:latin typeface="Calibri"/>
                <a:cs typeface="Calibri"/>
              </a:rPr>
              <a:t>M</a:t>
            </a:r>
            <a:r>
              <a:rPr dirty="0" sz="1100" spc="40">
                <a:latin typeface="Calibri"/>
                <a:cs typeface="Calibri"/>
              </a:rPr>
              <a:t>a</a:t>
            </a:r>
            <a:r>
              <a:rPr dirty="0" sz="1100" spc="7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i="1">
                <a:latin typeface="Verdana"/>
                <a:cs typeface="Verdan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9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8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6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] 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0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8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7475" y="571980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8085" y="589187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79167" y="5571082"/>
            <a:ext cx="46609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155">
                <a:latin typeface="Calibri"/>
                <a:cs typeface="Calibri"/>
              </a:rPr>
              <a:t>=[]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235585" algn="l"/>
              </a:tabLst>
            </a:pP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420">
                <a:latin typeface="Calibri"/>
                <a:cs typeface="Calibri"/>
              </a:rPr>
              <a:t>=</a:t>
            </a:r>
            <a:r>
              <a:rPr dirty="0" sz="1100" spc="85">
                <a:latin typeface="Calibri"/>
                <a:cs typeface="Calibri"/>
              </a:rPr>
              <a:t>[</a:t>
            </a:r>
            <a:r>
              <a:rPr dirty="0" sz="1100" spc="-4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9660" y="5571082"/>
            <a:ext cx="104266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>
              <a:lnSpc>
                <a:spcPct val="102600"/>
              </a:lnSpc>
              <a:spcBef>
                <a:spcPts val="55"/>
              </a:spcBef>
              <a:tabLst>
                <a:tab pos="922655" algn="l"/>
              </a:tabLst>
            </a:pP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] 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7812" y="5915226"/>
            <a:ext cx="3308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 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ys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 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42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x+y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0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 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xs </a:t>
            </a:r>
            <a:r>
              <a:rPr dirty="0" sz="1100" spc="26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ys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503" y="5450052"/>
            <a:ext cx="5697855" cy="1090295"/>
            <a:chOff x="703503" y="5450052"/>
            <a:chExt cx="5697855" cy="1090295"/>
          </a:xfrm>
        </p:grpSpPr>
        <p:sp>
          <p:nvSpPr>
            <p:cNvPr id="11" name="object 11"/>
            <p:cNvSpPr/>
            <p:nvPr/>
          </p:nvSpPr>
          <p:spPr>
            <a:xfrm>
              <a:off x="703503" y="5452579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6031" y="545510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98272" y="545510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6031" y="549216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98272" y="549216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6031" y="558360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98272" y="558360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6031" y="567504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98272" y="567504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6031" y="576649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98272" y="576649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6031" y="585793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98272" y="585793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6031" y="594939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98272" y="594939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6031" y="604083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98272" y="604083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6031" y="613228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98272" y="613228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6031" y="622372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98272" y="622372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6031" y="631516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98272" y="631516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6031" y="640661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98272" y="640661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6031" y="64436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98272" y="64436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3503" y="6537629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44500" y="6649807"/>
            <a:ext cx="198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28.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A¸sa˘gıda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verilen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kodu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i¸cin: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40" name="object 40"/>
          <p:cNvSpPr txBox="1"/>
          <p:nvPr/>
        </p:nvSpPr>
        <p:spPr>
          <a:xfrm>
            <a:off x="1360779" y="7280286"/>
            <a:ext cx="34480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7940" marR="5080" indent="-15875">
              <a:lnSpc>
                <a:spcPct val="102600"/>
              </a:lnSpc>
              <a:spcBef>
                <a:spcPts val="55"/>
              </a:spcBef>
            </a:pPr>
            <a:r>
              <a:rPr dirty="0" sz="1100" spc="200">
                <a:latin typeface="Calibri"/>
                <a:cs typeface="Calibri"/>
              </a:rPr>
              <a:t>x</a:t>
            </a:r>
            <a:r>
              <a:rPr dirty="0" sz="1100" spc="360">
                <a:latin typeface="Calibri"/>
                <a:cs typeface="Calibri"/>
              </a:rPr>
              <a:t>=</a:t>
            </a:r>
            <a:r>
              <a:rPr dirty="0" sz="1100" spc="50">
                <a:latin typeface="Calibri"/>
                <a:cs typeface="Calibri"/>
              </a:rPr>
              <a:t>2</a:t>
            </a:r>
            <a:r>
              <a:rPr dirty="0" sz="1100" spc="5">
                <a:latin typeface="Calibri"/>
                <a:cs typeface="Calibri"/>
              </a:rPr>
              <a:t>;  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35"/>
              </a:spcBef>
            </a:pPr>
            <a:r>
              <a:rPr dirty="0" sz="1100" spc="25">
                <a:latin typeface="Calibri"/>
                <a:cs typeface="Calibri"/>
              </a:rPr>
              <a:t>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5007" y="6936129"/>
            <a:ext cx="111760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90"/>
              </a:spcBef>
              <a:buFont typeface="Calibri"/>
              <a:buAutoNum type="arabicPlain"/>
              <a:tabLst>
                <a:tab pos="221615" algn="l"/>
                <a:tab pos="222250" algn="l"/>
              </a:tabLst>
            </a:pPr>
            <a:r>
              <a:rPr dirty="0" sz="1100" spc="165" b="1">
                <a:latin typeface="Calibri"/>
                <a:cs typeface="Calibri"/>
              </a:rPr>
              <a:t>int</a:t>
            </a:r>
            <a:r>
              <a:rPr dirty="0" sz="1100" spc="500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  <a:buFont typeface="Calibri"/>
              <a:buAutoNum type="arabicPlain"/>
              <a:tabLst>
                <a:tab pos="221615" algn="l"/>
                <a:tab pos="222250" algn="l"/>
              </a:tabLst>
            </a:pPr>
            <a:r>
              <a:rPr dirty="0" sz="1100" spc="180" b="1">
                <a:latin typeface="Calibri"/>
                <a:cs typeface="Calibri"/>
              </a:rPr>
              <a:t>i</a:t>
            </a:r>
            <a:r>
              <a:rPr dirty="0" sz="1100" spc="210" b="1">
                <a:latin typeface="Calibri"/>
                <a:cs typeface="Calibri"/>
              </a:rPr>
              <a:t>n</a:t>
            </a:r>
            <a:r>
              <a:rPr dirty="0" sz="1100" spc="10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  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m</a:t>
            </a:r>
            <a:r>
              <a:rPr dirty="0" sz="1100" spc="65">
                <a:latin typeface="Calibri"/>
                <a:cs typeface="Calibri"/>
              </a:rPr>
              <a:t>a</a:t>
            </a:r>
            <a:r>
              <a:rPr dirty="0" sz="1100" spc="95">
                <a:latin typeface="Calibri"/>
                <a:cs typeface="Calibri"/>
              </a:rPr>
              <a:t>i</a:t>
            </a:r>
            <a:r>
              <a:rPr dirty="0" sz="1100" spc="25">
                <a:latin typeface="Calibri"/>
                <a:cs typeface="Calibri"/>
              </a:rPr>
              <a:t>n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()</a:t>
            </a:r>
            <a:r>
              <a:rPr dirty="0" sz="1100" spc="180">
                <a:latin typeface="Lucida Sans Unicode"/>
                <a:cs typeface="Lucida Sans Unicode"/>
              </a:rPr>
              <a:t>{ 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15265" algn="l"/>
              </a:tabLst>
            </a:pPr>
            <a:r>
              <a:rPr dirty="0" sz="1100" spc="-15">
                <a:latin typeface="Calibri"/>
                <a:cs typeface="Calibri"/>
              </a:rPr>
              <a:t>6	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0763" y="7108201"/>
            <a:ext cx="668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65" b="1">
                <a:latin typeface="Calibri"/>
                <a:cs typeface="Calibri"/>
              </a:rPr>
              <a:t>int</a:t>
            </a:r>
            <a:r>
              <a:rPr dirty="0" sz="1100" spc="475" b="1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x=3;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0249" y="7280286"/>
            <a:ext cx="328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Calibri"/>
                <a:cs typeface="Calibri"/>
              </a:rPr>
              <a:t>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7000" y="6936129"/>
            <a:ext cx="111506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7	</a:t>
            </a:r>
            <a:r>
              <a:rPr dirty="0" sz="1100" spc="130" b="1">
                <a:latin typeface="Calibri"/>
                <a:cs typeface="Calibri"/>
              </a:rPr>
              <a:t>void </a:t>
            </a:r>
            <a:r>
              <a:rPr dirty="0" sz="1100" spc="210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() 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10	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11	</a:t>
            </a:r>
            <a:r>
              <a:rPr dirty="0" sz="1100" spc="130" b="1">
                <a:latin typeface="Calibri"/>
                <a:cs typeface="Calibri"/>
              </a:rPr>
              <a:t>void</a:t>
            </a:r>
            <a:r>
              <a:rPr dirty="0" sz="1100" spc="484" b="1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g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() 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10763" y="7796503"/>
            <a:ext cx="668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65" b="1">
                <a:latin typeface="Calibri"/>
                <a:cs typeface="Calibri"/>
              </a:rPr>
              <a:t>int</a:t>
            </a:r>
            <a:r>
              <a:rPr dirty="0" sz="1100" spc="475" b="1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x=4;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41388" y="6936129"/>
            <a:ext cx="329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Calibri"/>
                <a:cs typeface="Calibri"/>
              </a:rPr>
              <a:t>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60646" y="7452359"/>
            <a:ext cx="1391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n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”</a:t>
            </a:r>
            <a:r>
              <a:rPr dirty="0" sz="1100" spc="15">
                <a:latin typeface="Calibri"/>
                <a:cs typeface="Calibri"/>
              </a:rPr>
              <a:t>%</a:t>
            </a:r>
            <a:r>
              <a:rPr dirty="0" sz="1100" spc="100">
                <a:latin typeface="Calibri"/>
                <a:cs typeface="Calibri"/>
              </a:rPr>
              <a:t>d</a:t>
            </a:r>
            <a:r>
              <a:rPr dirty="0" sz="1100" spc="40">
                <a:latin typeface="Lucida Sans Unicode"/>
                <a:cs typeface="Lucida Sans Unicode"/>
              </a:rPr>
              <a:t>\</a:t>
            </a:r>
            <a:r>
              <a:rPr dirty="0" sz="1100" spc="100">
                <a:latin typeface="Calibri"/>
                <a:cs typeface="Calibri"/>
              </a:rPr>
              <a:t>n</a:t>
            </a:r>
            <a:r>
              <a:rPr dirty="0" sz="1100" spc="85">
                <a:latin typeface="Calibri"/>
                <a:cs typeface="Calibri"/>
              </a:rPr>
              <a:t>”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08284" y="6936129"/>
            <a:ext cx="111506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14	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15</a:t>
            </a:r>
            <a:r>
              <a:rPr dirty="0" sz="1100" spc="-15">
                <a:latin typeface="Calibri"/>
                <a:cs typeface="Calibri"/>
              </a:rPr>
              <a:t>	</a:t>
            </a:r>
            <a:r>
              <a:rPr dirty="0" sz="1100" spc="195" b="1">
                <a:latin typeface="Calibri"/>
                <a:cs typeface="Calibri"/>
              </a:rPr>
              <a:t>v</a:t>
            </a:r>
            <a:r>
              <a:rPr dirty="0" sz="1100" spc="90" b="1">
                <a:latin typeface="Calibri"/>
                <a:cs typeface="Calibri"/>
              </a:rPr>
              <a:t>o</a:t>
            </a:r>
            <a:r>
              <a:rPr dirty="0" sz="1100" spc="130" b="1">
                <a:latin typeface="Calibri"/>
                <a:cs typeface="Calibri"/>
              </a:rPr>
              <a:t>i</a:t>
            </a:r>
            <a:r>
              <a:rPr dirty="0" sz="1100" spc="10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  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35">
                <a:latin typeface="Calibri"/>
                <a:cs typeface="Calibri"/>
              </a:rPr>
              <a:t>(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4480" algn="l"/>
              </a:tabLst>
            </a:pPr>
            <a:r>
              <a:rPr dirty="0" sz="1100" spc="-15">
                <a:latin typeface="Calibri"/>
                <a:cs typeface="Calibri"/>
              </a:rPr>
              <a:t>17	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6980" y="8082825"/>
            <a:ext cx="56762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8445" marR="5080" indent="-246379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Calibri"/>
                <a:cs typeface="Calibri"/>
              </a:rPr>
              <a:t>(a)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(8P)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Statik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kapsam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kullanılırsa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kodun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¸cıktısı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olur?(What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when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lexical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scoping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used?)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8524" y="8593531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284" y="902333"/>
            <a:ext cx="56838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66700" marR="5080" indent="-25400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Calibri"/>
                <a:cs typeface="Calibri"/>
              </a:rPr>
              <a:t>(b)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(7P)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Dinamik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kapsam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kullanılırsa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kodun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¸cıktısı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olur?(What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when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dy-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namic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scoping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used?)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24" y="1425562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927858"/>
            <a:ext cx="596963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58445" marR="5080" indent="-246379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Calibri"/>
                <a:cs typeface="Calibri"/>
              </a:rPr>
              <a:t>29.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(15P) </a:t>
            </a:r>
            <a:r>
              <a:rPr dirty="0" sz="1100" spc="-30">
                <a:latin typeface="Calibri"/>
                <a:cs typeface="Calibri"/>
              </a:rPr>
              <a:t>A¸sa˘gıdaki </a:t>
            </a:r>
            <a:r>
              <a:rPr dirty="0" sz="1100" spc="20">
                <a:latin typeface="Calibri"/>
                <a:cs typeface="Calibri"/>
              </a:rPr>
              <a:t>grameri </a:t>
            </a:r>
            <a:r>
              <a:rPr dirty="0" sz="1100" spc="-130">
                <a:latin typeface="Calibri"/>
                <a:cs typeface="Calibri"/>
              </a:rPr>
              <a:t>du¨¸su¨ndu¨˘gu¨nu¨zde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S,A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170">
                <a:latin typeface="Calibri"/>
                <a:cs typeface="Calibri"/>
              </a:rPr>
              <a:t>B </a:t>
            </a:r>
            <a:r>
              <a:rPr dirty="0" sz="1100" spc="15">
                <a:latin typeface="Calibri"/>
                <a:cs typeface="Calibri"/>
              </a:rPr>
              <a:t>nonterminal; </a:t>
            </a:r>
            <a:r>
              <a:rPr dirty="0" sz="1100" spc="30">
                <a:latin typeface="Calibri"/>
                <a:cs typeface="Calibri"/>
              </a:rPr>
              <a:t>a,b,c,t,l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40">
                <a:latin typeface="Calibri"/>
                <a:cs typeface="Calibri"/>
              </a:rPr>
              <a:t>r </a:t>
            </a:r>
            <a:r>
              <a:rPr dirty="0" sz="1100" spc="-5">
                <a:latin typeface="Calibri"/>
                <a:cs typeface="Calibri"/>
              </a:rPr>
              <a:t>ise </a:t>
            </a:r>
            <a:r>
              <a:rPr dirty="0" sz="1100" spc="20">
                <a:latin typeface="Calibri"/>
                <a:cs typeface="Calibri"/>
              </a:rPr>
              <a:t>terminalleri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olu¸sturur.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atlapbpcrta </a:t>
            </a:r>
            <a:r>
              <a:rPr dirty="0" sz="1100" spc="10">
                <a:latin typeface="Calibri"/>
                <a:cs typeface="Calibri"/>
              </a:rPr>
              <a:t>kelimesi </a:t>
            </a:r>
            <a:r>
              <a:rPr dirty="0" sz="1100" spc="-40">
                <a:latin typeface="Calibri"/>
                <a:cs typeface="Calibri"/>
              </a:rPr>
              <a:t>i¸cin </a:t>
            </a:r>
            <a:r>
              <a:rPr dirty="0" sz="1100">
                <a:latin typeface="Calibri"/>
                <a:cs typeface="Calibri"/>
              </a:rPr>
              <a:t>ayrı¸stırma </a:t>
            </a:r>
            <a:r>
              <a:rPr dirty="0" sz="1100" spc="-30">
                <a:latin typeface="Calibri"/>
                <a:cs typeface="Calibri"/>
              </a:rPr>
              <a:t>a˘gacını </a:t>
            </a:r>
            <a:r>
              <a:rPr dirty="0" sz="1100" spc="15">
                <a:latin typeface="Calibri"/>
                <a:cs typeface="Calibri"/>
              </a:rPr>
              <a:t>¸ciziniz.(Consider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grammar </a:t>
            </a:r>
            <a:r>
              <a:rPr dirty="0" sz="1100">
                <a:latin typeface="Calibri"/>
                <a:cs typeface="Calibri"/>
              </a:rPr>
              <a:t>below.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S,A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70">
                <a:latin typeface="Calibri"/>
                <a:cs typeface="Calibri"/>
              </a:rPr>
              <a:t>B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15">
                <a:latin typeface="Calibri"/>
                <a:cs typeface="Calibri"/>
              </a:rPr>
              <a:t>nonterminals;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a,b,c,t,l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40">
                <a:latin typeface="Calibri"/>
                <a:cs typeface="Calibri"/>
              </a:rPr>
              <a:t>r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30">
                <a:latin typeface="Calibri"/>
                <a:cs typeface="Calibri"/>
              </a:rPr>
              <a:t>terminals.Draw </a:t>
            </a:r>
            <a:r>
              <a:rPr dirty="0" sz="1100" spc="5">
                <a:latin typeface="Calibri"/>
                <a:cs typeface="Calibri"/>
              </a:rPr>
              <a:t>the parse </a:t>
            </a:r>
            <a:r>
              <a:rPr dirty="0" sz="1100" spc="-10">
                <a:latin typeface="Calibri"/>
                <a:cs typeface="Calibri"/>
              </a:rPr>
              <a:t>tree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5">
                <a:latin typeface="Calibri"/>
                <a:cs typeface="Calibri"/>
              </a:rPr>
              <a:t>input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atlapbpcrta</a:t>
            </a:r>
            <a:r>
              <a:rPr dirty="0" sz="1100" spc="110" b="1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48285" marR="4694555" indent="13335">
              <a:lnSpc>
                <a:spcPct val="102600"/>
              </a:lnSpc>
              <a:spcBef>
                <a:spcPts val="600"/>
              </a:spcBef>
            </a:pPr>
            <a:r>
              <a:rPr dirty="0" sz="1100" spc="100">
                <a:latin typeface="Calibri"/>
                <a:cs typeface="Calibri"/>
              </a:rPr>
              <a:t>S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Calibri"/>
                <a:cs typeface="Calibri"/>
              </a:rPr>
              <a:t>SpA 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80">
                <a:latin typeface="Calibri"/>
                <a:cs typeface="Calibri"/>
              </a:rPr>
              <a:t>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80">
                <a:latin typeface="Calibri"/>
                <a:cs typeface="Calibri"/>
              </a:rPr>
              <a:t>A</a:t>
            </a:r>
            <a:r>
              <a:rPr dirty="0" sz="1100" spc="409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380">
                <a:latin typeface="Lucida Sans Unicode"/>
                <a:cs typeface="Lucida Sans Unicode"/>
              </a:rPr>
              <a:t> </a:t>
            </a:r>
            <a:r>
              <a:rPr dirty="0" sz="1100" spc="125">
                <a:latin typeface="Calibri"/>
                <a:cs typeface="Calibri"/>
              </a:rPr>
              <a:t>BtA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17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170">
                <a:latin typeface="Calibri"/>
                <a:cs typeface="Calibri"/>
              </a:rPr>
              <a:t>B</a:t>
            </a:r>
            <a:r>
              <a:rPr dirty="0" sz="1100" spc="170">
                <a:latin typeface="Calibri"/>
                <a:cs typeface="Calibri"/>
              </a:rPr>
              <a:t>  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12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>
                <a:latin typeface="Lucida Sans Unicode"/>
                <a:cs typeface="Lucida Sans Unicode"/>
              </a:rPr>
              <a:t>  </a:t>
            </a:r>
            <a:r>
              <a:rPr dirty="0" sz="1100" spc="-13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>
                <a:latin typeface="Lucida Sans Unicode"/>
                <a:cs typeface="Lucida Sans Unicode"/>
              </a:rPr>
              <a:t>  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4">
                <a:latin typeface="Calibri"/>
                <a:cs typeface="Calibri"/>
              </a:rPr>
              <a:t>S</a:t>
            </a:r>
            <a:r>
              <a:rPr dirty="0" sz="1100" spc="4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711" y="3708458"/>
            <a:ext cx="1726009" cy="308107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3503" y="3492398"/>
            <a:ext cx="5697855" cy="3970654"/>
            <a:chOff x="703503" y="3492398"/>
            <a:chExt cx="5697855" cy="3970654"/>
          </a:xfrm>
        </p:grpSpPr>
        <p:sp>
          <p:nvSpPr>
            <p:cNvPr id="7" name="object 7"/>
            <p:cNvSpPr/>
            <p:nvPr/>
          </p:nvSpPr>
          <p:spPr>
            <a:xfrm>
              <a:off x="703503" y="3494925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6031" y="3497453"/>
              <a:ext cx="0" cy="3960495"/>
            </a:xfrm>
            <a:custGeom>
              <a:avLst/>
              <a:gdLst/>
              <a:ahLst/>
              <a:cxnLst/>
              <a:rect l="l" t="t" r="r" b="b"/>
              <a:pathLst>
                <a:path w="0" h="3960495">
                  <a:moveTo>
                    <a:pt x="0" y="0"/>
                  </a:moveTo>
                  <a:lnTo>
                    <a:pt x="0" y="395999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98272" y="3497453"/>
              <a:ext cx="0" cy="3960495"/>
            </a:xfrm>
            <a:custGeom>
              <a:avLst/>
              <a:gdLst/>
              <a:ahLst/>
              <a:cxnLst/>
              <a:rect l="l" t="t" r="r" b="b"/>
              <a:pathLst>
                <a:path w="0" h="3960495">
                  <a:moveTo>
                    <a:pt x="0" y="0"/>
                  </a:moveTo>
                  <a:lnTo>
                    <a:pt x="0" y="395999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3503" y="7459979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2022-06-08T22:47:58Z</dcterms:created>
  <dcterms:modified xsi:type="dcterms:W3CDTF">2022-06-08T22:47:58Z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2017-03-29T00:00:00Z</vt:filetime>
  </property>
  <property fmtid="{D5CDD505-2E9C-101B-9397-08002B2CF9AE}" pid="3" name="Creator">
    <vt:lpwstr>TeX</vt:lpwstr>
  </property>
  <property fmtid="{D5CDD505-2E9C-101B-9397-08002B2CF9AE}" pid="4" name="LastSaved">
    <vt:filetime>2022-06-08T00:00:00Z</vt:filetime>
  </property>
</Properties>
</file>