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75"/>
              <a:t> </a:t>
            </a:r>
            <a:r>
              <a:rPr dirty="0" spc="120"/>
              <a:t>/</a:t>
            </a:r>
            <a:r>
              <a:rPr dirty="0" spc="85"/>
              <a:t> </a:t>
            </a:r>
            <a:r>
              <a:rPr dirty="0" spc="-15"/>
              <a:t>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75"/>
              <a:t> </a:t>
            </a:r>
            <a:r>
              <a:rPr dirty="0" spc="120"/>
              <a:t>/</a:t>
            </a:r>
            <a:r>
              <a:rPr dirty="0" spc="85"/>
              <a:t> </a:t>
            </a:r>
            <a:r>
              <a:rPr dirty="0" spc="-15"/>
              <a:t>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75"/>
              <a:t> </a:t>
            </a:r>
            <a:r>
              <a:rPr dirty="0" spc="120"/>
              <a:t>/</a:t>
            </a:r>
            <a:r>
              <a:rPr dirty="0" spc="85"/>
              <a:t> </a:t>
            </a:r>
            <a:r>
              <a:rPr dirty="0" spc="-15"/>
              <a:t>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75"/>
              <a:t> </a:t>
            </a:r>
            <a:r>
              <a:rPr dirty="0" spc="120"/>
              <a:t>/</a:t>
            </a:r>
            <a:r>
              <a:rPr dirty="0" spc="85"/>
              <a:t> </a:t>
            </a:r>
            <a:r>
              <a:rPr dirty="0" spc="-15"/>
              <a:t>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75"/>
              <a:t> </a:t>
            </a:r>
            <a:r>
              <a:rPr dirty="0" spc="120"/>
              <a:t>/</a:t>
            </a:r>
            <a:r>
              <a:rPr dirty="0" spc="85"/>
              <a:t> </a:t>
            </a:r>
            <a:r>
              <a:rPr dirty="0" spc="-15"/>
              <a:t>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463108" y="9358365"/>
            <a:ext cx="186499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44500" y="9358365"/>
            <a:ext cx="115443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697836" y="9358365"/>
            <a:ext cx="389254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#</a:t>
            </a:fld>
            <a:r>
              <a:rPr dirty="0" spc="75"/>
              <a:t> </a:t>
            </a:r>
            <a:r>
              <a:rPr dirty="0" spc="120"/>
              <a:t>/</a:t>
            </a:r>
            <a:r>
              <a:rPr dirty="0" spc="85"/>
              <a:t> </a:t>
            </a:r>
            <a:r>
              <a:rPr dirty="0" spc="-15"/>
              <a:t>6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360" y="84794"/>
            <a:ext cx="771997" cy="77199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6095" y="5684"/>
            <a:ext cx="782895" cy="8469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1487" y="456"/>
            <a:ext cx="6991350" cy="109410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2556510" marR="3010535" indent="-635">
              <a:lnSpc>
                <a:spcPct val="102600"/>
              </a:lnSpc>
              <a:spcBef>
                <a:spcPts val="55"/>
              </a:spcBef>
            </a:pPr>
            <a:r>
              <a:rPr dirty="0" sz="1100" spc="140">
                <a:latin typeface="Calibri"/>
                <a:cs typeface="Calibri"/>
              </a:rPr>
              <a:t>P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m</a:t>
            </a:r>
            <a:r>
              <a:rPr dirty="0" sz="1100" spc="60">
                <a:latin typeface="Calibri"/>
                <a:cs typeface="Calibri"/>
              </a:rPr>
              <a:t>uk</a:t>
            </a:r>
            <a:r>
              <a:rPr dirty="0" sz="1100" spc="-5">
                <a:latin typeface="Calibri"/>
                <a:cs typeface="Calibri"/>
              </a:rPr>
              <a:t>k</a:t>
            </a:r>
            <a:r>
              <a:rPr dirty="0" sz="1100">
                <a:latin typeface="Calibri"/>
                <a:cs typeface="Calibri"/>
              </a:rPr>
              <a:t>ale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75">
                <a:latin typeface="Calibri"/>
                <a:cs typeface="Calibri"/>
              </a:rPr>
              <a:t>U</a:t>
            </a:r>
            <a:r>
              <a:rPr dirty="0" baseline="15151" sz="1650" spc="165">
                <a:latin typeface="Calibri"/>
                <a:cs typeface="Calibri"/>
              </a:rPr>
              <a:t>¨</a:t>
            </a:r>
            <a:r>
              <a:rPr dirty="0" baseline="15151" sz="1650" spc="-172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ni</a:t>
            </a:r>
            <a:r>
              <a:rPr dirty="0" sz="1100" spc="20">
                <a:latin typeface="Calibri"/>
                <a:cs typeface="Calibri"/>
              </a:rPr>
              <a:t>v</a:t>
            </a:r>
            <a:r>
              <a:rPr dirty="0" sz="1100" spc="5">
                <a:latin typeface="Calibri"/>
                <a:cs typeface="Calibri"/>
              </a:rPr>
              <a:t>ersitesi  </a:t>
            </a:r>
            <a:r>
              <a:rPr dirty="0" sz="1100" spc="40">
                <a:latin typeface="Calibri"/>
                <a:cs typeface="Calibri"/>
              </a:rPr>
              <a:t>Bilgisayar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Mu¨hendisli˘gi</a:t>
            </a:r>
            <a:endParaRPr sz="1100">
              <a:latin typeface="Calibri"/>
              <a:cs typeface="Calibri"/>
            </a:endParaRPr>
          </a:p>
          <a:p>
            <a:pPr algn="ctr" marR="452755">
              <a:lnSpc>
                <a:spcPct val="100000"/>
              </a:lnSpc>
              <a:spcBef>
                <a:spcPts val="35"/>
              </a:spcBef>
            </a:pPr>
            <a:r>
              <a:rPr dirty="0" sz="1100" spc="35">
                <a:latin typeface="Calibri"/>
                <a:cs typeface="Calibri"/>
              </a:rPr>
              <a:t>Programlama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Dilleri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D¨onem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Sonu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Sınavı</a:t>
            </a:r>
            <a:endParaRPr sz="1100">
              <a:latin typeface="Calibri"/>
              <a:cs typeface="Calibri"/>
            </a:endParaRPr>
          </a:p>
          <a:p>
            <a:pPr algn="ctr" marR="499745">
              <a:lnSpc>
                <a:spcPct val="100000"/>
              </a:lnSpc>
              <a:spcBef>
                <a:spcPts val="35"/>
              </a:spcBef>
            </a:pPr>
            <a:r>
              <a:rPr dirty="0" sz="1100" spc="280" b="1">
                <a:latin typeface="Calibri"/>
                <a:cs typeface="Calibri"/>
              </a:rPr>
              <a:t>A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105" b="1">
                <a:latin typeface="Calibri"/>
                <a:cs typeface="Calibri"/>
              </a:rPr>
              <a:t>grubu</a:t>
            </a:r>
            <a:r>
              <a:rPr dirty="0" sz="1100" spc="114" b="1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Cevap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Ka˘gıdı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(17.05.2017)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3694429" algn="l"/>
                <a:tab pos="6939915" algn="l"/>
              </a:tabLst>
            </a:pPr>
            <a:r>
              <a:rPr dirty="0" sz="1100" spc="-235">
                <a:latin typeface="Calibri"/>
                <a:cs typeface="Calibri"/>
              </a:rPr>
              <a:t>O</a:t>
            </a:r>
            <a:r>
              <a:rPr dirty="0" baseline="15151" sz="1650" spc="-352">
                <a:latin typeface="Calibri"/>
                <a:cs typeface="Calibri"/>
              </a:rPr>
              <a:t>¨</a:t>
            </a:r>
            <a:r>
              <a:rPr dirty="0" baseline="15151" sz="1650" spc="-15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˘grenci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Numarası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: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85">
                <a:latin typeface="Calibri"/>
                <a:cs typeface="Calibri"/>
              </a:rPr>
              <a:t>Adı </a:t>
            </a:r>
            <a:r>
              <a:rPr dirty="0" sz="1100" spc="25">
                <a:latin typeface="Calibri"/>
                <a:cs typeface="Calibri"/>
              </a:rPr>
              <a:t>Soyadı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: 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754" y="1408887"/>
            <a:ext cx="6939280" cy="5740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95"/>
              </a:lnSpc>
            </a:pPr>
            <a:r>
              <a:rPr dirty="0" sz="1100" spc="45">
                <a:latin typeface="Calibri"/>
                <a:cs typeface="Calibri"/>
              </a:rPr>
              <a:t>Sınav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¸coktan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se¸cmeli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klasik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olmak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75">
                <a:latin typeface="Calibri"/>
                <a:cs typeface="Calibri"/>
              </a:rPr>
              <a:t>u¨zere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iki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kısımdan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olu¸smaktadır.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-150">
                <a:latin typeface="Calibri"/>
                <a:cs typeface="Calibri"/>
              </a:rPr>
              <a:t>C¸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oktan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se¸cmeli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kısmın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cevapları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optik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30">
                <a:latin typeface="Calibri"/>
                <a:cs typeface="Calibri"/>
              </a:rPr>
              <a:t>okuyucuya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uygun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cevap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ka˘gıtları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u¨zerine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i¸saretlenecektir.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</a:t>
            </a:r>
            <a:r>
              <a:rPr dirty="0" baseline="15151" sz="1650" spc="-7">
                <a:latin typeface="Calibri"/>
                <a:cs typeface="Calibri"/>
              </a:rPr>
              <a:t>˙</a:t>
            </a:r>
            <a:r>
              <a:rPr dirty="0" sz="1100" spc="-5">
                <a:latin typeface="Calibri"/>
                <a:cs typeface="Calibri"/>
              </a:rPr>
              <a:t>lk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30dk</a:t>
            </a:r>
            <a:r>
              <a:rPr dirty="0" sz="1100" spc="120" b="1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sonunda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optik</a:t>
            </a:r>
            <a:r>
              <a:rPr dirty="0" u="sng" sz="1100" spc="1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cevap</a:t>
            </a:r>
            <a:r>
              <a:rPr dirty="0" u="sng" sz="1100" spc="1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ka˘gıtları</a:t>
            </a:r>
            <a:r>
              <a:rPr dirty="0" u="sng" sz="1100" spc="114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toplanacaktır.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75">
                <a:latin typeface="Calibri"/>
                <a:cs typeface="Calibri"/>
              </a:rPr>
              <a:t>Kalan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klasik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soruları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bu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su¨reden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sonra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cevaplayabilirsiniz.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Grubunuzu</a:t>
            </a:r>
            <a:r>
              <a:rPr dirty="0" u="sng" sz="1100" spc="1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i¸saretlemeyi</a:t>
            </a:r>
            <a:r>
              <a:rPr dirty="0" u="sng" sz="1100" spc="1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unutmayınız!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7200" y="1363332"/>
            <a:ext cx="7030084" cy="664845"/>
            <a:chOff x="457200" y="1363332"/>
            <a:chExt cx="7030084" cy="664845"/>
          </a:xfrm>
        </p:grpSpPr>
        <p:sp>
          <p:nvSpPr>
            <p:cNvPr id="7" name="object 7"/>
            <p:cNvSpPr/>
            <p:nvPr/>
          </p:nvSpPr>
          <p:spPr>
            <a:xfrm>
              <a:off x="457200" y="1365859"/>
              <a:ext cx="7030084" cy="0"/>
            </a:xfrm>
            <a:custGeom>
              <a:avLst/>
              <a:gdLst/>
              <a:ahLst/>
              <a:cxnLst/>
              <a:rect l="l" t="t" r="r" b="b"/>
              <a:pathLst>
                <a:path w="7030084" h="0">
                  <a:moveTo>
                    <a:pt x="0" y="0"/>
                  </a:moveTo>
                  <a:lnTo>
                    <a:pt x="703007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9727" y="1365872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w="0" h="659764">
                  <a:moveTo>
                    <a:pt x="0" y="659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84744" y="1365872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w="0" h="659764">
                  <a:moveTo>
                    <a:pt x="0" y="659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7200" y="2025484"/>
              <a:ext cx="7030084" cy="0"/>
            </a:xfrm>
            <a:custGeom>
              <a:avLst/>
              <a:gdLst/>
              <a:ahLst/>
              <a:cxnLst/>
              <a:rect l="l" t="t" r="r" b="b"/>
              <a:pathLst>
                <a:path w="7030084" h="0">
                  <a:moveTo>
                    <a:pt x="0" y="0"/>
                  </a:moveTo>
                  <a:lnTo>
                    <a:pt x="703007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00136" y="2165692"/>
          <a:ext cx="3660775" cy="79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265"/>
                <a:gridCol w="428625"/>
                <a:gridCol w="428625"/>
                <a:gridCol w="428624"/>
                <a:gridCol w="428625"/>
                <a:gridCol w="428625"/>
                <a:gridCol w="428625"/>
                <a:gridCol w="609600"/>
              </a:tblGrid>
              <a:tr h="26316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30">
                          <a:latin typeface="Calibri"/>
                          <a:cs typeface="Calibri"/>
                        </a:rPr>
                        <a:t>Soru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20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Toplam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182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60">
                          <a:latin typeface="Calibri"/>
                          <a:cs typeface="Calibri"/>
                        </a:rPr>
                        <a:t>Puan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-15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316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100" spc="40">
                          <a:latin typeface="Calibri"/>
                          <a:cs typeface="Calibri"/>
                        </a:rPr>
                        <a:t>Not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75"/>
              <a:t> </a:t>
            </a:r>
            <a:r>
              <a:rPr dirty="0" spc="120"/>
              <a:t>/</a:t>
            </a:r>
            <a:r>
              <a:rPr dirty="0" spc="85"/>
              <a:t> </a:t>
            </a:r>
            <a:r>
              <a:rPr dirty="0" spc="-15"/>
              <a:t>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12" name="object 12"/>
          <p:cNvSpPr txBox="1"/>
          <p:nvPr/>
        </p:nvSpPr>
        <p:spPr>
          <a:xfrm>
            <a:off x="513778" y="3142156"/>
            <a:ext cx="6031230" cy="58597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36220" marR="135890" indent="-236220">
              <a:lnSpc>
                <a:spcPct val="102600"/>
              </a:lnSpc>
              <a:spcBef>
                <a:spcPts val="55"/>
              </a:spcBef>
              <a:buAutoNum type="arabicPeriod"/>
              <a:tabLst>
                <a:tab pos="236220" algn="l"/>
                <a:tab pos="1221740" algn="l"/>
                <a:tab pos="4406265" algn="l"/>
              </a:tabLst>
            </a:pPr>
            <a:r>
              <a:rPr dirty="0" sz="1100" spc="55">
                <a:latin typeface="Calibri"/>
                <a:cs typeface="Calibri"/>
              </a:rPr>
              <a:t>(1)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u="sng" sz="11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Calibri"/>
                <a:cs typeface="Calibri"/>
              </a:rPr>
              <a:t>sabitler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kalıp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deyimlerin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ba¸ska 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ismidir.(A</a:t>
            </a:r>
            <a:r>
              <a:rPr dirty="0" u="sng" sz="110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15">
                <a:latin typeface="Calibri"/>
                <a:cs typeface="Calibri"/>
              </a:rPr>
              <a:t>constant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name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literal.)</a:t>
            </a:r>
            <a:endParaRPr sz="1100">
              <a:latin typeface="Calibri"/>
              <a:cs typeface="Calibri"/>
            </a:endParaRPr>
          </a:p>
          <a:p>
            <a:pPr marL="481965" marR="45085">
              <a:lnSpc>
                <a:spcPct val="102600"/>
              </a:lnSpc>
              <a:spcBef>
                <a:spcPts val="165"/>
              </a:spcBef>
              <a:tabLst>
                <a:tab pos="1688464" algn="l"/>
                <a:tab pos="3240405" algn="l"/>
                <a:tab pos="5463540" algn="l"/>
              </a:tabLst>
            </a:pPr>
            <a:r>
              <a:rPr dirty="0" sz="1100" spc="100">
                <a:latin typeface="Calibri"/>
                <a:cs typeface="Calibri"/>
              </a:rPr>
              <a:t>A.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Statik(static)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415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Tebli˘g(manifest)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Derleme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zamanı(compile-time)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Sem-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bolik(symbolic)</a:t>
            </a:r>
            <a:endParaRPr sz="1100">
              <a:latin typeface="Calibri"/>
              <a:cs typeface="Calibri"/>
            </a:endParaRPr>
          </a:p>
          <a:p>
            <a:pPr marL="481965" marR="137160" indent="-246379">
              <a:lnSpc>
                <a:spcPct val="102600"/>
              </a:lnSpc>
              <a:spcBef>
                <a:spcPts val="330"/>
              </a:spcBef>
              <a:buAutoNum type="arabicParenBoth" startAt="2"/>
              <a:tabLst>
                <a:tab pos="482600" algn="l"/>
                <a:tab pos="1948814" algn="l"/>
                <a:tab pos="212407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gramer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20">
                <a:latin typeface="Calibri"/>
                <a:cs typeface="Calibri"/>
              </a:rPr>
              <a:t>ba˘glamdan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ba˘gımsız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  </a:t>
            </a:r>
            <a:r>
              <a:rPr dirty="0" sz="1100" spc="-100">
                <a:latin typeface="Calibri"/>
                <a:cs typeface="Calibri"/>
              </a:rPr>
              <a:t>du¨¸su¨nu¨lu¨r(A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grammar </a:t>
            </a:r>
            <a:r>
              <a:rPr dirty="0" sz="1100" spc="20">
                <a:latin typeface="Calibri"/>
                <a:cs typeface="Calibri"/>
              </a:rPr>
              <a:t>is  </a:t>
            </a:r>
            <a:r>
              <a:rPr dirty="0" sz="1100">
                <a:latin typeface="Calibri"/>
                <a:cs typeface="Calibri"/>
              </a:rPr>
              <a:t>considered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context-free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if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481965" marR="70485">
              <a:lnSpc>
                <a:spcPct val="102600"/>
              </a:lnSpc>
              <a:spcBef>
                <a:spcPts val="165"/>
              </a:spcBef>
              <a:buAutoNum type="alphaUcPeriod"/>
              <a:tabLst>
                <a:tab pos="727075" algn="l"/>
                <a:tab pos="1679575" algn="l"/>
                <a:tab pos="4043045" algn="l"/>
                <a:tab pos="5246370" algn="l"/>
              </a:tabLst>
            </a:pPr>
            <a:r>
              <a:rPr dirty="0" sz="1100" spc="80" b="1">
                <a:latin typeface="Calibri"/>
                <a:cs typeface="Calibri"/>
              </a:rPr>
              <a:t>her</a:t>
            </a:r>
            <a:r>
              <a:rPr dirty="0" sz="1100" spc="245" b="1">
                <a:latin typeface="Calibri"/>
                <a:cs typeface="Calibri"/>
              </a:rPr>
              <a:t> </a:t>
            </a:r>
            <a:r>
              <a:rPr dirty="0" sz="1100" spc="100" b="1">
                <a:latin typeface="Calibri"/>
                <a:cs typeface="Calibri"/>
              </a:rPr>
              <a:t>bir</a:t>
            </a:r>
            <a:r>
              <a:rPr dirty="0" sz="1100" spc="24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nonterminal</a:t>
            </a:r>
            <a:r>
              <a:rPr dirty="0" sz="1100" spc="250" b="1">
                <a:latin typeface="Calibri"/>
                <a:cs typeface="Calibri"/>
              </a:rPr>
              <a:t> </a:t>
            </a:r>
            <a:r>
              <a:rPr dirty="0" sz="1100" spc="65" b="1">
                <a:latin typeface="Calibri"/>
                <a:cs typeface="Calibri"/>
              </a:rPr>
              <a:t>nerede</a:t>
            </a:r>
            <a:r>
              <a:rPr dirty="0" sz="1100" spc="24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yer</a:t>
            </a:r>
            <a:r>
              <a:rPr dirty="0" sz="1100" spc="240" b="1">
                <a:latin typeface="Calibri"/>
                <a:cs typeface="Calibri"/>
              </a:rPr>
              <a:t> </a:t>
            </a:r>
            <a:r>
              <a:rPr dirty="0" sz="1100" spc="25" b="1">
                <a:latin typeface="Calibri"/>
                <a:cs typeface="Calibri"/>
              </a:rPr>
              <a:t>aldı˘gına</a:t>
            </a:r>
            <a:r>
              <a:rPr dirty="0" sz="1100" spc="250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bakmaksızın</a:t>
            </a:r>
            <a:r>
              <a:rPr dirty="0" sz="1100" spc="245" b="1">
                <a:latin typeface="Calibri"/>
                <a:cs typeface="Calibri"/>
              </a:rPr>
              <a:t> </a:t>
            </a:r>
            <a:r>
              <a:rPr dirty="0" sz="1100" spc="-50" b="1">
                <a:latin typeface="Calibri"/>
                <a:cs typeface="Calibri"/>
              </a:rPr>
              <a:t>sa˘g</a:t>
            </a:r>
            <a:r>
              <a:rPr dirty="0" sz="1100" spc="5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tarafındaki</a:t>
            </a:r>
            <a:r>
              <a:rPr dirty="0" sz="1100" spc="240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her- 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hangi</a:t>
            </a:r>
            <a:r>
              <a:rPr dirty="0" sz="1100" spc="240" b="1">
                <a:latin typeface="Calibri"/>
                <a:cs typeface="Calibri"/>
              </a:rPr>
              <a:t> </a:t>
            </a:r>
            <a:r>
              <a:rPr dirty="0" sz="1100" spc="100" b="1">
                <a:latin typeface="Calibri"/>
                <a:cs typeface="Calibri"/>
              </a:rPr>
              <a:t>bir</a:t>
            </a:r>
            <a:r>
              <a:rPr dirty="0" sz="1100" spc="245" b="1">
                <a:latin typeface="Calibri"/>
                <a:cs typeface="Calibri"/>
              </a:rPr>
              <a:t> </a:t>
            </a:r>
            <a:r>
              <a:rPr dirty="0" sz="1100" spc="10" b="1">
                <a:latin typeface="Calibri"/>
                <a:cs typeface="Calibri"/>
              </a:rPr>
              <a:t>se¸cenek</a:t>
            </a:r>
            <a:r>
              <a:rPr dirty="0" sz="1100" spc="235" b="1">
                <a:latin typeface="Calibri"/>
                <a:cs typeface="Calibri"/>
              </a:rPr>
              <a:t> </a:t>
            </a:r>
            <a:r>
              <a:rPr dirty="0" sz="1100" spc="55" b="1">
                <a:latin typeface="Calibri"/>
                <a:cs typeface="Calibri"/>
              </a:rPr>
              <a:t>ile</a:t>
            </a:r>
            <a:r>
              <a:rPr dirty="0" sz="1100" spc="24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yer</a:t>
            </a:r>
            <a:r>
              <a:rPr dirty="0" sz="1100" spc="240" b="1">
                <a:latin typeface="Calibri"/>
                <a:cs typeface="Calibri"/>
              </a:rPr>
              <a:t> </a:t>
            </a:r>
            <a:r>
              <a:rPr dirty="0" sz="1100" spc="40" b="1">
                <a:latin typeface="Calibri"/>
                <a:cs typeface="Calibri"/>
              </a:rPr>
              <a:t>de˘gi¸stirebiliyorsa(each</a:t>
            </a:r>
            <a:r>
              <a:rPr dirty="0" sz="1100" spc="24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nonterminal</a:t>
            </a:r>
            <a:r>
              <a:rPr dirty="0" sz="1100" spc="24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can</a:t>
            </a:r>
            <a:r>
              <a:rPr dirty="0" sz="1100" spc="24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be</a:t>
            </a:r>
            <a:r>
              <a:rPr dirty="0" sz="1100" spc="24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replaced </a:t>
            </a:r>
            <a:r>
              <a:rPr dirty="0" sz="1100" spc="80" b="1">
                <a:latin typeface="Calibri"/>
                <a:cs typeface="Calibri"/>
              </a:rPr>
              <a:t> </a:t>
            </a:r>
            <a:r>
              <a:rPr dirty="0" sz="1100" spc="105" b="1">
                <a:latin typeface="Calibri"/>
                <a:cs typeface="Calibri"/>
              </a:rPr>
              <a:t>by</a:t>
            </a:r>
            <a:r>
              <a:rPr dirty="0" sz="1100" spc="40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any</a:t>
            </a:r>
            <a:r>
              <a:rPr dirty="0" sz="1100" spc="400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right-hand</a:t>
            </a:r>
            <a:r>
              <a:rPr dirty="0" sz="1100" spc="400" b="1">
                <a:latin typeface="Calibri"/>
                <a:cs typeface="Calibri"/>
              </a:rPr>
              <a:t> </a:t>
            </a:r>
            <a:r>
              <a:rPr dirty="0" sz="1100" spc="65" b="1">
                <a:latin typeface="Calibri"/>
                <a:cs typeface="Calibri"/>
              </a:rPr>
              <a:t>side </a:t>
            </a:r>
            <a:r>
              <a:rPr dirty="0" sz="1100" spc="90" b="1">
                <a:latin typeface="Calibri"/>
                <a:cs typeface="Calibri"/>
              </a:rPr>
              <a:t> </a:t>
            </a:r>
            <a:r>
              <a:rPr dirty="0" sz="1100" spc="65" b="1">
                <a:latin typeface="Calibri"/>
                <a:cs typeface="Calibri"/>
              </a:rPr>
              <a:t>choice, </a:t>
            </a:r>
            <a:r>
              <a:rPr dirty="0" sz="1100" spc="145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no 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matter</a:t>
            </a:r>
            <a:r>
              <a:rPr dirty="0" sz="1100" spc="400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where 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it</a:t>
            </a:r>
            <a:r>
              <a:rPr dirty="0" sz="1100" spc="40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appears)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terminal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nerede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yer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aldı˘gına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bakmaksızın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95">
                <a:latin typeface="Calibri"/>
                <a:cs typeface="Calibri"/>
              </a:rPr>
              <a:t>sa˘g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tarafındaki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herhangi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se¸cenek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ile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yer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de˘gi¸stirebiliyorsa(each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terminal </a:t>
            </a:r>
            <a:r>
              <a:rPr dirty="0" sz="1100" spc="20">
                <a:latin typeface="Calibri"/>
                <a:cs typeface="Calibri"/>
              </a:rPr>
              <a:t>can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replaced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sz="1100" spc="25">
                <a:latin typeface="Calibri"/>
                <a:cs typeface="Calibri"/>
              </a:rPr>
              <a:t>any </a:t>
            </a:r>
            <a:r>
              <a:rPr dirty="0" sz="1100" spc="30">
                <a:latin typeface="Calibri"/>
                <a:cs typeface="Calibri"/>
              </a:rPr>
              <a:t>right-hand </a:t>
            </a:r>
            <a:r>
              <a:rPr dirty="0" sz="1100">
                <a:latin typeface="Calibri"/>
                <a:cs typeface="Calibri"/>
              </a:rPr>
              <a:t>side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choice,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no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matter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where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it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appears)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i¸cerik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metinleri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gramer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kurallarının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sol </a:t>
            </a:r>
            <a:r>
              <a:rPr dirty="0" sz="1100" spc="30">
                <a:latin typeface="Calibri"/>
                <a:cs typeface="Calibri"/>
              </a:rPr>
              <a:t>kısmında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yer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alıyorsa(context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strings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appear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left-hand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sides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grammar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rules)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gramer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aynı </a:t>
            </a:r>
            <a:r>
              <a:rPr dirty="0" sz="1100" spc="25">
                <a:latin typeface="Calibri"/>
                <a:cs typeface="Calibri"/>
              </a:rPr>
              <a:t>zamanda </a:t>
            </a:r>
            <a:r>
              <a:rPr dirty="0" sz="1100" spc="40">
                <a:latin typeface="Calibri"/>
                <a:cs typeface="Calibri"/>
              </a:rPr>
              <a:t>dilin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anlamsallı˘gını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da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ifade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ediyorsa(the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grammar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also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expresses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semantics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language</a:t>
            </a:r>
            <a:endParaRPr sz="1100">
              <a:latin typeface="Calibri"/>
              <a:cs typeface="Calibri"/>
            </a:endParaRPr>
          </a:p>
          <a:p>
            <a:pPr marL="481965" marR="136525" indent="-246379">
              <a:lnSpc>
                <a:spcPct val="102600"/>
              </a:lnSpc>
              <a:spcBef>
                <a:spcPts val="325"/>
              </a:spcBef>
              <a:buAutoNum type="arabicParenBoth" startAt="2"/>
              <a:tabLst>
                <a:tab pos="482600" algn="l"/>
                <a:tab pos="3100705" algn="l"/>
                <a:tab pos="314896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prosedu¨r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¸ca˘gırıcı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ortamı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ile</a:t>
            </a:r>
            <a:r>
              <a:rPr dirty="0" u="sng" sz="11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30">
                <a:latin typeface="Calibri"/>
                <a:cs typeface="Calibri"/>
              </a:rPr>
              <a:t>yoluyla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haberle¸sir.(A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procedure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communicates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with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its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calling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environment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through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481965" marR="137795">
              <a:lnSpc>
                <a:spcPct val="102600"/>
              </a:lnSpc>
              <a:spcBef>
                <a:spcPts val="165"/>
              </a:spcBef>
              <a:buAutoNum type="alphaUcPeriod"/>
              <a:tabLst>
                <a:tab pos="694055" algn="l"/>
                <a:tab pos="1362075" algn="l"/>
                <a:tab pos="2814320" algn="l"/>
                <a:tab pos="5229860" algn="l"/>
              </a:tabLst>
            </a:pPr>
            <a:r>
              <a:rPr dirty="0" sz="1100">
                <a:latin typeface="Calibri"/>
                <a:cs typeface="Calibri"/>
              </a:rPr>
              <a:t>yerel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de˘gi¸skenler(local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variables)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payla¸sımlı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bellek(shared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memory)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sabitler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(constants)	</a:t>
            </a: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7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parametreler(parameters)</a:t>
            </a:r>
            <a:endParaRPr sz="1100">
              <a:latin typeface="Calibri"/>
              <a:cs typeface="Calibri"/>
            </a:endParaRPr>
          </a:p>
          <a:p>
            <a:pPr marL="481965" marR="136525" indent="-246379">
              <a:lnSpc>
                <a:spcPct val="102600"/>
              </a:lnSpc>
              <a:spcBef>
                <a:spcPts val="330"/>
              </a:spcBef>
              <a:buAutoNum type="arabicParenBoth" startAt="2"/>
              <a:tabLst>
                <a:tab pos="482600" algn="l"/>
                <a:tab pos="4644390" algn="l"/>
                <a:tab pos="483425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Yı˘gıt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14">
                <a:latin typeface="Calibri"/>
                <a:cs typeface="Calibri"/>
              </a:rPr>
              <a:t>c¸¨ozme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i¸slemi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istisnai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durum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olu¸stu˘gunda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kontrol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100" spc="-15">
                <a:latin typeface="Calibri"/>
                <a:cs typeface="Calibri"/>
              </a:rPr>
              <a:t>ger¸cekle¸sir.(Stack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unwinding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occurs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when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exception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thrown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control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481965" marR="5080">
              <a:lnSpc>
                <a:spcPct val="102600"/>
              </a:lnSpc>
              <a:spcBef>
                <a:spcPts val="165"/>
              </a:spcBef>
              <a:buAutoNum type="alphaUcPeriod"/>
              <a:tabLst>
                <a:tab pos="694055" algn="l"/>
                <a:tab pos="4485640" algn="l"/>
                <a:tab pos="5337175" algn="l"/>
                <a:tab pos="5450840" algn="l"/>
              </a:tabLst>
            </a:pPr>
            <a:r>
              <a:rPr dirty="0" sz="1100" spc="-15">
                <a:latin typeface="Calibri"/>
                <a:cs typeface="Calibri"/>
              </a:rPr>
              <a:t>yı˘gıtta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ba¸ska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konuma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yerle¸stirildi˘ginde(placed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elsewhere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stack)	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100" b="1">
                <a:latin typeface="Calibri"/>
                <a:cs typeface="Calibri"/>
              </a:rPr>
              <a:t>bir </a:t>
            </a:r>
            <a:r>
              <a:rPr dirty="0" sz="1100" spc="105" b="1">
                <a:latin typeface="Calibri"/>
                <a:cs typeface="Calibri"/>
              </a:rPr>
              <a:t> </a:t>
            </a:r>
            <a:r>
              <a:rPr dirty="0" sz="1100" spc="30" b="1">
                <a:latin typeface="Calibri"/>
                <a:cs typeface="Calibri"/>
              </a:rPr>
              <a:t>i¸sleyici</a:t>
            </a:r>
            <a:r>
              <a:rPr dirty="0" sz="1100" spc="4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ararken</a:t>
            </a:r>
            <a:r>
              <a:rPr dirty="0" sz="1100" spc="40" b="1">
                <a:latin typeface="Calibri"/>
                <a:cs typeface="Calibri"/>
              </a:rPr>
              <a:t> </a:t>
            </a:r>
            <a:r>
              <a:rPr dirty="0" sz="1100" spc="100" b="1">
                <a:latin typeface="Calibri"/>
                <a:cs typeface="Calibri"/>
              </a:rPr>
              <a:t>bir</a:t>
            </a:r>
            <a:r>
              <a:rPr dirty="0" sz="1100" spc="50" b="1">
                <a:latin typeface="Calibri"/>
                <a:cs typeface="Calibri"/>
              </a:rPr>
              <a:t> </a:t>
            </a:r>
            <a:r>
              <a:rPr dirty="0" sz="1100" spc="-35" b="1">
                <a:latin typeface="Calibri"/>
                <a:cs typeface="Calibri"/>
              </a:rPr>
              <a:t>u¨ste</a:t>
            </a:r>
            <a:r>
              <a:rPr dirty="0" sz="1100" spc="45" b="1">
                <a:latin typeface="Calibri"/>
                <a:cs typeface="Calibri"/>
              </a:rPr>
              <a:t> </a:t>
            </a:r>
            <a:r>
              <a:rPr dirty="0" sz="1100" spc="40" b="1">
                <a:latin typeface="Calibri"/>
                <a:cs typeface="Calibri"/>
              </a:rPr>
              <a:t>c¸ıktı˘gında(exited </a:t>
            </a:r>
            <a:r>
              <a:rPr dirty="0" sz="1100" spc="90" b="1">
                <a:latin typeface="Calibri"/>
                <a:cs typeface="Calibri"/>
              </a:rPr>
              <a:t>back</a:t>
            </a:r>
            <a:r>
              <a:rPr dirty="0" sz="1100" spc="5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in</a:t>
            </a:r>
            <a:r>
              <a:rPr dirty="0" sz="1100" spc="40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search</a:t>
            </a:r>
            <a:r>
              <a:rPr dirty="0" sz="1100" spc="45" b="1">
                <a:latin typeface="Calibri"/>
                <a:cs typeface="Calibri"/>
              </a:rPr>
              <a:t> </a:t>
            </a:r>
            <a:r>
              <a:rPr dirty="0" sz="1100" spc="35" b="1">
                <a:latin typeface="Calibri"/>
                <a:cs typeface="Calibri"/>
              </a:rPr>
              <a:t>of</a:t>
            </a:r>
            <a:r>
              <a:rPr dirty="0" sz="1100" spc="50" b="1">
                <a:latin typeface="Calibri"/>
                <a:cs typeface="Calibri"/>
              </a:rPr>
              <a:t> </a:t>
            </a:r>
            <a:r>
              <a:rPr dirty="0" sz="1100" spc="65" b="1">
                <a:latin typeface="Calibri"/>
                <a:cs typeface="Calibri"/>
              </a:rPr>
              <a:t>a</a:t>
            </a:r>
            <a:r>
              <a:rPr dirty="0" sz="1100" spc="4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handler)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yı˘gıttan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yı˘gma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belle˘ge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ge¸cti˘ginde(moved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off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stack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onto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heap)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su¨rdu¨ru¨lemedi˘ginde 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(unable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resume)</a:t>
            </a:r>
            <a:endParaRPr sz="1100">
              <a:latin typeface="Calibri"/>
              <a:cs typeface="Calibri"/>
            </a:endParaRPr>
          </a:p>
          <a:p>
            <a:pPr marL="481965" marR="57150" indent="-246379">
              <a:lnSpc>
                <a:spcPct val="102600"/>
              </a:lnSpc>
              <a:spcBef>
                <a:spcPts val="330"/>
              </a:spcBef>
              <a:buAutoNum type="arabicParenBoth" startAt="2"/>
              <a:tabLst>
                <a:tab pos="482600" algn="l"/>
                <a:tab pos="1736089" algn="l"/>
                <a:tab pos="343598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4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Bir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fonksiyonda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i¸slenenler(operands)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g¨oru¨lu¨r.(In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function,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operands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viewed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481965" marR="136525">
              <a:lnSpc>
                <a:spcPct val="102600"/>
              </a:lnSpc>
              <a:spcBef>
                <a:spcPts val="165"/>
              </a:spcBef>
              <a:buAutoNum type="alphaUcPeriod"/>
              <a:tabLst>
                <a:tab pos="694055" algn="l"/>
                <a:tab pos="1248410" algn="l"/>
                <a:tab pos="2048510" algn="l"/>
                <a:tab pos="4184015" algn="l"/>
              </a:tabLst>
            </a:pPr>
            <a:r>
              <a:rPr dirty="0" sz="1100" spc="-20">
                <a:latin typeface="Calibri"/>
                <a:cs typeface="Calibri"/>
              </a:rPr>
              <a:t>i¸sle¸cler(operators)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415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argu¨manlar(arguments)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global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de˘gi¸skenler(global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variables)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yerel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de˘gi¸skenler(local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variables)</a:t>
            </a:r>
            <a:endParaRPr sz="1100">
              <a:latin typeface="Calibri"/>
              <a:cs typeface="Calibri"/>
            </a:endParaRPr>
          </a:p>
          <a:p>
            <a:pPr marL="481965" marR="136525" indent="-246379">
              <a:lnSpc>
                <a:spcPct val="102600"/>
              </a:lnSpc>
              <a:spcBef>
                <a:spcPts val="325"/>
              </a:spcBef>
              <a:buAutoNum type="arabicParenBoth" startAt="2"/>
              <a:tabLst>
                <a:tab pos="48260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A¸sa˘gıdakilerden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hangisi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andı¸c(token)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du¨¸su¨nu¨lemez?(Which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follow-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ing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considered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token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category?)</a:t>
            </a:r>
            <a:endParaRPr sz="1100">
              <a:latin typeface="Calibri"/>
              <a:cs typeface="Calibri"/>
            </a:endParaRPr>
          </a:p>
          <a:p>
            <a:pPr lvl="1" marL="726440" indent="-245110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727075" algn="l"/>
                <a:tab pos="2501900" algn="l"/>
                <a:tab pos="4118610" algn="l"/>
              </a:tabLst>
            </a:pPr>
            <a:r>
              <a:rPr dirty="0" sz="1100" spc="-30" b="1">
                <a:latin typeface="Calibri"/>
                <a:cs typeface="Calibri"/>
              </a:rPr>
              <a:t>bo¸s</a:t>
            </a:r>
            <a:r>
              <a:rPr dirty="0" sz="1100" spc="26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alan(white</a:t>
            </a:r>
            <a:r>
              <a:rPr dirty="0" sz="1100" spc="270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space)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0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kalıp</a:t>
            </a:r>
            <a:r>
              <a:rPr dirty="0" sz="1100" spc="18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deyim(literal)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kimlik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tanıtıcı(identifier)</a:t>
            </a:r>
            <a:endParaRPr sz="11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5"/>
              </a:spcBef>
            </a:pP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-85">
                <a:latin typeface="Calibri"/>
                <a:cs typeface="Calibri"/>
              </a:rPr>
              <a:t>¨ozgu¨lenmi¸s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s¨ozcu¨k(reserved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word)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75"/>
              <a:t> </a:t>
            </a:r>
            <a:r>
              <a:rPr dirty="0" spc="120"/>
              <a:t>/</a:t>
            </a:r>
            <a:r>
              <a:rPr dirty="0" spc="85"/>
              <a:t> </a:t>
            </a:r>
            <a:r>
              <a:rPr dirty="0" spc="-15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2" name="object 2"/>
          <p:cNvSpPr txBox="1"/>
          <p:nvPr/>
        </p:nvSpPr>
        <p:spPr>
          <a:xfrm>
            <a:off x="540715" y="902333"/>
            <a:ext cx="6798945" cy="787971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454659" marR="927100" indent="-246379">
              <a:lnSpc>
                <a:spcPct val="102600"/>
              </a:lnSpc>
              <a:spcBef>
                <a:spcPts val="55"/>
              </a:spcBef>
              <a:buAutoNum type="arabicParenBoth" startAt="7"/>
              <a:tabLst>
                <a:tab pos="45593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u="sng" sz="1100" spc="9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a¸samasında </a:t>
            </a:r>
            <a:r>
              <a:rPr dirty="0" sz="1100" spc="-25">
                <a:latin typeface="Calibri"/>
                <a:cs typeface="Calibri"/>
              </a:rPr>
              <a:t>c¸eviri </a:t>
            </a:r>
            <a:r>
              <a:rPr dirty="0" sz="1100" spc="25">
                <a:latin typeface="Calibri"/>
                <a:cs typeface="Calibri"/>
              </a:rPr>
              <a:t>programı </a:t>
            </a:r>
            <a:r>
              <a:rPr dirty="0" sz="1100" spc="-15">
                <a:latin typeface="Calibri"/>
                <a:cs typeface="Calibri"/>
              </a:rPr>
              <a:t>ardı¸sık </a:t>
            </a:r>
            <a:r>
              <a:rPr dirty="0" sz="1100" spc="20">
                <a:latin typeface="Calibri"/>
                <a:cs typeface="Calibri"/>
              </a:rPr>
              <a:t>karakterleri </a:t>
            </a:r>
            <a:r>
              <a:rPr dirty="0" sz="1100" spc="40">
                <a:latin typeface="Calibri"/>
                <a:cs typeface="Calibri"/>
              </a:rPr>
              <a:t>alır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30">
                <a:latin typeface="Calibri"/>
                <a:cs typeface="Calibri"/>
              </a:rPr>
              <a:t>bunları </a:t>
            </a:r>
            <a:r>
              <a:rPr dirty="0" sz="1100" spc="5">
                <a:latin typeface="Calibri"/>
                <a:cs typeface="Calibri"/>
              </a:rPr>
              <a:t>andıc¸lara(token)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d¨onu¨¸stu¨ru¨r.(During </a:t>
            </a:r>
            <a:r>
              <a:rPr dirty="0" sz="1100" spc="30">
                <a:latin typeface="Calibri"/>
                <a:cs typeface="Calibri"/>
              </a:rPr>
              <a:t>its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</a:t>
            </a:r>
            <a:r>
              <a:rPr dirty="0" u="sng" sz="1100" spc="3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phase,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25">
                <a:latin typeface="Calibri"/>
                <a:cs typeface="Calibri"/>
              </a:rPr>
              <a:t>translator </a:t>
            </a:r>
            <a:r>
              <a:rPr dirty="0" sz="1100" spc="10">
                <a:latin typeface="Calibri"/>
                <a:cs typeface="Calibri"/>
              </a:rPr>
              <a:t>collects </a:t>
            </a:r>
            <a:r>
              <a:rPr dirty="0" sz="1100" spc="-15">
                <a:latin typeface="Calibri"/>
                <a:cs typeface="Calibri"/>
              </a:rPr>
              <a:t>sequences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15">
                <a:latin typeface="Calibri"/>
                <a:cs typeface="Calibri"/>
              </a:rPr>
              <a:t>characters </a:t>
            </a:r>
            <a:r>
              <a:rPr dirty="0" sz="1100" spc="5">
                <a:latin typeface="Calibri"/>
                <a:cs typeface="Calibri"/>
              </a:rPr>
              <a:t>from the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input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program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forms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them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into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tokens.)</a:t>
            </a:r>
            <a:endParaRPr sz="1100">
              <a:latin typeface="Calibri"/>
              <a:cs typeface="Calibri"/>
            </a:endParaRPr>
          </a:p>
          <a:p>
            <a:pPr algn="just" lvl="1" marL="454659" marR="930910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667385" algn="l"/>
              </a:tabLst>
            </a:pPr>
            <a:r>
              <a:rPr dirty="0" sz="1100" spc="-5">
                <a:latin typeface="Calibri"/>
                <a:cs typeface="Calibri"/>
              </a:rPr>
              <a:t>u¨retme(generating)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 </a:t>
            </a:r>
            <a:r>
              <a:rPr dirty="0" sz="1100" spc="15">
                <a:latin typeface="Calibri"/>
                <a:cs typeface="Calibri"/>
              </a:rPr>
              <a:t>ayrı¸stırma(parsing)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85" b="1">
                <a:latin typeface="Calibri"/>
                <a:cs typeface="Calibri"/>
              </a:rPr>
              <a:t>C. </a:t>
            </a:r>
            <a:r>
              <a:rPr dirty="0" sz="1100" spc="95" b="1">
                <a:latin typeface="Calibri"/>
                <a:cs typeface="Calibri"/>
              </a:rPr>
              <a:t>tarama(scanning)</a:t>
            </a:r>
            <a:r>
              <a:rPr dirty="0" sz="1100" spc="100" b="1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D. </a:t>
            </a:r>
            <a:r>
              <a:rPr dirty="0" sz="1100" spc="35">
                <a:latin typeface="Calibri"/>
                <a:cs typeface="Calibri"/>
              </a:rPr>
              <a:t>analiz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(analyzing)</a:t>
            </a:r>
            <a:endParaRPr sz="1100">
              <a:latin typeface="Calibri"/>
              <a:cs typeface="Calibri"/>
            </a:endParaRPr>
          </a:p>
          <a:p>
            <a:pPr algn="just" marL="454659" marR="930275" indent="-246379">
              <a:lnSpc>
                <a:spcPct val="102699"/>
              </a:lnSpc>
              <a:spcBef>
                <a:spcPts val="400"/>
              </a:spcBef>
              <a:buAutoNum type="arabicParenBoth" startAt="7"/>
              <a:tabLst>
                <a:tab pos="4559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u="sng" sz="1100" spc="8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  </a:t>
            </a:r>
            <a:r>
              <a:rPr dirty="0" u="sng" sz="1100" spc="9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atama  </a:t>
            </a:r>
            <a:r>
              <a:rPr dirty="0" sz="1100" spc="-20">
                <a:latin typeface="Calibri"/>
                <a:cs typeface="Calibri"/>
              </a:rPr>
              <a:t>i¸slemlerinde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tip </a:t>
            </a:r>
            <a:r>
              <a:rPr dirty="0" sz="1100" spc="-60">
                <a:latin typeface="Calibri"/>
                <a:cs typeface="Calibri"/>
              </a:rPr>
              <a:t>do˘grulu˘gu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i¸cin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kullanılan </a:t>
            </a:r>
            <a:r>
              <a:rPr dirty="0" sz="1100" spc="40">
                <a:latin typeface="Calibri"/>
                <a:cs typeface="Calibri"/>
              </a:rPr>
              <a:t>terimdir.(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     </a:t>
            </a:r>
            <a:r>
              <a:rPr dirty="0" sz="1100" spc="20">
                <a:latin typeface="Calibri"/>
                <a:cs typeface="Calibri"/>
              </a:rPr>
              <a:t>is  </a:t>
            </a:r>
            <a:r>
              <a:rPr dirty="0" sz="1100" spc="15">
                <a:latin typeface="Calibri"/>
                <a:cs typeface="Calibri"/>
              </a:rPr>
              <a:t>a  term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type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correctness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assignments.)</a:t>
            </a:r>
            <a:endParaRPr sz="1100">
              <a:latin typeface="Calibri"/>
              <a:cs typeface="Calibri"/>
            </a:endParaRPr>
          </a:p>
          <a:p>
            <a:pPr lvl="1" marL="454659" marR="764540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667385" algn="l"/>
                <a:tab pos="981710" algn="l"/>
                <a:tab pos="3578860" algn="l"/>
                <a:tab pos="4017645" algn="l"/>
              </a:tabLst>
            </a:pPr>
            <a:r>
              <a:rPr dirty="0" sz="1100" spc="25">
                <a:latin typeface="Calibri"/>
                <a:cs typeface="Calibri"/>
              </a:rPr>
              <a:t>Geriye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-110">
                <a:latin typeface="Calibri"/>
                <a:cs typeface="Calibri"/>
              </a:rPr>
              <a:t>d¨onu¨k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uyumluluk(Backwards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compatibility)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De˘ger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atama(Value </a:t>
            </a:r>
            <a:r>
              <a:rPr dirty="0" sz="1100" spc="20">
                <a:latin typeface="Calibri"/>
                <a:cs typeface="Calibri"/>
              </a:rPr>
              <a:t>assign-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ment)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3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Atama</a:t>
            </a:r>
            <a:r>
              <a:rPr dirty="0" sz="1100" spc="5">
                <a:latin typeface="Calibri"/>
                <a:cs typeface="Calibri"/>
              </a:rPr>
              <a:t> ba˘glama(Assignment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linking)	</a:t>
            </a: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70" b="1">
                <a:latin typeface="Calibri"/>
                <a:cs typeface="Calibri"/>
              </a:rPr>
              <a:t> </a:t>
            </a:r>
            <a:r>
              <a:rPr dirty="0" sz="1100" spc="125" b="1">
                <a:latin typeface="Calibri"/>
                <a:cs typeface="Calibri"/>
              </a:rPr>
              <a:t>Atama</a:t>
            </a:r>
            <a:r>
              <a:rPr dirty="0" sz="1100" spc="2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uyumlulu˘gu(Assignment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compatibility)</a:t>
            </a:r>
            <a:endParaRPr sz="1100">
              <a:latin typeface="Calibri"/>
              <a:cs typeface="Calibri"/>
            </a:endParaRPr>
          </a:p>
          <a:p>
            <a:pPr algn="just" marL="454659" marR="930910" indent="-246379">
              <a:lnSpc>
                <a:spcPct val="102600"/>
              </a:lnSpc>
              <a:spcBef>
                <a:spcPts val="395"/>
              </a:spcBef>
              <a:buAutoNum type="arabicParenBoth" startAt="7"/>
              <a:tabLst>
                <a:tab pos="45593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u="sng" sz="1100" spc="9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g¨onderme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giri¸ste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parametrenin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de˘gerini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kopyalar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icra  </a:t>
            </a:r>
            <a:r>
              <a:rPr dirty="0" sz="1100" spc="-15">
                <a:latin typeface="Calibri"/>
                <a:cs typeface="Calibri"/>
              </a:rPr>
              <a:t>bitti˘ginde 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parametrenin </a:t>
            </a:r>
            <a:r>
              <a:rPr dirty="0" sz="1100" spc="-5">
                <a:latin typeface="Calibri"/>
                <a:cs typeface="Calibri"/>
              </a:rPr>
              <a:t>son </a:t>
            </a:r>
            <a:r>
              <a:rPr dirty="0" sz="1100" spc="-40">
                <a:latin typeface="Calibri"/>
                <a:cs typeface="Calibri"/>
              </a:rPr>
              <a:t>de˘gerini </a:t>
            </a:r>
            <a:r>
              <a:rPr dirty="0" sz="1100" spc="10">
                <a:latin typeface="Calibri"/>
                <a:cs typeface="Calibri"/>
              </a:rPr>
              <a:t>geri </a:t>
            </a:r>
            <a:r>
              <a:rPr dirty="0" sz="1100" spc="30">
                <a:latin typeface="Calibri"/>
                <a:cs typeface="Calibri"/>
              </a:rPr>
              <a:t>kopyalar.(Pass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   </a:t>
            </a:r>
            <a:r>
              <a:rPr dirty="0" u="sng" sz="1100" spc="3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copies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parameter value,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35">
                <a:latin typeface="Calibri"/>
                <a:cs typeface="Calibri"/>
              </a:rPr>
              <a:t>at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end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execution,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copies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out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final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value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parameter.)</a:t>
            </a:r>
            <a:endParaRPr sz="1100">
              <a:latin typeface="Calibri"/>
              <a:cs typeface="Calibri"/>
            </a:endParaRPr>
          </a:p>
          <a:p>
            <a:pPr algn="just" lvl="1" marL="454659" marR="930910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667385" algn="l"/>
              </a:tabLst>
            </a:pPr>
            <a:r>
              <a:rPr dirty="0" sz="1100" spc="40">
                <a:latin typeface="Calibri"/>
                <a:cs typeface="Calibri"/>
              </a:rPr>
              <a:t>Adres(by </a:t>
            </a:r>
            <a:r>
              <a:rPr dirty="0" sz="1100" spc="15">
                <a:latin typeface="Calibri"/>
                <a:cs typeface="Calibri"/>
              </a:rPr>
              <a:t>address)  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65" b="1">
                <a:latin typeface="Calibri"/>
                <a:cs typeface="Calibri"/>
              </a:rPr>
              <a:t>B. </a:t>
            </a:r>
            <a:r>
              <a:rPr dirty="0" sz="1100" spc="15" b="1">
                <a:latin typeface="Calibri"/>
                <a:cs typeface="Calibri"/>
              </a:rPr>
              <a:t>De˘ger </a:t>
            </a:r>
            <a:r>
              <a:rPr dirty="0" sz="1100" spc="90" b="1">
                <a:latin typeface="Calibri"/>
                <a:cs typeface="Calibri"/>
              </a:rPr>
              <a:t>sonucu(by </a:t>
            </a:r>
            <a:r>
              <a:rPr dirty="0" sz="1100" spc="80" b="1">
                <a:latin typeface="Calibri"/>
                <a:cs typeface="Calibri"/>
              </a:rPr>
              <a:t>value-result)   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C. </a:t>
            </a:r>
            <a:r>
              <a:rPr dirty="0" sz="1100" spc="25">
                <a:latin typeface="Calibri"/>
                <a:cs typeface="Calibri"/>
              </a:rPr>
              <a:t>Referans(by </a:t>
            </a:r>
            <a:r>
              <a:rPr dirty="0" sz="1100" spc="-5">
                <a:latin typeface="Calibri"/>
                <a:cs typeface="Calibri"/>
              </a:rPr>
              <a:t>refer- </a:t>
            </a:r>
            <a:r>
              <a:rPr dirty="0" sz="1100">
                <a:latin typeface="Calibri"/>
                <a:cs typeface="Calibri"/>
              </a:rPr>
              <a:t> ence)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De˘ger(by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value)</a:t>
            </a:r>
            <a:endParaRPr sz="1100">
              <a:latin typeface="Calibri"/>
              <a:cs typeface="Calibri"/>
            </a:endParaRPr>
          </a:p>
          <a:p>
            <a:pPr algn="just" marL="455295" indent="-316230">
              <a:lnSpc>
                <a:spcPct val="100000"/>
              </a:lnSpc>
              <a:spcBef>
                <a:spcPts val="434"/>
              </a:spcBef>
              <a:buAutoNum type="arabicParenBoth" startAt="7"/>
              <a:tabLst>
                <a:tab pos="455930" algn="l"/>
                <a:tab pos="594868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u="sng" sz="1100" spc="8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    </a:t>
            </a:r>
            <a:r>
              <a:rPr dirty="0" u="sng" sz="1100" spc="1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de˘gerlendirme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Bool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ifadenin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do˘gruluk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60">
                <a:latin typeface="Calibri"/>
                <a:cs typeface="Calibri"/>
              </a:rPr>
              <a:t>de˘geri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kesinle¸sti˘ginde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sonlanır.(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00">
              <a:latin typeface="Times New Roman"/>
              <a:cs typeface="Times New Roman"/>
            </a:endParaRPr>
          </a:p>
          <a:p>
            <a:pPr algn="just" marL="454659">
              <a:lnSpc>
                <a:spcPct val="100000"/>
              </a:lnSpc>
              <a:spcBef>
                <a:spcPts val="35"/>
              </a:spcBef>
            </a:pPr>
            <a:r>
              <a:rPr dirty="0" sz="1100" spc="15">
                <a:latin typeface="Calibri"/>
                <a:cs typeface="Calibri"/>
              </a:rPr>
              <a:t>evaluation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stops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once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truth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value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Boolean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expression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known.)</a:t>
            </a:r>
            <a:endParaRPr sz="1100">
              <a:latin typeface="Calibri"/>
              <a:cs typeface="Calibri"/>
            </a:endParaRPr>
          </a:p>
          <a:p>
            <a:pPr algn="just" lvl="1" marL="454659" marR="746125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667385" algn="l"/>
              </a:tabLst>
            </a:pPr>
            <a:r>
              <a:rPr dirty="0" sz="1100" spc="114">
                <a:latin typeface="Calibri"/>
                <a:cs typeface="Calibri"/>
              </a:rPr>
              <a:t>En </a:t>
            </a:r>
            <a:r>
              <a:rPr dirty="0" sz="1100" spc="20">
                <a:latin typeface="Calibri"/>
                <a:cs typeface="Calibri"/>
              </a:rPr>
              <a:t>iyilenmi¸s(Optimized)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 </a:t>
            </a:r>
            <a:r>
              <a:rPr dirty="0" sz="1100" spc="50">
                <a:latin typeface="Calibri"/>
                <a:cs typeface="Calibri"/>
              </a:rPr>
              <a:t>Uygun </a:t>
            </a:r>
            <a:r>
              <a:rPr dirty="0" sz="1100" spc="40">
                <a:latin typeface="Calibri"/>
                <a:cs typeface="Calibri"/>
              </a:rPr>
              <a:t>sıralı(Applicative </a:t>
            </a:r>
            <a:r>
              <a:rPr dirty="0" sz="1100" spc="15">
                <a:latin typeface="Calibri"/>
                <a:cs typeface="Calibri"/>
              </a:rPr>
              <a:t>order)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85" b="1">
                <a:latin typeface="Calibri"/>
                <a:cs typeface="Calibri"/>
              </a:rPr>
              <a:t>C. </a:t>
            </a:r>
            <a:r>
              <a:rPr dirty="0" sz="1100" spc="145" b="1">
                <a:latin typeface="Calibri"/>
                <a:cs typeface="Calibri"/>
              </a:rPr>
              <a:t>Kısa </a:t>
            </a:r>
            <a:r>
              <a:rPr dirty="0" sz="1100" spc="95" b="1">
                <a:latin typeface="Calibri"/>
                <a:cs typeface="Calibri"/>
              </a:rPr>
              <a:t>devre(Short- </a:t>
            </a:r>
            <a:r>
              <a:rPr dirty="0" sz="1100" spc="100" b="1">
                <a:latin typeface="Calibri"/>
                <a:cs typeface="Calibri"/>
              </a:rPr>
              <a:t> circuit)</a:t>
            </a:r>
            <a:r>
              <a:rPr dirty="0" sz="1100" spc="215" b="1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Kestirimci(Predictive)</a:t>
            </a:r>
            <a:endParaRPr sz="1100">
              <a:latin typeface="Calibri"/>
              <a:cs typeface="Calibri"/>
            </a:endParaRPr>
          </a:p>
          <a:p>
            <a:pPr marL="454659" marR="843915" indent="-315595">
              <a:lnSpc>
                <a:spcPct val="102600"/>
              </a:lnSpc>
              <a:spcBef>
                <a:spcPts val="400"/>
              </a:spcBef>
              <a:buAutoNum type="arabicParenBoth" startAt="11"/>
              <a:tabLst>
                <a:tab pos="455930" algn="l"/>
                <a:tab pos="930910" algn="l"/>
                <a:tab pos="119443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u="sng" sz="11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100" spc="30">
                <a:latin typeface="Calibri"/>
                <a:cs typeface="Calibri"/>
              </a:rPr>
              <a:t>dildeki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100">
                <a:latin typeface="Calibri"/>
                <a:cs typeface="Calibri"/>
              </a:rPr>
              <a:t>bu¨tu¨n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programlar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i¸cin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ilk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anlam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verir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fakat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yeniden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tanımlanabilir.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50">
                <a:latin typeface="Calibri"/>
                <a:cs typeface="Calibri"/>
              </a:rPr>
              <a:t>(</a:t>
            </a:r>
            <a:r>
              <a:rPr dirty="0" u="sng" sz="1100" spc="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been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given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initial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meaning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all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programs</a:t>
            </a:r>
            <a:r>
              <a:rPr dirty="0" sz="1100" spc="35">
                <a:latin typeface="Calibri"/>
                <a:cs typeface="Calibri"/>
              </a:rPr>
              <a:t> in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language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but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capable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being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redefined.)</a:t>
            </a:r>
            <a:endParaRPr sz="1100">
              <a:latin typeface="Calibri"/>
              <a:cs typeface="Calibri"/>
            </a:endParaRPr>
          </a:p>
          <a:p>
            <a:pPr lvl="1" marL="454659" marR="930910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699770" algn="l"/>
                <a:tab pos="1758950" algn="l"/>
                <a:tab pos="3938270" algn="l"/>
                <a:tab pos="4453255" algn="l"/>
              </a:tabLst>
            </a:pPr>
            <a:r>
              <a:rPr dirty="0" sz="1100" spc="-210" b="1">
                <a:latin typeface="Calibri"/>
                <a:cs typeface="Calibri"/>
              </a:rPr>
              <a:t>O</a:t>
            </a:r>
            <a:r>
              <a:rPr dirty="0" baseline="12626" sz="1650" spc="-315" b="1">
                <a:latin typeface="Calibri"/>
                <a:cs typeface="Calibri"/>
              </a:rPr>
              <a:t>¨</a:t>
            </a:r>
            <a:r>
              <a:rPr dirty="0" baseline="12626" sz="1650" spc="-127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ntanımlı</a:t>
            </a:r>
            <a:r>
              <a:rPr dirty="0" sz="1100" spc="225" b="1">
                <a:latin typeface="Calibri"/>
                <a:cs typeface="Calibri"/>
              </a:rPr>
              <a:t> </a:t>
            </a:r>
            <a:r>
              <a:rPr dirty="0" sz="1100" spc="105" b="1">
                <a:latin typeface="Calibri"/>
                <a:cs typeface="Calibri"/>
              </a:rPr>
              <a:t>kimlik</a:t>
            </a:r>
            <a:r>
              <a:rPr dirty="0" sz="1100" spc="22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tanıtıcılar(Predefined</a:t>
            </a:r>
            <a:r>
              <a:rPr dirty="0" sz="1100" spc="225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identifiers)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Global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kalıp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deyim-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ler(Global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literals)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3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Anahtar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kelimeler(Keywords)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8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Sabitler(Constants)</a:t>
            </a:r>
            <a:endParaRPr sz="1100">
              <a:latin typeface="Calibri"/>
              <a:cs typeface="Calibri"/>
            </a:endParaRPr>
          </a:p>
          <a:p>
            <a:pPr marL="454659" marR="930910" indent="-315595">
              <a:lnSpc>
                <a:spcPct val="102699"/>
              </a:lnSpc>
              <a:spcBef>
                <a:spcPts val="395"/>
              </a:spcBef>
              <a:buAutoNum type="arabicParenBoth" startAt="11"/>
              <a:tabLst>
                <a:tab pos="455930" algn="l"/>
                <a:tab pos="4789170" algn="l"/>
                <a:tab pos="515429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E˘ger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bilgi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-60">
                <a:latin typeface="Calibri"/>
                <a:cs typeface="Calibri"/>
              </a:rPr>
              <a:t>¸calı¸sma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zamanında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kontrol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ediliyorsa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kontrol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i¸slemine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30">
                <a:latin typeface="Calibri"/>
                <a:cs typeface="Calibri"/>
              </a:rPr>
              <a:t>denir.(If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in-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formation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maintained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checked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at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runtime,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checking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454659" marR="930910">
              <a:lnSpc>
                <a:spcPct val="102699"/>
              </a:lnSpc>
              <a:spcBef>
                <a:spcPts val="200"/>
              </a:spcBef>
              <a:buAutoNum type="alphaUcPeriod"/>
              <a:tabLst>
                <a:tab pos="667385" algn="l"/>
                <a:tab pos="2320925" algn="l"/>
                <a:tab pos="4135120" algn="l"/>
                <a:tab pos="5422265" algn="l"/>
              </a:tabLst>
            </a:pPr>
            <a:r>
              <a:rPr dirty="0" sz="1100" spc="10">
                <a:latin typeface="Calibri"/>
                <a:cs typeface="Calibri"/>
              </a:rPr>
              <a:t>¸cıkarımsal(inferential)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409" b="1">
                <a:latin typeface="Calibri"/>
                <a:cs typeface="Calibri"/>
              </a:rPr>
              <a:t> </a:t>
            </a:r>
            <a:r>
              <a:rPr dirty="0" sz="1100" spc="105" b="1">
                <a:latin typeface="Calibri"/>
                <a:cs typeface="Calibri"/>
              </a:rPr>
              <a:t>dinamik(dynamic)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statik(static)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ima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yollu(referential)</a:t>
            </a:r>
            <a:endParaRPr sz="1100">
              <a:latin typeface="Calibri"/>
              <a:cs typeface="Calibri"/>
            </a:endParaRPr>
          </a:p>
          <a:p>
            <a:pPr marL="454659" marR="930910" indent="-315595">
              <a:lnSpc>
                <a:spcPct val="102600"/>
              </a:lnSpc>
              <a:spcBef>
                <a:spcPts val="400"/>
              </a:spcBef>
              <a:buAutoNum type="arabicParenBoth" startAt="11"/>
              <a:tabLst>
                <a:tab pos="455930" algn="l"/>
                <a:tab pos="1194435" algn="l"/>
                <a:tab pos="417322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u="sng" sz="11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30">
                <a:latin typeface="Calibri"/>
                <a:cs typeface="Calibri"/>
              </a:rPr>
              <a:t>tamsayılar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gibi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saklanabilen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niceliklerdir.(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any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storable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quantities,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such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integers.)</a:t>
            </a:r>
            <a:endParaRPr sz="1100">
              <a:latin typeface="Calibri"/>
              <a:cs typeface="Calibri"/>
            </a:endParaRPr>
          </a:p>
          <a:p>
            <a:pPr lvl="1" marL="666750" indent="-212725">
              <a:lnSpc>
                <a:spcPct val="100000"/>
              </a:lnSpc>
              <a:spcBef>
                <a:spcPts val="234"/>
              </a:spcBef>
              <a:buAutoNum type="alphaUcPeriod"/>
              <a:tabLst>
                <a:tab pos="667385" algn="l"/>
                <a:tab pos="1488440" algn="l"/>
                <a:tab pos="3609340" algn="l"/>
                <a:tab pos="5302885" algn="l"/>
              </a:tabLst>
            </a:pPr>
            <a:r>
              <a:rPr dirty="0" sz="1100" spc="55">
                <a:latin typeface="Calibri"/>
                <a:cs typeface="Calibri"/>
              </a:rPr>
              <a:t>Veri(Data)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3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Kimlik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tanıtıcılar(Identifiers)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3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Konumlar(Locations)	</a:t>
            </a: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45" b="1">
                <a:latin typeface="Calibri"/>
                <a:cs typeface="Calibri"/>
              </a:rPr>
              <a:t> </a:t>
            </a:r>
            <a:r>
              <a:rPr dirty="0" sz="1100" spc="65" b="1">
                <a:latin typeface="Calibri"/>
                <a:cs typeface="Calibri"/>
              </a:rPr>
              <a:t>De˘gerler(Values)</a:t>
            </a:r>
            <a:endParaRPr sz="1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AutoNum type="alphaUcPeriod"/>
            </a:pPr>
            <a:endParaRPr sz="1400">
              <a:latin typeface="Calibri"/>
              <a:cs typeface="Calibri"/>
            </a:endParaRPr>
          </a:p>
          <a:p>
            <a:pPr marL="454659" marR="538480" indent="-315595">
              <a:lnSpc>
                <a:spcPct val="102600"/>
              </a:lnSpc>
              <a:spcBef>
                <a:spcPts val="5"/>
              </a:spcBef>
              <a:buAutoNum type="arabicParenBoth" startAt="11"/>
              <a:tabLst>
                <a:tab pos="455930" algn="l"/>
                <a:tab pos="1194435" algn="l"/>
                <a:tab pos="413829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u="sng" sz="11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Calibri"/>
                <a:cs typeface="Calibri"/>
              </a:rPr>
              <a:t>ortamda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80">
                <a:latin typeface="Calibri"/>
                <a:cs typeface="Calibri"/>
              </a:rPr>
              <a:t>tu¨m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bellek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tahsisleri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yu¨kleme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anında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gerc¸ekle¸stirilebilir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85">
                <a:latin typeface="Calibri"/>
                <a:cs typeface="Calibri"/>
              </a:rPr>
              <a:t>tu¨m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de˘gi¸skenlerin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konumları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programın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icrası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su¨resince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sabittir.(In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a(n)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10">
                <a:latin typeface="Calibri"/>
                <a:cs typeface="Calibri"/>
              </a:rPr>
              <a:t>environment,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all </a:t>
            </a:r>
            <a:r>
              <a:rPr dirty="0" sz="1100" spc="10">
                <a:latin typeface="Calibri"/>
                <a:cs typeface="Calibri"/>
              </a:rPr>
              <a:t>memory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al-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location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can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>
                <a:latin typeface="Calibri"/>
                <a:cs typeface="Calibri"/>
              </a:rPr>
              <a:t> performed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at </a:t>
            </a:r>
            <a:r>
              <a:rPr dirty="0" sz="1100" spc="15">
                <a:latin typeface="Calibri"/>
                <a:cs typeface="Calibri"/>
              </a:rPr>
              <a:t>load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time,</a:t>
            </a:r>
            <a:r>
              <a:rPr dirty="0" sz="1100" spc="20">
                <a:latin typeface="Calibri"/>
                <a:cs typeface="Calibri"/>
              </a:rPr>
              <a:t> and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location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all </a:t>
            </a:r>
            <a:r>
              <a:rPr dirty="0" sz="1100" spc="15">
                <a:latin typeface="Calibri"/>
                <a:cs typeface="Calibri"/>
              </a:rPr>
              <a:t>variables 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fixed 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duration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program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execution.)</a:t>
            </a:r>
            <a:endParaRPr sz="1100">
              <a:latin typeface="Calibri"/>
              <a:cs typeface="Calibri"/>
            </a:endParaRPr>
          </a:p>
          <a:p>
            <a:pPr lvl="1" marL="454659" marR="930910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667385" algn="l"/>
                <a:tab pos="1285875" algn="l"/>
                <a:tab pos="2910840" algn="l"/>
                <a:tab pos="5484495" algn="l"/>
              </a:tabLst>
            </a:pPr>
            <a:r>
              <a:rPr dirty="0" sz="1100" spc="20">
                <a:latin typeface="Calibri"/>
                <a:cs typeface="Calibri"/>
              </a:rPr>
              <a:t>global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evrensel(universal)	</a:t>
            </a:r>
            <a:r>
              <a:rPr dirty="0" sz="1100" spc="185" b="1">
                <a:latin typeface="Calibri"/>
                <a:cs typeface="Calibri"/>
              </a:rPr>
              <a:t>C.</a:t>
            </a:r>
            <a:r>
              <a:rPr dirty="0" sz="1100" spc="400" b="1">
                <a:latin typeface="Calibri"/>
                <a:cs typeface="Calibri"/>
              </a:rPr>
              <a:t> </a:t>
            </a:r>
            <a:r>
              <a:rPr dirty="0" sz="1100" spc="100" b="1">
                <a:latin typeface="Calibri"/>
                <a:cs typeface="Calibri"/>
              </a:rPr>
              <a:t>tamamıyla</a:t>
            </a:r>
            <a:r>
              <a:rPr dirty="0" sz="1100" spc="28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statik(fully</a:t>
            </a:r>
            <a:r>
              <a:rPr dirty="0" sz="1100" spc="28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static)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di-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namik(dynamic)</a:t>
            </a:r>
            <a:endParaRPr sz="1100">
              <a:latin typeface="Calibri"/>
              <a:cs typeface="Calibri"/>
            </a:endParaRPr>
          </a:p>
          <a:p>
            <a:pPr marL="455295" indent="-316230">
              <a:lnSpc>
                <a:spcPct val="100000"/>
              </a:lnSpc>
              <a:spcBef>
                <a:spcPts val="430"/>
              </a:spcBef>
              <a:buAutoNum type="arabicParenBoth" startAt="11"/>
              <a:tabLst>
                <a:tab pos="455930" algn="l"/>
                <a:tab pos="2018664" algn="l"/>
                <a:tab pos="512000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105">
                <a:latin typeface="Calibri"/>
                <a:cs typeface="Calibri"/>
              </a:rPr>
              <a:t>Tip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bildirimi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10">
                <a:latin typeface="Calibri"/>
                <a:cs typeface="Calibri"/>
              </a:rPr>
              <a:t>su¨recidir.(Type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declaration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lvl="1" marL="666750" indent="-212725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667385" algn="l"/>
              </a:tabLst>
            </a:pPr>
            <a:r>
              <a:rPr dirty="0" sz="1100" spc="15">
                <a:latin typeface="Calibri"/>
                <a:cs typeface="Calibri"/>
              </a:rPr>
              <a:t>veri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tiplerini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kimlik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tanıtıcılarla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ili¸skilendirme(associating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data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types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identifiers)</a:t>
            </a:r>
            <a:endParaRPr sz="1100">
              <a:latin typeface="Calibri"/>
              <a:cs typeface="Calibri"/>
            </a:endParaRPr>
          </a:p>
          <a:p>
            <a:pPr lvl="1" marL="454659" marR="351790">
              <a:lnSpc>
                <a:spcPct val="102600"/>
              </a:lnSpc>
              <a:buAutoNum type="alphaUcPeriod"/>
              <a:tabLst>
                <a:tab pos="661670" algn="l"/>
                <a:tab pos="1635125" algn="l"/>
                <a:tab pos="4067175" algn="l"/>
              </a:tabLst>
            </a:pPr>
            <a:r>
              <a:rPr dirty="0" sz="1100" spc="40">
                <a:latin typeface="Calibri"/>
                <a:cs typeface="Calibri"/>
              </a:rPr>
              <a:t>tip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kurucularını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olu¸sturma(creating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type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constructors)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yeni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veri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tiplerinin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¸cıkarımı(inferring </a:t>
            </a:r>
            <a:r>
              <a:rPr dirty="0" sz="1100" spc="-229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new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data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types)	</a:t>
            </a: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8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yeni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veri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tiplerini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isimlendirme(naming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new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data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types)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75"/>
              <a:t> </a:t>
            </a:r>
            <a:r>
              <a:rPr dirty="0" spc="120"/>
              <a:t>/</a:t>
            </a:r>
            <a:r>
              <a:rPr dirty="0" spc="85"/>
              <a:t> </a:t>
            </a:r>
            <a:r>
              <a:rPr dirty="0" spc="-15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2" name="object 2"/>
          <p:cNvSpPr txBox="1"/>
          <p:nvPr/>
        </p:nvSpPr>
        <p:spPr>
          <a:xfrm>
            <a:off x="591515" y="902333"/>
            <a:ext cx="6212205" cy="80518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403860" marR="396240" indent="-315595">
              <a:lnSpc>
                <a:spcPct val="102600"/>
              </a:lnSpc>
              <a:spcBef>
                <a:spcPts val="55"/>
              </a:spcBef>
              <a:buAutoNum type="arabicParenBoth" startAt="16"/>
              <a:tabLst>
                <a:tab pos="4051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55">
                <a:latin typeface="Calibri"/>
                <a:cs typeface="Calibri"/>
              </a:rPr>
              <a:t>Statik </a:t>
            </a:r>
            <a:r>
              <a:rPr dirty="0" sz="1100" spc="40">
                <a:latin typeface="Calibri"/>
                <a:cs typeface="Calibri"/>
              </a:rPr>
              <a:t>tip </a:t>
            </a:r>
            <a:r>
              <a:rPr dirty="0" sz="1100" spc="5">
                <a:latin typeface="Calibri"/>
                <a:cs typeface="Calibri"/>
              </a:rPr>
              <a:t>sistemine </a:t>
            </a:r>
            <a:r>
              <a:rPr dirty="0" sz="1100" spc="20">
                <a:latin typeface="Calibri"/>
                <a:cs typeface="Calibri"/>
              </a:rPr>
              <a:t>sahip </a:t>
            </a:r>
            <a:r>
              <a:rPr dirty="0" sz="1100" spc="15">
                <a:latin typeface="Calibri"/>
                <a:cs typeface="Calibri"/>
              </a:rPr>
              <a:t>olmayan </a:t>
            </a:r>
            <a:r>
              <a:rPr dirty="0" sz="1100" spc="25">
                <a:latin typeface="Calibri"/>
                <a:cs typeface="Calibri"/>
              </a:rPr>
              <a:t>diller </a:t>
            </a:r>
            <a:r>
              <a:rPr dirty="0" sz="1100" spc="10">
                <a:latin typeface="Calibri"/>
                <a:cs typeface="Calibri"/>
              </a:rPr>
              <a:t>genellikle</a:t>
            </a:r>
            <a:r>
              <a:rPr dirty="0" u="sng" sz="1100" spc="27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diller olarak </a:t>
            </a:r>
            <a:r>
              <a:rPr dirty="0" sz="1100" spc="35">
                <a:latin typeface="Calibri"/>
                <a:cs typeface="Calibri"/>
              </a:rPr>
              <a:t>adlandırılır.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(Languages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without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static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type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systems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are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usually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called</a:t>
            </a:r>
            <a:r>
              <a:rPr dirty="0" u="sng" sz="1100" spc="114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languages.)</a:t>
            </a:r>
            <a:endParaRPr sz="1100">
              <a:latin typeface="Calibri"/>
              <a:cs typeface="Calibri"/>
            </a:endParaRPr>
          </a:p>
          <a:p>
            <a:pPr algn="just" lvl="1" marL="403860" marR="394335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616585" algn="l"/>
              </a:tabLst>
            </a:pPr>
            <a:r>
              <a:rPr dirty="0" sz="1100" spc="-140">
                <a:latin typeface="Calibri"/>
                <a:cs typeface="Calibri"/>
              </a:rPr>
              <a:t>gu¨¸clu¨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tipli(strongly </a:t>
            </a:r>
            <a:r>
              <a:rPr dirty="0" sz="1100" spc="35">
                <a:latin typeface="Calibri"/>
                <a:cs typeface="Calibri"/>
              </a:rPr>
              <a:t>typed)   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 </a:t>
            </a:r>
            <a:r>
              <a:rPr dirty="0" sz="1100" spc="30">
                <a:latin typeface="Calibri"/>
                <a:cs typeface="Calibri"/>
              </a:rPr>
              <a:t>zayıf </a:t>
            </a:r>
            <a:r>
              <a:rPr dirty="0" sz="1100" spc="35">
                <a:latin typeface="Calibri"/>
                <a:cs typeface="Calibri"/>
              </a:rPr>
              <a:t>tipli(weakly typed)    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C. </a:t>
            </a:r>
            <a:r>
              <a:rPr dirty="0" sz="1100" spc="5">
                <a:latin typeface="Calibri"/>
                <a:cs typeface="Calibri"/>
              </a:rPr>
              <a:t>ters  </a:t>
            </a:r>
            <a:r>
              <a:rPr dirty="0" sz="1100" spc="20">
                <a:latin typeface="Calibri"/>
                <a:cs typeface="Calibri"/>
              </a:rPr>
              <a:t>tipli(reverse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typed)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75" b="1">
                <a:latin typeface="Calibri"/>
                <a:cs typeface="Calibri"/>
              </a:rPr>
              <a:t> </a:t>
            </a:r>
            <a:r>
              <a:rPr dirty="0" sz="1100" spc="95" b="1">
                <a:latin typeface="Calibri"/>
                <a:cs typeface="Calibri"/>
              </a:rPr>
              <a:t>tipsiz(untyped)</a:t>
            </a:r>
            <a:endParaRPr sz="1100">
              <a:latin typeface="Calibri"/>
              <a:cs typeface="Calibri"/>
            </a:endParaRPr>
          </a:p>
          <a:p>
            <a:pPr algn="just" marL="403860" marR="394970" indent="-315595">
              <a:lnSpc>
                <a:spcPct val="102600"/>
              </a:lnSpc>
              <a:spcBef>
                <a:spcPts val="400"/>
              </a:spcBef>
              <a:buAutoNum type="arabicParenBoth" startAt="16"/>
              <a:tabLst>
                <a:tab pos="4051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35">
                <a:latin typeface="Calibri"/>
                <a:cs typeface="Calibri"/>
              </a:rPr>
              <a:t>Postfix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20">
                <a:latin typeface="Calibri"/>
                <a:cs typeface="Calibri"/>
              </a:rPr>
              <a:t>prefix </a:t>
            </a:r>
            <a:r>
              <a:rPr dirty="0" sz="1100" spc="-10">
                <a:latin typeface="Calibri"/>
                <a:cs typeface="Calibri"/>
              </a:rPr>
              <a:t>bi¸cimdeki </a:t>
            </a:r>
            <a:r>
              <a:rPr dirty="0" sz="1100" spc="10">
                <a:latin typeface="Calibri"/>
                <a:cs typeface="Calibri"/>
              </a:rPr>
              <a:t>ifadelerin </a:t>
            </a:r>
            <a:r>
              <a:rPr dirty="0" sz="1100" spc="30">
                <a:latin typeface="Calibri"/>
                <a:cs typeface="Calibri"/>
              </a:rPr>
              <a:t>avantajı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</a:t>
            </a:r>
            <a:r>
              <a:rPr dirty="0" u="sng" sz="1100" spc="3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.(The </a:t>
            </a:r>
            <a:r>
              <a:rPr dirty="0" sz="1100" spc="10">
                <a:latin typeface="Calibri"/>
                <a:cs typeface="Calibri"/>
              </a:rPr>
              <a:t>advantage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25">
                <a:latin typeface="Calibri"/>
                <a:cs typeface="Calibri"/>
              </a:rPr>
              <a:t>postfix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prefix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forms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expressions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u="sng" sz="1100" spc="1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algn="just" lvl="1" marL="403860" marR="394335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648970" algn="l"/>
              </a:tabLst>
            </a:pPr>
            <a:r>
              <a:rPr dirty="0" sz="1100" spc="90" b="1">
                <a:latin typeface="Calibri"/>
                <a:cs typeface="Calibri"/>
              </a:rPr>
              <a:t>hangi</a:t>
            </a:r>
            <a:r>
              <a:rPr dirty="0" sz="1100" spc="95" b="1">
                <a:latin typeface="Calibri"/>
                <a:cs typeface="Calibri"/>
              </a:rPr>
              <a:t> </a:t>
            </a:r>
            <a:r>
              <a:rPr dirty="0" sz="1100" spc="25" b="1">
                <a:latin typeface="Calibri"/>
                <a:cs typeface="Calibri"/>
              </a:rPr>
              <a:t>i¸slemin</a:t>
            </a:r>
            <a:r>
              <a:rPr dirty="0" sz="1100" spc="3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hangi</a:t>
            </a:r>
            <a:r>
              <a:rPr dirty="0" sz="1100" spc="9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sırada</a:t>
            </a:r>
            <a:r>
              <a:rPr dirty="0" sz="1100" spc="85" b="1">
                <a:latin typeface="Calibri"/>
                <a:cs typeface="Calibri"/>
              </a:rPr>
              <a:t> </a:t>
            </a:r>
            <a:r>
              <a:rPr dirty="0" sz="1100" spc="45" b="1">
                <a:latin typeface="Calibri"/>
                <a:cs typeface="Calibri"/>
              </a:rPr>
              <a:t>yapılaca˘gına</a:t>
            </a:r>
            <a:r>
              <a:rPr dirty="0" sz="1100" spc="50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karar</a:t>
            </a:r>
            <a:r>
              <a:rPr dirty="0" sz="1100" spc="90" b="1">
                <a:latin typeface="Calibri"/>
                <a:cs typeface="Calibri"/>
              </a:rPr>
              <a:t> vermek</a:t>
            </a:r>
            <a:r>
              <a:rPr dirty="0" sz="1100" spc="9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i¸cin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parantezlere </a:t>
            </a:r>
            <a:r>
              <a:rPr dirty="0" sz="1100" spc="80" b="1">
                <a:latin typeface="Calibri"/>
                <a:cs typeface="Calibri"/>
              </a:rPr>
              <a:t> </a:t>
            </a:r>
            <a:r>
              <a:rPr dirty="0" sz="1100" spc="30" b="1">
                <a:latin typeface="Calibri"/>
                <a:cs typeface="Calibri"/>
              </a:rPr>
              <a:t>ihtiya¸c</a:t>
            </a:r>
            <a:r>
              <a:rPr dirty="0" sz="1100" spc="265" b="1">
                <a:latin typeface="Calibri"/>
                <a:cs typeface="Calibri"/>
              </a:rPr>
              <a:t> </a:t>
            </a:r>
            <a:r>
              <a:rPr dirty="0" sz="1100" spc="100" b="1">
                <a:latin typeface="Calibri"/>
                <a:cs typeface="Calibri"/>
              </a:rPr>
              <a:t>duymamasıdır.(they</a:t>
            </a:r>
            <a:r>
              <a:rPr dirty="0" sz="1100" spc="275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do</a:t>
            </a:r>
            <a:r>
              <a:rPr dirty="0" sz="1100" spc="26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not</a:t>
            </a:r>
            <a:r>
              <a:rPr dirty="0" sz="1100" spc="27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require</a:t>
            </a:r>
            <a:r>
              <a:rPr dirty="0" sz="1100" spc="270" b="1">
                <a:latin typeface="Calibri"/>
                <a:cs typeface="Calibri"/>
              </a:rPr>
              <a:t> </a:t>
            </a:r>
            <a:r>
              <a:rPr dirty="0" sz="1100" spc="65" b="1">
                <a:latin typeface="Calibri"/>
                <a:cs typeface="Calibri"/>
              </a:rPr>
              <a:t>parentheses</a:t>
            </a:r>
            <a:r>
              <a:rPr dirty="0" sz="1100" spc="270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to</a:t>
            </a:r>
            <a:r>
              <a:rPr dirty="0" sz="1100" spc="26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express</a:t>
            </a:r>
            <a:r>
              <a:rPr dirty="0" sz="1100" spc="27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the</a:t>
            </a:r>
            <a:r>
              <a:rPr dirty="0" sz="1100" spc="26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order </a:t>
            </a:r>
            <a:r>
              <a:rPr dirty="0" sz="1100" spc="-23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in </a:t>
            </a:r>
            <a:r>
              <a:rPr dirty="0" sz="1100" spc="85" b="1">
                <a:latin typeface="Calibri"/>
                <a:cs typeface="Calibri"/>
              </a:rPr>
              <a:t>which </a:t>
            </a:r>
            <a:r>
              <a:rPr dirty="0" sz="1100" spc="75" b="1">
                <a:latin typeface="Calibri"/>
                <a:cs typeface="Calibri"/>
              </a:rPr>
              <a:t>operators </a:t>
            </a:r>
            <a:r>
              <a:rPr dirty="0" sz="1100" spc="70" b="1">
                <a:latin typeface="Calibri"/>
                <a:cs typeface="Calibri"/>
              </a:rPr>
              <a:t>are </a:t>
            </a:r>
            <a:r>
              <a:rPr dirty="0" sz="1100" spc="85" b="1">
                <a:latin typeface="Calibri"/>
                <a:cs typeface="Calibri"/>
              </a:rPr>
              <a:t>applied)</a:t>
            </a:r>
            <a:r>
              <a:rPr dirty="0" sz="1100" spc="90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 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baseline="15151" sz="1650" spc="-44">
                <a:latin typeface="Calibri"/>
                <a:cs typeface="Calibri"/>
              </a:rPr>
              <a:t>˙</a:t>
            </a:r>
            <a:r>
              <a:rPr dirty="0" sz="1100" spc="-30">
                <a:latin typeface="Calibri"/>
                <a:cs typeface="Calibri"/>
              </a:rPr>
              <a:t>¸slemlerin </a:t>
            </a:r>
            <a:r>
              <a:rPr dirty="0" sz="1100" spc="-20">
                <a:latin typeface="Calibri"/>
                <a:cs typeface="Calibri"/>
              </a:rPr>
              <a:t>birle¸smesi </a:t>
            </a:r>
            <a:r>
              <a:rPr dirty="0" sz="1100" spc="-40">
                <a:latin typeface="Calibri"/>
                <a:cs typeface="Calibri"/>
              </a:rPr>
              <a:t>i¸cin </a:t>
            </a:r>
            <a:r>
              <a:rPr dirty="0" sz="1100" spc="30">
                <a:latin typeface="Calibri"/>
                <a:cs typeface="Calibri"/>
              </a:rPr>
              <a:t>katı </a:t>
            </a:r>
            <a:r>
              <a:rPr dirty="0" sz="1100" spc="40">
                <a:latin typeface="Calibri"/>
                <a:cs typeface="Calibri"/>
              </a:rPr>
              <a:t>kurallar </a:t>
            </a:r>
            <a:r>
              <a:rPr dirty="0" sz="1100" spc="35">
                <a:latin typeface="Calibri"/>
                <a:cs typeface="Calibri"/>
              </a:rPr>
              <a:t>uygula-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masıdır.(they </a:t>
            </a:r>
            <a:r>
              <a:rPr dirty="0" sz="1100" spc="-5">
                <a:latin typeface="Calibri"/>
                <a:cs typeface="Calibri"/>
              </a:rPr>
              <a:t>follow </a:t>
            </a:r>
            <a:r>
              <a:rPr dirty="0" sz="1100" spc="35">
                <a:latin typeface="Calibri"/>
                <a:cs typeface="Calibri"/>
              </a:rPr>
              <a:t>strict </a:t>
            </a:r>
            <a:r>
              <a:rPr dirty="0" sz="1100" spc="10">
                <a:latin typeface="Calibri"/>
                <a:cs typeface="Calibri"/>
              </a:rPr>
              <a:t>rules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15">
                <a:latin typeface="Calibri"/>
                <a:cs typeface="Calibri"/>
              </a:rPr>
              <a:t>define </a:t>
            </a:r>
            <a:r>
              <a:rPr dirty="0" sz="1100" spc="30">
                <a:latin typeface="Calibri"/>
                <a:cs typeface="Calibri"/>
              </a:rPr>
              <a:t>associativity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15">
                <a:latin typeface="Calibri"/>
                <a:cs typeface="Calibri"/>
              </a:rPr>
              <a:t>operators)     </a:t>
            </a:r>
            <a:r>
              <a:rPr dirty="0" sz="1100" spc="110">
                <a:latin typeface="Calibri"/>
                <a:cs typeface="Calibri"/>
              </a:rPr>
              <a:t>C. </a:t>
            </a:r>
            <a:r>
              <a:rPr dirty="0" sz="1100" spc="30">
                <a:latin typeface="Calibri"/>
                <a:cs typeface="Calibri"/>
              </a:rPr>
              <a:t>tekli </a:t>
            </a:r>
            <a:r>
              <a:rPr dirty="0" sz="1100" spc="-60">
                <a:latin typeface="Calibri"/>
                <a:cs typeface="Calibri"/>
              </a:rPr>
              <a:t>i¸sle¸clere 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izin </a:t>
            </a:r>
            <a:r>
              <a:rPr dirty="0" sz="1100" spc="15">
                <a:latin typeface="Calibri"/>
                <a:cs typeface="Calibri"/>
              </a:rPr>
              <a:t>vermemeleridir.(they </a:t>
            </a:r>
            <a:r>
              <a:rPr dirty="0" sz="1100" spc="-5">
                <a:latin typeface="Calibri"/>
                <a:cs typeface="Calibri"/>
              </a:rPr>
              <a:t>do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not  </a:t>
            </a:r>
            <a:r>
              <a:rPr dirty="0" sz="1100" spc="5">
                <a:latin typeface="Calibri"/>
                <a:cs typeface="Calibri"/>
              </a:rPr>
              <a:t>allow  </a:t>
            </a:r>
            <a:r>
              <a:rPr dirty="0" sz="1100" spc="35">
                <a:latin typeface="Calibri"/>
                <a:cs typeface="Calibri"/>
              </a:rPr>
              <a:t>unary </a:t>
            </a:r>
            <a:r>
              <a:rPr dirty="0" sz="1100" spc="15">
                <a:latin typeface="Calibri"/>
                <a:cs typeface="Calibri"/>
              </a:rPr>
              <a:t>operators)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90">
                <a:latin typeface="Calibri"/>
                <a:cs typeface="Calibri"/>
              </a:rPr>
              <a:t>D. </a:t>
            </a:r>
            <a:r>
              <a:rPr dirty="0" sz="1100" spc="-50">
                <a:latin typeface="Calibri"/>
                <a:cs typeface="Calibri"/>
              </a:rPr>
              <a:t>i¸slem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100" spc="-75">
                <a:latin typeface="Calibri"/>
                <a:cs typeface="Calibri"/>
              </a:rPr>
              <a:t>¨onceli˘gi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i¸cin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katı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kurallar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izlemesidir(they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follow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strict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rules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operator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precedence)</a:t>
            </a:r>
            <a:endParaRPr sz="1100">
              <a:latin typeface="Calibri"/>
              <a:cs typeface="Calibri"/>
            </a:endParaRPr>
          </a:p>
          <a:p>
            <a:pPr algn="just" marL="404495" indent="-316230">
              <a:lnSpc>
                <a:spcPct val="100000"/>
              </a:lnSpc>
              <a:spcBef>
                <a:spcPts val="430"/>
              </a:spcBef>
              <a:buAutoNum type="arabicParenBoth" startAt="16"/>
              <a:tabLst>
                <a:tab pos="4051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u="sng" sz="1100" spc="8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    </a:t>
            </a:r>
            <a:r>
              <a:rPr dirty="0" u="sng" sz="1100" spc="1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prosedu¨r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blo˘gundaki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yerel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de˘gi¸skenler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i¸cin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ayrılan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bellek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alanına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denir.(The</a:t>
            </a:r>
            <a:endParaRPr sz="110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  <a:tabLst>
                <a:tab pos="79502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memory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allocated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local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objects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procedure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block.)</a:t>
            </a:r>
            <a:endParaRPr sz="1100">
              <a:latin typeface="Calibri"/>
              <a:cs typeface="Calibri"/>
            </a:endParaRPr>
          </a:p>
          <a:p>
            <a:pPr lvl="1" marL="615950" indent="-212725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616585" algn="l"/>
                <a:tab pos="2995930" algn="l"/>
              </a:tabLst>
            </a:pPr>
            <a:r>
              <a:rPr dirty="0" sz="1100" spc="-40">
                <a:latin typeface="Calibri"/>
                <a:cs typeface="Calibri"/>
              </a:rPr>
              <a:t>yı˘gma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bellek 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kaydı(heap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record)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36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aktivasyon</a:t>
            </a:r>
            <a:r>
              <a:rPr dirty="0" sz="1100" spc="345" b="1">
                <a:latin typeface="Calibri"/>
                <a:cs typeface="Calibri"/>
              </a:rPr>
              <a:t> </a:t>
            </a:r>
            <a:r>
              <a:rPr dirty="0" sz="1100" spc="85" b="1">
                <a:latin typeface="Calibri"/>
                <a:cs typeface="Calibri"/>
              </a:rPr>
              <a:t>kaydı(activation</a:t>
            </a:r>
            <a:r>
              <a:rPr dirty="0" sz="1100" spc="34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record)</a:t>
            </a:r>
            <a:endParaRPr sz="110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  <a:tabLst>
                <a:tab pos="2195195" algn="l"/>
              </a:tabLst>
            </a:pP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-90">
                <a:latin typeface="Calibri"/>
                <a:cs typeface="Calibri"/>
              </a:rPr>
              <a:t>¸ca˘grı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kaydı(call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record)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aktivasyon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yı˘gma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belle˘gi(activation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heap)</a:t>
            </a:r>
            <a:endParaRPr sz="1100">
              <a:latin typeface="Calibri"/>
              <a:cs typeface="Calibri"/>
            </a:endParaRPr>
          </a:p>
          <a:p>
            <a:pPr marL="403860" marR="396240" indent="-315595">
              <a:lnSpc>
                <a:spcPct val="102600"/>
              </a:lnSpc>
              <a:spcBef>
                <a:spcPts val="400"/>
              </a:spcBef>
              <a:buAutoNum type="arabicParenBoth" startAt="19"/>
              <a:tabLst>
                <a:tab pos="405130" algn="l"/>
                <a:tab pos="3135630" algn="l"/>
                <a:tab pos="331152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Tipleri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ifadelere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tutturma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su¨reci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tip</a:t>
            </a:r>
            <a:r>
              <a:rPr dirty="0" u="sng" sz="11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adlandırılır.(The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attach-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ing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types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expressions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called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type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235"/>
              </a:spcBef>
              <a:tabLst>
                <a:tab pos="2347595" algn="l"/>
                <a:tab pos="4062095" algn="l"/>
              </a:tabLst>
            </a:pPr>
            <a:r>
              <a:rPr dirty="0" sz="1100" spc="165" b="1">
                <a:latin typeface="Calibri"/>
                <a:cs typeface="Calibri"/>
              </a:rPr>
              <a:t>A.</a:t>
            </a:r>
            <a:r>
              <a:rPr dirty="0" sz="1100" spc="380" b="1">
                <a:latin typeface="Calibri"/>
                <a:cs typeface="Calibri"/>
              </a:rPr>
              <a:t> </a:t>
            </a:r>
            <a:r>
              <a:rPr dirty="0" sz="1100" spc="65" b="1">
                <a:latin typeface="Calibri"/>
                <a:cs typeface="Calibri"/>
              </a:rPr>
              <a:t>¸cıkarımı(inference)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kontrolu¨(checking)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olu¸sturma(construction)</a:t>
            </a:r>
            <a:endParaRPr sz="110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</a:pP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e¸sde˘gerli˘gi(equivalence)</a:t>
            </a:r>
            <a:endParaRPr sz="1100">
              <a:latin typeface="Calibri"/>
              <a:cs typeface="Calibri"/>
            </a:endParaRPr>
          </a:p>
          <a:p>
            <a:pPr marL="403860" marR="30480" indent="-315595">
              <a:lnSpc>
                <a:spcPct val="102600"/>
              </a:lnSpc>
              <a:spcBef>
                <a:spcPts val="400"/>
              </a:spcBef>
              <a:buAutoNum type="arabicParenBoth" startAt="20"/>
              <a:tabLst>
                <a:tab pos="405130" algn="l"/>
                <a:tab pos="1143635" algn="l"/>
                <a:tab pos="598868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kuralın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kısımlarını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birbirinden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</a:t>
            </a:r>
            <a:r>
              <a:rPr dirty="0" sz="1100" spc="55">
                <a:latin typeface="Calibri"/>
                <a:cs typeface="Calibri"/>
              </a:rPr>
              <a:t>yırt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etmek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-340">
                <a:latin typeface="Calibri"/>
                <a:cs typeface="Calibri"/>
              </a:rPr>
              <a:t>¸</a:t>
            </a:r>
            <a:r>
              <a:rPr dirty="0" sz="1100" spc="30">
                <a:latin typeface="Calibri"/>
                <a:cs typeface="Calibri"/>
              </a:rPr>
              <a:t>cin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kulla</a:t>
            </a:r>
            <a:r>
              <a:rPr dirty="0" sz="1100" spc="45">
                <a:latin typeface="Calibri"/>
                <a:cs typeface="Calibri"/>
              </a:rPr>
              <a:t>n</a:t>
            </a:r>
            <a:r>
              <a:rPr dirty="0" sz="1100" spc="35">
                <a:latin typeface="Calibri"/>
                <a:cs typeface="Calibri"/>
              </a:rPr>
              <a:t>ılan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</a:t>
            </a:r>
            <a:r>
              <a:rPr dirty="0" sz="1100" spc="-55">
                <a:latin typeface="Calibri"/>
                <a:cs typeface="Calibri"/>
              </a:rPr>
              <a:t>m</a:t>
            </a:r>
            <a:r>
              <a:rPr dirty="0" sz="1100" spc="55">
                <a:latin typeface="Calibri"/>
                <a:cs typeface="Calibri"/>
              </a:rPr>
              <a:t>b</a:t>
            </a:r>
            <a:r>
              <a:rPr dirty="0" sz="1100" spc="25">
                <a:latin typeface="Calibri"/>
                <a:cs typeface="Calibri"/>
              </a:rPr>
              <a:t>ollerdir.</a:t>
            </a:r>
            <a:r>
              <a:rPr dirty="0" sz="1100" spc="85">
                <a:latin typeface="Calibri"/>
                <a:cs typeface="Calibri"/>
              </a:rPr>
              <a:t>(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5">
                <a:latin typeface="Calibri"/>
                <a:cs typeface="Calibri"/>
              </a:rPr>
              <a:t>are  </a:t>
            </a:r>
            <a:r>
              <a:rPr dirty="0" sz="1100" spc="20">
                <a:latin typeface="Calibri"/>
                <a:cs typeface="Calibri"/>
              </a:rPr>
              <a:t>symbols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distinguish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between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parts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rule.)</a:t>
            </a:r>
            <a:endParaRPr sz="1100">
              <a:latin typeface="Calibri"/>
              <a:cs typeface="Calibri"/>
            </a:endParaRPr>
          </a:p>
          <a:p>
            <a:pPr lvl="1" marL="403860" marR="394335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648970" algn="l"/>
                <a:tab pos="1982470" algn="l"/>
                <a:tab pos="3046730" algn="l"/>
                <a:tab pos="5278120" algn="l"/>
              </a:tabLst>
            </a:pPr>
            <a:r>
              <a:rPr dirty="0" sz="1100" spc="105" b="1">
                <a:latin typeface="Calibri"/>
                <a:cs typeface="Calibri"/>
              </a:rPr>
              <a:t>Meta</a:t>
            </a:r>
            <a:r>
              <a:rPr dirty="0" sz="1100" spc="265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semboller(Metasymbols)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Kimlik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tanıtıcılar(Identifiers)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 spc="80">
                <a:latin typeface="Calibri"/>
                <a:cs typeface="Calibri"/>
              </a:rPr>
              <a:t>Ayırt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ediciler(Distinguishers)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Soyut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karakterler(Abstract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characters)</a:t>
            </a:r>
            <a:endParaRPr sz="1100">
              <a:latin typeface="Calibri"/>
              <a:cs typeface="Calibri"/>
            </a:endParaRPr>
          </a:p>
          <a:p>
            <a:pPr marL="403860" marR="394335" indent="-315595">
              <a:lnSpc>
                <a:spcPct val="102699"/>
              </a:lnSpc>
              <a:spcBef>
                <a:spcPts val="395"/>
              </a:spcBef>
              <a:buAutoNum type="arabicParenBoth" startAt="20"/>
              <a:tabLst>
                <a:tab pos="405130" algn="l"/>
                <a:tab pos="1143635" algn="l"/>
                <a:tab pos="465582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u="sng" sz="11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15">
                <a:latin typeface="Calibri"/>
                <a:cs typeface="Calibri"/>
              </a:rPr>
              <a:t>mevcut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aktivasyon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kaydının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konumunu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saklar.(The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25">
                <a:latin typeface="Calibri"/>
                <a:cs typeface="Calibri"/>
              </a:rPr>
              <a:t>maintains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loca-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tion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current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activation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record.)</a:t>
            </a:r>
            <a:endParaRPr sz="1100">
              <a:latin typeface="Calibri"/>
              <a:cs typeface="Calibri"/>
            </a:endParaRPr>
          </a:p>
          <a:p>
            <a:pPr lvl="1" marL="615950" indent="-212725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616585" algn="l"/>
                <a:tab pos="2783840" algn="l"/>
              </a:tabLst>
            </a:pPr>
            <a:r>
              <a:rPr dirty="0" sz="1100" spc="5">
                <a:latin typeface="Calibri"/>
                <a:cs typeface="Calibri"/>
              </a:rPr>
              <a:t>Yı˘gıt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i¸saretcisi(stack 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pointer)	</a:t>
            </a:r>
            <a:r>
              <a:rPr dirty="0" sz="1100" spc="165" b="1">
                <a:latin typeface="Calibri"/>
                <a:cs typeface="Calibri"/>
              </a:rPr>
              <a:t>B.</a:t>
            </a:r>
            <a:r>
              <a:rPr dirty="0" sz="1100" spc="385" b="1">
                <a:latin typeface="Calibri"/>
                <a:cs typeface="Calibri"/>
              </a:rPr>
              <a:t> </a:t>
            </a:r>
            <a:r>
              <a:rPr dirty="0" sz="1100" spc="125" b="1">
                <a:latin typeface="Calibri"/>
                <a:cs typeface="Calibri"/>
              </a:rPr>
              <a:t>Ortam</a:t>
            </a:r>
            <a:r>
              <a:rPr dirty="0" sz="1100" spc="355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i¸saretcisi(environment</a:t>
            </a:r>
            <a:r>
              <a:rPr dirty="0" sz="1100" spc="35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pointer)</a:t>
            </a:r>
            <a:endParaRPr sz="1100">
              <a:latin typeface="Calibri"/>
              <a:cs typeface="Calibri"/>
            </a:endParaRPr>
          </a:p>
          <a:p>
            <a:pPr marL="403860">
              <a:lnSpc>
                <a:spcPct val="100000"/>
              </a:lnSpc>
              <a:spcBef>
                <a:spcPts val="35"/>
              </a:spcBef>
              <a:tabLst>
                <a:tab pos="3222625" algn="l"/>
              </a:tabLst>
            </a:pP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Aktivasyon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i¸saretcisi(activation</a:t>
            </a:r>
            <a:r>
              <a:rPr dirty="0" sz="1100" spc="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pointer)	</a:t>
            </a: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Yı˘gıt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kaydedicisi(stack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register)</a:t>
            </a:r>
            <a:endParaRPr sz="1100">
              <a:latin typeface="Calibri"/>
              <a:cs typeface="Calibri"/>
            </a:endParaRPr>
          </a:p>
          <a:p>
            <a:pPr algn="just" marL="403860" marR="394970" indent="-315595">
              <a:lnSpc>
                <a:spcPct val="102600"/>
              </a:lnSpc>
              <a:spcBef>
                <a:spcPts val="400"/>
              </a:spcBef>
              <a:buAutoNum type="arabicParenBoth" startAt="22"/>
              <a:tabLst>
                <a:tab pos="405130" algn="l"/>
              </a:tabLst>
            </a:pPr>
            <a:r>
              <a:rPr dirty="0" sz="1100" spc="85">
                <a:latin typeface="Calibri"/>
                <a:cs typeface="Calibri"/>
              </a:rPr>
              <a:t>(2P) Bir </a:t>
            </a:r>
            <a:r>
              <a:rPr dirty="0" sz="1100" spc="-55">
                <a:latin typeface="Calibri"/>
                <a:cs typeface="Calibri"/>
              </a:rPr>
              <a:t>de˘gi¸skenin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de˘gerindeki </a:t>
            </a:r>
            <a:r>
              <a:rPr dirty="0" sz="1100" spc="-40">
                <a:latin typeface="Calibri"/>
                <a:cs typeface="Calibri"/>
              </a:rPr>
              <a:t>de˘gi¸siklik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 </a:t>
            </a:r>
            <a:r>
              <a:rPr dirty="0" sz="1100" spc="20">
                <a:latin typeface="Calibri"/>
                <a:cs typeface="Calibri"/>
              </a:rPr>
              <a:t>komutun </a:t>
            </a:r>
            <a:r>
              <a:rPr dirty="0" sz="1100" spc="30">
                <a:latin typeface="Calibri"/>
                <a:cs typeface="Calibri"/>
              </a:rPr>
              <a:t>icrasının </a:t>
            </a:r>
            <a:r>
              <a:rPr dirty="0" sz="1100" spc="-50">
                <a:latin typeface="Calibri"/>
                <a:cs typeface="Calibri"/>
              </a:rPr>
              <a:t>¨otesinde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etkili </a:t>
            </a:r>
            <a:r>
              <a:rPr dirty="0" sz="1100" spc="10">
                <a:latin typeface="Calibri"/>
                <a:cs typeface="Calibri"/>
              </a:rPr>
              <a:t>oluyorsa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buna 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      </a:t>
            </a:r>
            <a:r>
              <a:rPr dirty="0" sz="1100" spc="30">
                <a:latin typeface="Calibri"/>
                <a:cs typeface="Calibri"/>
              </a:rPr>
              <a:t>denir.(When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>
                <a:latin typeface="Calibri"/>
                <a:cs typeface="Calibri"/>
              </a:rPr>
              <a:t>change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5">
                <a:latin typeface="Calibri"/>
                <a:cs typeface="Calibri"/>
              </a:rPr>
              <a:t>the value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20">
                <a:latin typeface="Calibri"/>
                <a:cs typeface="Calibri"/>
              </a:rPr>
              <a:t>variable </a:t>
            </a:r>
            <a:r>
              <a:rPr dirty="0" sz="1100" spc="15">
                <a:latin typeface="Calibri"/>
                <a:cs typeface="Calibri"/>
              </a:rPr>
              <a:t>persists </a:t>
            </a:r>
            <a:r>
              <a:rPr dirty="0" sz="1100" spc="5">
                <a:latin typeface="Calibri"/>
                <a:cs typeface="Calibri"/>
              </a:rPr>
              <a:t>beyond the </a:t>
            </a:r>
            <a:r>
              <a:rPr dirty="0" sz="1100" spc="10">
                <a:latin typeface="Calibri"/>
                <a:cs typeface="Calibri"/>
              </a:rPr>
              <a:t>execution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statement,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a(n)</a:t>
            </a:r>
            <a:r>
              <a:rPr dirty="0" u="sng" sz="1100" spc="2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has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occurred.)</a:t>
            </a:r>
            <a:endParaRPr sz="1100">
              <a:latin typeface="Calibri"/>
              <a:cs typeface="Calibri"/>
            </a:endParaRPr>
          </a:p>
          <a:p>
            <a:pPr algn="just" marL="403860">
              <a:lnSpc>
                <a:spcPct val="100000"/>
              </a:lnSpc>
              <a:spcBef>
                <a:spcPts val="235"/>
              </a:spcBef>
            </a:pPr>
            <a:r>
              <a:rPr dirty="0" sz="1100" spc="165" b="1">
                <a:latin typeface="Calibri"/>
                <a:cs typeface="Calibri"/>
              </a:rPr>
              <a:t>A.</a:t>
            </a:r>
            <a:r>
              <a:rPr dirty="0" sz="1100" spc="380" b="1">
                <a:latin typeface="Calibri"/>
                <a:cs typeface="Calibri"/>
              </a:rPr>
              <a:t> </a:t>
            </a:r>
            <a:r>
              <a:rPr dirty="0" sz="1100" spc="90" b="1">
                <a:latin typeface="Calibri"/>
                <a:cs typeface="Calibri"/>
              </a:rPr>
              <a:t>yan</a:t>
            </a:r>
            <a:r>
              <a:rPr dirty="0" sz="1100" spc="215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etki(side</a:t>
            </a:r>
            <a:r>
              <a:rPr dirty="0" sz="1100" spc="215" b="1">
                <a:latin typeface="Calibri"/>
                <a:cs typeface="Calibri"/>
              </a:rPr>
              <a:t> </a:t>
            </a:r>
            <a:r>
              <a:rPr dirty="0" sz="1100" spc="60" b="1">
                <a:latin typeface="Calibri"/>
                <a:cs typeface="Calibri"/>
              </a:rPr>
              <a:t>effect)    </a:t>
            </a:r>
            <a:r>
              <a:rPr dirty="0" sz="1100" spc="305" b="1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bile¸sik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de˘gi¸siklik(compound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change)     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30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hata(error)</a:t>
            </a:r>
            <a:endParaRPr sz="1100">
              <a:latin typeface="Calibri"/>
              <a:cs typeface="Calibri"/>
            </a:endParaRPr>
          </a:p>
          <a:p>
            <a:pPr algn="just" marL="403860">
              <a:lnSpc>
                <a:spcPct val="100000"/>
              </a:lnSpc>
              <a:spcBef>
                <a:spcPts val="35"/>
              </a:spcBef>
            </a:pP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7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kalıcı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etki(persistent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effect)</a:t>
            </a:r>
            <a:endParaRPr sz="1100">
              <a:latin typeface="Calibri"/>
              <a:cs typeface="Calibri"/>
            </a:endParaRPr>
          </a:p>
          <a:p>
            <a:pPr algn="just" marL="404495" indent="-316230">
              <a:lnSpc>
                <a:spcPct val="100000"/>
              </a:lnSpc>
              <a:spcBef>
                <a:spcPts val="430"/>
              </a:spcBef>
              <a:buAutoNum type="arabicParenBoth" startAt="23"/>
              <a:tabLst>
                <a:tab pos="405130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Payla¸sarak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atama </a:t>
            </a:r>
            <a:r>
              <a:rPr dirty="0" u="sng" sz="1100" spc="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     </a:t>
            </a:r>
            <a:r>
              <a:rPr dirty="0" u="sng" sz="1100" spc="27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yoluyla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¸calı¸sır.(Assignment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sharing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works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 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     </a:t>
            </a:r>
            <a:r>
              <a:rPr dirty="0" u="sng" sz="1100" spc="17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.)</a:t>
            </a:r>
            <a:endParaRPr sz="1100">
              <a:latin typeface="Calibri"/>
              <a:cs typeface="Calibri"/>
            </a:endParaRPr>
          </a:p>
          <a:p>
            <a:pPr algn="just" lvl="1" marL="403860" marR="388620">
              <a:lnSpc>
                <a:spcPct val="102600"/>
              </a:lnSpc>
              <a:spcBef>
                <a:spcPts val="200"/>
              </a:spcBef>
              <a:buAutoNum type="alphaUcPeriod"/>
              <a:tabLst>
                <a:tab pos="616585" algn="l"/>
              </a:tabLst>
            </a:pPr>
            <a:r>
              <a:rPr dirty="0" sz="1100" spc="15">
                <a:latin typeface="Calibri"/>
                <a:cs typeface="Calibri"/>
              </a:rPr>
              <a:t>bellek adreslerinin </a:t>
            </a:r>
            <a:r>
              <a:rPr dirty="0" sz="1100" spc="20">
                <a:latin typeface="Calibri"/>
                <a:cs typeface="Calibri"/>
              </a:rPr>
              <a:t>kopyasını </a:t>
            </a:r>
            <a:r>
              <a:rPr dirty="0" sz="1100" spc="15">
                <a:latin typeface="Calibri"/>
                <a:cs typeface="Calibri"/>
              </a:rPr>
              <a:t>¸cıkartma(duplicating </a:t>
            </a:r>
            <a:r>
              <a:rPr dirty="0" sz="1100" spc="10">
                <a:latin typeface="Calibri"/>
                <a:cs typeface="Calibri"/>
              </a:rPr>
              <a:t>memory </a:t>
            </a:r>
            <a:r>
              <a:rPr dirty="0" sz="1100" spc="5">
                <a:latin typeface="Calibri"/>
                <a:cs typeface="Calibri"/>
              </a:rPr>
              <a:t>addresses)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 </a:t>
            </a:r>
            <a:r>
              <a:rPr dirty="0" sz="1100" spc="-5">
                <a:latin typeface="Calibri"/>
                <a:cs typeface="Calibri"/>
              </a:rPr>
              <a:t>payla¸sımlı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belle˘g </a:t>
            </a:r>
            <a:r>
              <a:rPr dirty="0" sz="1100" spc="-10">
                <a:latin typeface="Calibri"/>
                <a:cs typeface="Calibri"/>
              </a:rPr>
              <a:t>eri¸sme(accessing </a:t>
            </a:r>
            <a:r>
              <a:rPr dirty="0" sz="1100" spc="5">
                <a:latin typeface="Calibri"/>
                <a:cs typeface="Calibri"/>
              </a:rPr>
              <a:t>shared </a:t>
            </a:r>
            <a:r>
              <a:rPr dirty="0" sz="1100" spc="20">
                <a:latin typeface="Calibri"/>
                <a:cs typeface="Calibri"/>
              </a:rPr>
              <a:t>memory)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C. </a:t>
            </a:r>
            <a:r>
              <a:rPr dirty="0" sz="1100" spc="-60">
                <a:latin typeface="Calibri"/>
                <a:cs typeface="Calibri"/>
              </a:rPr>
              <a:t>de˘geri </a:t>
            </a:r>
            <a:r>
              <a:rPr dirty="0" sz="1100" spc="15">
                <a:latin typeface="Calibri"/>
                <a:cs typeface="Calibri"/>
              </a:rPr>
              <a:t>yeni </a:t>
            </a:r>
            <a:r>
              <a:rPr dirty="0" sz="1100" spc="40">
                <a:latin typeface="Calibri"/>
                <a:cs typeface="Calibri"/>
              </a:rPr>
              <a:t>bir </a:t>
            </a:r>
            <a:r>
              <a:rPr dirty="0" sz="1100" spc="10">
                <a:latin typeface="Calibri"/>
                <a:cs typeface="Calibri"/>
              </a:rPr>
              <a:t>konuma </a:t>
            </a:r>
            <a:r>
              <a:rPr dirty="0" sz="1100" spc="20">
                <a:latin typeface="Calibri"/>
                <a:cs typeface="Calibri"/>
              </a:rPr>
              <a:t>kopyalayama(copying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value to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-15">
                <a:latin typeface="Calibri"/>
                <a:cs typeface="Calibri"/>
              </a:rPr>
              <a:t>new </a:t>
            </a:r>
            <a:r>
              <a:rPr dirty="0" sz="1100" spc="30">
                <a:latin typeface="Calibri"/>
                <a:cs typeface="Calibri"/>
              </a:rPr>
              <a:t>location)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160" b="1">
                <a:latin typeface="Calibri"/>
                <a:cs typeface="Calibri"/>
              </a:rPr>
              <a:t>D. </a:t>
            </a:r>
            <a:r>
              <a:rPr dirty="0" sz="1100" spc="95" b="1">
                <a:latin typeface="Calibri"/>
                <a:cs typeface="Calibri"/>
              </a:rPr>
              <a:t>ilk </a:t>
            </a:r>
            <a:r>
              <a:rPr dirty="0" sz="1100" b="1">
                <a:latin typeface="Calibri"/>
                <a:cs typeface="Calibri"/>
              </a:rPr>
              <a:t>de˘gi¸skenin </a:t>
            </a:r>
            <a:r>
              <a:rPr dirty="0" sz="1100" spc="85" b="1">
                <a:latin typeface="Calibri"/>
                <a:cs typeface="Calibri"/>
              </a:rPr>
              <a:t>konumunu </a:t>
            </a:r>
            <a:r>
              <a:rPr dirty="0" sz="1100" spc="90" b="1">
                <a:latin typeface="Calibri"/>
                <a:cs typeface="Calibri"/>
              </a:rPr>
              <a:t>ikinci </a:t>
            </a:r>
            <a:r>
              <a:rPr dirty="0" sz="1100" spc="-15" b="1">
                <a:latin typeface="Calibri"/>
                <a:cs typeface="Calibri"/>
              </a:rPr>
              <a:t>de˘gi¸skene </a:t>
            </a:r>
            <a:r>
              <a:rPr dirty="0" sz="1100" spc="85" b="1">
                <a:latin typeface="Calibri"/>
                <a:cs typeface="Calibri"/>
              </a:rPr>
              <a:t>kopy- </a:t>
            </a:r>
            <a:r>
              <a:rPr dirty="0" sz="1100" spc="90" b="1">
                <a:latin typeface="Calibri"/>
                <a:cs typeface="Calibri"/>
              </a:rPr>
              <a:t> alama(copying</a:t>
            </a:r>
            <a:r>
              <a:rPr dirty="0" sz="1100" spc="165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the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location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35" b="1">
                <a:latin typeface="Calibri"/>
                <a:cs typeface="Calibri"/>
              </a:rPr>
              <a:t>of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the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first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variable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70" b="1">
                <a:latin typeface="Calibri"/>
                <a:cs typeface="Calibri"/>
              </a:rPr>
              <a:t>to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75" b="1">
                <a:latin typeface="Calibri"/>
                <a:cs typeface="Calibri"/>
              </a:rPr>
              <a:t>the</a:t>
            </a:r>
            <a:r>
              <a:rPr dirty="0" sz="1100" spc="170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second)</a:t>
            </a:r>
            <a:endParaRPr sz="1100">
              <a:latin typeface="Calibri"/>
              <a:cs typeface="Calibri"/>
            </a:endParaRPr>
          </a:p>
          <a:p>
            <a:pPr algn="just" marL="403860" marR="394335" indent="-315595">
              <a:lnSpc>
                <a:spcPct val="102600"/>
              </a:lnSpc>
              <a:spcBef>
                <a:spcPts val="400"/>
              </a:spcBef>
              <a:buAutoNum type="arabicParenBoth" startAt="23"/>
              <a:tabLst>
                <a:tab pos="405130" algn="l"/>
              </a:tabLst>
            </a:pPr>
            <a:r>
              <a:rPr dirty="0" sz="1100" spc="85">
                <a:latin typeface="Calibri"/>
                <a:cs typeface="Calibri"/>
              </a:rPr>
              <a:t>(2P) </a:t>
            </a:r>
            <a:r>
              <a:rPr dirty="0" sz="1100" spc="55">
                <a:latin typeface="Calibri"/>
                <a:cs typeface="Calibri"/>
              </a:rPr>
              <a:t>Java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45">
                <a:latin typeface="Calibri"/>
                <a:cs typeface="Calibri"/>
              </a:rPr>
              <a:t>Smalltalk </a:t>
            </a:r>
            <a:r>
              <a:rPr dirty="0" sz="1100" spc="35">
                <a:latin typeface="Calibri"/>
                <a:cs typeface="Calibri"/>
              </a:rPr>
              <a:t>gibi </a:t>
            </a:r>
            <a:r>
              <a:rPr dirty="0" sz="1100" spc="-15">
                <a:latin typeface="Calibri"/>
                <a:cs typeface="Calibri"/>
              </a:rPr>
              <a:t>nesneye </a:t>
            </a:r>
            <a:r>
              <a:rPr dirty="0" sz="1100" spc="30">
                <a:latin typeface="Calibri"/>
                <a:cs typeface="Calibri"/>
              </a:rPr>
              <a:t>dayalı </a:t>
            </a:r>
            <a:r>
              <a:rPr dirty="0" sz="1100" spc="20">
                <a:latin typeface="Calibri"/>
                <a:cs typeface="Calibri"/>
              </a:rPr>
              <a:t>programlama </a:t>
            </a:r>
            <a:r>
              <a:rPr dirty="0" sz="1100" spc="15">
                <a:latin typeface="Calibri"/>
                <a:cs typeface="Calibri"/>
              </a:rPr>
              <a:t>dillerinde</a:t>
            </a:r>
            <a:r>
              <a:rPr dirty="0" u="sng" sz="1100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ba¸ska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 </a:t>
            </a:r>
            <a:r>
              <a:rPr dirty="0" sz="1100" spc="20">
                <a:latin typeface="Calibri"/>
                <a:cs typeface="Calibri"/>
              </a:rPr>
              <a:t>sınıf 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bildirimi </a:t>
            </a:r>
            <a:r>
              <a:rPr dirty="0" sz="1100" spc="-35">
                <a:latin typeface="Calibri"/>
                <a:cs typeface="Calibri"/>
              </a:rPr>
              <a:t>i¸cinde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yer </a:t>
            </a:r>
            <a:r>
              <a:rPr dirty="0" sz="1100" spc="25">
                <a:latin typeface="Calibri"/>
                <a:cs typeface="Calibri"/>
              </a:rPr>
              <a:t>alması </a:t>
            </a:r>
            <a:r>
              <a:rPr dirty="0" sz="1100" spc="-5">
                <a:latin typeface="Calibri"/>
                <a:cs typeface="Calibri"/>
              </a:rPr>
              <a:t>gerekmeyen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tek </a:t>
            </a:r>
            <a:r>
              <a:rPr dirty="0" sz="1100" spc="45">
                <a:latin typeface="Calibri"/>
                <a:cs typeface="Calibri"/>
              </a:rPr>
              <a:t>bildirimdir.(In </a:t>
            </a:r>
            <a:r>
              <a:rPr dirty="0" sz="1100" spc="10">
                <a:latin typeface="Calibri"/>
                <a:cs typeface="Calibri"/>
              </a:rPr>
              <a:t>object-oriented languages such 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 </a:t>
            </a:r>
            <a:r>
              <a:rPr dirty="0" sz="1100" spc="55">
                <a:latin typeface="Calibri"/>
                <a:cs typeface="Calibri"/>
              </a:rPr>
              <a:t>Java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45">
                <a:latin typeface="Calibri"/>
                <a:cs typeface="Calibri"/>
              </a:rPr>
              <a:t>Smalltalk, </a:t>
            </a:r>
            <a:r>
              <a:rPr dirty="0" sz="1100" spc="5">
                <a:latin typeface="Calibri"/>
                <a:cs typeface="Calibri"/>
              </a:rPr>
              <a:t>the  </a:t>
            </a:r>
            <a:r>
              <a:rPr dirty="0" u="sng" sz="1100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        </a:t>
            </a:r>
            <a:r>
              <a:rPr dirty="0" sz="1100" spc="20">
                <a:latin typeface="Calibri"/>
                <a:cs typeface="Calibri"/>
              </a:rPr>
              <a:t>is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5">
                <a:latin typeface="Calibri"/>
                <a:cs typeface="Calibri"/>
              </a:rPr>
              <a:t>only </a:t>
            </a:r>
            <a:r>
              <a:rPr dirty="0" sz="1100" spc="15">
                <a:latin typeface="Calibri"/>
                <a:cs typeface="Calibri"/>
              </a:rPr>
              <a:t>declaration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15">
                <a:latin typeface="Calibri"/>
                <a:cs typeface="Calibri"/>
              </a:rPr>
              <a:t>does </a:t>
            </a:r>
            <a:r>
              <a:rPr dirty="0" sz="1100" spc="15">
                <a:latin typeface="Calibri"/>
                <a:cs typeface="Calibri"/>
              </a:rPr>
              <a:t>not </a:t>
            </a:r>
            <a:r>
              <a:rPr dirty="0" sz="1100" spc="10">
                <a:latin typeface="Calibri"/>
                <a:cs typeface="Calibri"/>
              </a:rPr>
              <a:t>itself </a:t>
            </a:r>
            <a:r>
              <a:rPr dirty="0" sz="1100" spc="-20">
                <a:latin typeface="Calibri"/>
                <a:cs typeface="Calibri"/>
              </a:rPr>
              <a:t>need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-5">
                <a:latin typeface="Calibri"/>
                <a:cs typeface="Calibri"/>
              </a:rPr>
              <a:t>be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inside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another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class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declaration.)</a:t>
            </a:r>
            <a:endParaRPr sz="1100">
              <a:latin typeface="Calibri"/>
              <a:cs typeface="Calibri"/>
            </a:endParaRPr>
          </a:p>
          <a:p>
            <a:pPr algn="just" lvl="1" marL="615950" indent="-212725">
              <a:lnSpc>
                <a:spcPct val="100000"/>
              </a:lnSpc>
              <a:spcBef>
                <a:spcPts val="235"/>
              </a:spcBef>
              <a:buAutoNum type="alphaUcPeriod"/>
              <a:tabLst>
                <a:tab pos="616585" algn="l"/>
              </a:tabLst>
            </a:pPr>
            <a:r>
              <a:rPr dirty="0" sz="1100" spc="20">
                <a:latin typeface="Calibri"/>
                <a:cs typeface="Calibri"/>
              </a:rPr>
              <a:t>dosya(file)    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paket(package)    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modu¨l(module)</a:t>
            </a:r>
            <a:r>
              <a:rPr dirty="0" sz="1100" spc="440">
                <a:latin typeface="Calibri"/>
                <a:cs typeface="Calibri"/>
              </a:rPr>
              <a:t> </a:t>
            </a:r>
            <a:r>
              <a:rPr dirty="0" sz="1100" spc="445">
                <a:latin typeface="Calibri"/>
                <a:cs typeface="Calibri"/>
              </a:rPr>
              <a:t> </a:t>
            </a:r>
            <a:r>
              <a:rPr dirty="0" sz="1100" spc="160" b="1">
                <a:latin typeface="Calibri"/>
                <a:cs typeface="Calibri"/>
              </a:rPr>
              <a:t>D.</a:t>
            </a:r>
            <a:r>
              <a:rPr dirty="0" sz="1100" spc="380" b="1">
                <a:latin typeface="Calibri"/>
                <a:cs typeface="Calibri"/>
              </a:rPr>
              <a:t> </a:t>
            </a:r>
            <a:r>
              <a:rPr dirty="0" sz="1100" spc="80" b="1">
                <a:latin typeface="Calibri"/>
                <a:cs typeface="Calibri"/>
              </a:rPr>
              <a:t>sınıf(class)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778" y="902333"/>
            <a:ext cx="5990590" cy="28543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481965" marR="5080" indent="-315595">
              <a:lnSpc>
                <a:spcPct val="102600"/>
              </a:lnSpc>
              <a:spcBef>
                <a:spcPts val="55"/>
              </a:spcBef>
              <a:buAutoNum type="arabicParenBoth" startAt="25"/>
              <a:tabLst>
                <a:tab pos="482600" algn="l"/>
                <a:tab pos="5573395" algn="l"/>
              </a:tabLst>
            </a:pP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200">
                <a:latin typeface="Calibri"/>
                <a:cs typeface="Calibri"/>
              </a:rPr>
              <a:t>E</a:t>
            </a:r>
            <a:r>
              <a:rPr dirty="0" sz="1100" spc="-420">
                <a:latin typeface="Calibri"/>
                <a:cs typeface="Calibri"/>
              </a:rPr>
              <a:t>˘</a:t>
            </a:r>
            <a:r>
              <a:rPr dirty="0" sz="1100">
                <a:latin typeface="Calibri"/>
                <a:cs typeface="Calibri"/>
              </a:rPr>
              <a:t>ger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</a:t>
            </a:r>
            <a:r>
              <a:rPr dirty="0" sz="1100" spc="-5">
                <a:latin typeface="Calibri"/>
                <a:cs typeface="Calibri"/>
              </a:rPr>
              <a:t>o</a:t>
            </a:r>
            <a:r>
              <a:rPr dirty="0" sz="1100" spc="-40">
                <a:latin typeface="Calibri"/>
                <a:cs typeface="Calibri"/>
              </a:rPr>
              <a:t>n</a:t>
            </a:r>
            <a:r>
              <a:rPr dirty="0" sz="1100" spc="25">
                <a:latin typeface="Calibri"/>
                <a:cs typeface="Calibri"/>
              </a:rPr>
              <a:t>trol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istisnai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duru</a:t>
            </a:r>
            <a:r>
              <a:rPr dirty="0" sz="1100" spc="15">
                <a:latin typeface="Calibri"/>
                <a:cs typeface="Calibri"/>
              </a:rPr>
              <a:t>m</a:t>
            </a:r>
            <a:r>
              <a:rPr dirty="0" sz="1100" spc="25">
                <a:latin typeface="Calibri"/>
                <a:cs typeface="Calibri"/>
              </a:rPr>
              <a:t>un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ilk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ort</a:t>
            </a:r>
            <a:r>
              <a:rPr dirty="0" sz="1100" spc="-15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y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470">
                <a:latin typeface="Calibri"/>
                <a:cs typeface="Calibri"/>
              </a:rPr>
              <a:t>c</a:t>
            </a:r>
            <a:r>
              <a:rPr dirty="0" sz="1100" spc="140">
                <a:latin typeface="Calibri"/>
                <a:cs typeface="Calibri"/>
              </a:rPr>
              <a:t>¸</a:t>
            </a:r>
            <a:r>
              <a:rPr dirty="0" sz="1100" spc="55">
                <a:latin typeface="Calibri"/>
                <a:cs typeface="Calibri"/>
              </a:rPr>
              <a:t>ıktı</a:t>
            </a:r>
            <a:r>
              <a:rPr dirty="0" sz="1100" spc="-420">
                <a:latin typeface="Calibri"/>
                <a:cs typeface="Calibri"/>
              </a:rPr>
              <a:t>˘</a:t>
            </a:r>
            <a:r>
              <a:rPr dirty="0" sz="1100" spc="35">
                <a:latin typeface="Calibri"/>
                <a:cs typeface="Calibri"/>
              </a:rPr>
              <a:t>gı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</a:t>
            </a:r>
            <a:r>
              <a:rPr dirty="0" sz="1100" spc="-5">
                <a:latin typeface="Calibri"/>
                <a:cs typeface="Calibri"/>
              </a:rPr>
              <a:t>o</a:t>
            </a:r>
            <a:r>
              <a:rPr dirty="0" sz="1100" spc="-40">
                <a:latin typeface="Calibri"/>
                <a:cs typeface="Calibri"/>
              </a:rPr>
              <a:t>n</a:t>
            </a:r>
            <a:r>
              <a:rPr dirty="0" sz="1100" spc="25">
                <a:latin typeface="Calibri"/>
                <a:cs typeface="Calibri"/>
              </a:rPr>
              <a:t>uma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tekrar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</a:t>
            </a:r>
            <a:r>
              <a:rPr dirty="0" sz="1100" spc="-434">
                <a:latin typeface="Calibri"/>
                <a:cs typeface="Calibri"/>
              </a:rPr>
              <a:t>¨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-550">
                <a:latin typeface="Calibri"/>
                <a:cs typeface="Calibri"/>
              </a:rPr>
              <a:t>u</a:t>
            </a:r>
            <a:r>
              <a:rPr dirty="0" sz="1100" spc="140">
                <a:latin typeface="Calibri"/>
                <a:cs typeface="Calibri"/>
              </a:rPr>
              <a:t>¨</a:t>
            </a:r>
            <a:r>
              <a:rPr dirty="0" sz="1100" spc="45">
                <a:latin typeface="Calibri"/>
                <a:cs typeface="Calibri"/>
              </a:rPr>
              <a:t>y</a:t>
            </a:r>
            <a:r>
              <a:rPr dirty="0" sz="1100" spc="5">
                <a:latin typeface="Calibri"/>
                <a:cs typeface="Calibri"/>
              </a:rPr>
              <a:t>orsa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-5">
                <a:latin typeface="Calibri"/>
                <a:cs typeface="Calibri"/>
              </a:rPr>
              <a:t>m</a:t>
            </a:r>
            <a:r>
              <a:rPr dirty="0" sz="1100" spc="25">
                <a:latin typeface="Calibri"/>
                <a:cs typeface="Calibri"/>
              </a:rPr>
              <a:t>o</a:t>
            </a:r>
            <a:r>
              <a:rPr dirty="0" sz="1100" spc="10">
                <a:latin typeface="Calibri"/>
                <a:cs typeface="Calibri"/>
              </a:rPr>
              <a:t>deli  </a:t>
            </a:r>
            <a:r>
              <a:rPr dirty="0" sz="1100" spc="20">
                <a:latin typeface="Calibri"/>
                <a:cs typeface="Calibri"/>
              </a:rPr>
              <a:t>kullanılmı¸stır.(If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control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resumes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at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point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where</a:t>
            </a:r>
            <a:r>
              <a:rPr dirty="0" sz="1100" spc="5">
                <a:latin typeface="Calibri"/>
                <a:cs typeface="Calibri"/>
              </a:rPr>
              <a:t> the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exception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was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first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raised,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5"/>
              </a:spcBef>
              <a:tabLst>
                <a:tab pos="872490" algn="l"/>
              </a:tabLst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100" spc="5">
                <a:latin typeface="Calibri"/>
                <a:cs typeface="Calibri"/>
              </a:rPr>
              <a:t>model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being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used.)</a:t>
            </a:r>
            <a:endParaRPr sz="11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35"/>
              </a:spcBef>
              <a:tabLst>
                <a:tab pos="2488565" algn="l"/>
                <a:tab pos="4079875" algn="l"/>
              </a:tabLst>
            </a:pPr>
            <a:r>
              <a:rPr dirty="0" sz="1100" spc="165" b="1">
                <a:latin typeface="Calibri"/>
                <a:cs typeface="Calibri"/>
              </a:rPr>
              <a:t>A.</a:t>
            </a:r>
            <a:r>
              <a:rPr dirty="0" sz="1100" spc="405" b="1">
                <a:latin typeface="Calibri"/>
                <a:cs typeface="Calibri"/>
              </a:rPr>
              <a:t> </a:t>
            </a:r>
            <a:r>
              <a:rPr dirty="0" sz="1100" spc="45" b="1">
                <a:latin typeface="Calibri"/>
                <a:cs typeface="Calibri"/>
              </a:rPr>
              <a:t>su¨rdu¨rme(resumption)	</a:t>
            </a:r>
            <a:r>
              <a:rPr dirty="0" sz="1100" spc="95">
                <a:latin typeface="Calibri"/>
                <a:cs typeface="Calibri"/>
              </a:rPr>
              <a:t>B.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kefaret(redemption)	</a:t>
            </a:r>
            <a:r>
              <a:rPr dirty="0" sz="1100" spc="110">
                <a:latin typeface="Calibri"/>
                <a:cs typeface="Calibri"/>
              </a:rPr>
              <a:t>C.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sonlandırma(termination)</a:t>
            </a:r>
            <a:endParaRPr sz="11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5"/>
              </a:spcBef>
            </a:pPr>
            <a:r>
              <a:rPr dirty="0" sz="1100" spc="90">
                <a:latin typeface="Calibri"/>
                <a:cs typeface="Calibri"/>
              </a:rPr>
              <a:t>D.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kurtarma(recovery)</a:t>
            </a:r>
            <a:endParaRPr sz="1100">
              <a:latin typeface="Calibri"/>
              <a:cs typeface="Calibri"/>
            </a:endParaRPr>
          </a:p>
          <a:p>
            <a:pPr marL="189230" marR="31115" indent="-177165">
              <a:lnSpc>
                <a:spcPct val="102600"/>
              </a:lnSpc>
              <a:spcBef>
                <a:spcPts val="894"/>
              </a:spcBef>
            </a:pPr>
            <a:r>
              <a:rPr dirty="0" sz="1100" spc="5">
                <a:latin typeface="Calibri"/>
                <a:cs typeface="Calibri"/>
              </a:rPr>
              <a:t>2.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(10P)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Parametre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55">
                <a:latin typeface="Calibri"/>
                <a:cs typeface="Calibri"/>
              </a:rPr>
              <a:t>iki </a:t>
            </a:r>
            <a:r>
              <a:rPr dirty="0" sz="1100" spc="15">
                <a:latin typeface="Calibri"/>
                <a:cs typeface="Calibri"/>
              </a:rPr>
              <a:t>liste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alan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bu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listelerin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elemanlarını</a:t>
            </a:r>
            <a:r>
              <a:rPr dirty="0" sz="1100" spc="20">
                <a:latin typeface="Calibri"/>
                <a:cs typeface="Calibri"/>
              </a:rPr>
              <a:t> tek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listede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birle¸stiren 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185">
                <a:solidFill>
                  <a:srgbClr val="0000FF"/>
                </a:solidFill>
                <a:latin typeface="Calibri"/>
                <a:cs typeface="Calibri"/>
              </a:rPr>
              <a:t>birlestir</a:t>
            </a:r>
            <a:r>
              <a:rPr dirty="0" sz="1100" spc="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Haskell</a:t>
            </a:r>
            <a:r>
              <a:rPr dirty="0" sz="1100" spc="10">
                <a:latin typeface="Calibri"/>
                <a:cs typeface="Calibri"/>
              </a:rPr>
              <a:t> fonksiyonunu </a:t>
            </a:r>
            <a:r>
              <a:rPr dirty="0" sz="1100" spc="35">
                <a:latin typeface="Calibri"/>
                <a:cs typeface="Calibri"/>
              </a:rPr>
              <a:t>yazınız.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Fonksiyonun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65">
                <a:latin typeface="Calibri"/>
                <a:cs typeface="Calibri"/>
              </a:rPr>
              <a:t>¨ornek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kullanımı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70">
                <a:latin typeface="Calibri"/>
                <a:cs typeface="Calibri"/>
              </a:rPr>
              <a:t>a¸sa˘gıda</a:t>
            </a:r>
            <a:r>
              <a:rPr dirty="0" sz="1100" spc="10">
                <a:latin typeface="Calibri"/>
                <a:cs typeface="Calibri"/>
              </a:rPr>
              <a:t> verilmi¸stir.(Write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85">
                <a:solidFill>
                  <a:srgbClr val="0000FF"/>
                </a:solidFill>
                <a:latin typeface="Calibri"/>
                <a:cs typeface="Calibri"/>
              </a:rPr>
              <a:t>birlestir</a:t>
            </a:r>
            <a:r>
              <a:rPr dirty="0" sz="1100" spc="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Haskell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function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takes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2</a:t>
            </a:r>
            <a:r>
              <a:rPr dirty="0" sz="1100" spc="8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lists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as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parameters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combines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each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item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on</a:t>
            </a:r>
            <a:r>
              <a:rPr dirty="0" sz="1100" spc="90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lists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15">
                <a:latin typeface="Calibri"/>
                <a:cs typeface="Calibri"/>
              </a:rPr>
              <a:t> 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single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list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returns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it.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Sample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usage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function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given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below.)</a:t>
            </a:r>
            <a:endParaRPr sz="110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  <a:spcBef>
                <a:spcPts val="935"/>
              </a:spcBef>
            </a:pPr>
            <a:r>
              <a:rPr dirty="0" sz="1100" spc="5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dirty="0" sz="1100" spc="5">
                <a:solidFill>
                  <a:srgbClr val="AF003F"/>
                </a:solidFill>
                <a:latin typeface="Calibri"/>
                <a:cs typeface="Calibri"/>
              </a:rPr>
              <a:t>Main</a:t>
            </a:r>
            <a:r>
              <a:rPr dirty="0" sz="1100" spc="5">
                <a:solidFill>
                  <a:srgbClr val="666666"/>
                </a:solidFill>
                <a:latin typeface="Calibri"/>
                <a:cs typeface="Calibri"/>
              </a:rPr>
              <a:t>&gt;</a:t>
            </a:r>
            <a:r>
              <a:rPr dirty="0" sz="1100" spc="8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85">
                <a:latin typeface="Calibri"/>
                <a:cs typeface="Calibri"/>
              </a:rPr>
              <a:t>birlestir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155">
                <a:latin typeface="Calibri"/>
                <a:cs typeface="Calibri"/>
              </a:rPr>
              <a:t>[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3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4</a:t>
            </a:r>
            <a:r>
              <a:rPr dirty="0" sz="1100" spc="155">
                <a:latin typeface="Calibri"/>
                <a:cs typeface="Calibri"/>
              </a:rPr>
              <a:t>]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155">
                <a:latin typeface="Calibri"/>
                <a:cs typeface="Calibri"/>
              </a:rPr>
              <a:t>[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5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6</a:t>
            </a:r>
            <a:r>
              <a:rPr dirty="0" sz="1100" spc="155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Calibri"/>
                <a:cs typeface="Calibri"/>
              </a:rPr>
              <a:t>[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5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6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3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4</a:t>
            </a:r>
            <a:r>
              <a:rPr dirty="0" sz="1100" spc="155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5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dirty="0" sz="1100" spc="5">
                <a:solidFill>
                  <a:srgbClr val="AF003F"/>
                </a:solidFill>
                <a:latin typeface="Calibri"/>
                <a:cs typeface="Calibri"/>
              </a:rPr>
              <a:t>Main</a:t>
            </a:r>
            <a:r>
              <a:rPr dirty="0" sz="1100" spc="5">
                <a:solidFill>
                  <a:srgbClr val="666666"/>
                </a:solidFill>
                <a:latin typeface="Calibri"/>
                <a:cs typeface="Calibri"/>
              </a:rPr>
              <a:t>&gt;</a:t>
            </a:r>
            <a:r>
              <a:rPr dirty="0" sz="1100" spc="8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85">
                <a:latin typeface="Calibri"/>
                <a:cs typeface="Calibri"/>
              </a:rPr>
              <a:t>birlestir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155">
                <a:latin typeface="Calibri"/>
                <a:cs typeface="Calibri"/>
              </a:rPr>
              <a:t>[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r>
              <a:rPr dirty="0" sz="1100" spc="155">
                <a:latin typeface="Calibri"/>
                <a:cs typeface="Calibri"/>
              </a:rPr>
              <a:t>]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155">
                <a:latin typeface="Calibri"/>
                <a:cs typeface="Calibri"/>
              </a:rPr>
              <a:t>[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3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4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5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6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7</a:t>
            </a:r>
            <a:r>
              <a:rPr dirty="0" sz="1100" spc="155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  <a:p>
            <a:pPr marL="189230">
              <a:lnSpc>
                <a:spcPct val="100000"/>
              </a:lnSpc>
              <a:spcBef>
                <a:spcPts val="35"/>
              </a:spcBef>
            </a:pPr>
            <a:r>
              <a:rPr dirty="0" sz="1100" spc="155">
                <a:latin typeface="Calibri"/>
                <a:cs typeface="Calibri"/>
              </a:rPr>
              <a:t>[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3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4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5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6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7</a:t>
            </a:r>
            <a:r>
              <a:rPr dirty="0" sz="1100" spc="155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  <a:p>
            <a:pPr marL="189230" marR="3683635">
              <a:lnSpc>
                <a:spcPct val="102600"/>
              </a:lnSpc>
            </a:pPr>
            <a:r>
              <a:rPr dirty="0" sz="1100" spc="5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dirty="0" sz="1100" spc="5">
                <a:solidFill>
                  <a:srgbClr val="AF003F"/>
                </a:solidFill>
                <a:latin typeface="Calibri"/>
                <a:cs typeface="Calibri"/>
              </a:rPr>
              <a:t>Main</a:t>
            </a:r>
            <a:r>
              <a:rPr dirty="0" sz="1100" spc="5">
                <a:solidFill>
                  <a:srgbClr val="666666"/>
                </a:solidFill>
                <a:latin typeface="Calibri"/>
                <a:cs typeface="Calibri"/>
              </a:rPr>
              <a:t>&gt;</a:t>
            </a:r>
            <a:r>
              <a:rPr dirty="0" sz="1100" spc="6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85">
                <a:latin typeface="Calibri"/>
                <a:cs typeface="Calibri"/>
              </a:rPr>
              <a:t>birlestir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BA2121"/>
                </a:solidFill>
                <a:latin typeface="Calibri"/>
                <a:cs typeface="Calibri"/>
              </a:rPr>
              <a:t>"ab"</a:t>
            </a:r>
            <a:r>
              <a:rPr dirty="0" sz="1100" spc="31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95">
                <a:solidFill>
                  <a:srgbClr val="BA2121"/>
                </a:solidFill>
                <a:latin typeface="Calibri"/>
                <a:cs typeface="Calibri"/>
              </a:rPr>
              <a:t>"cdefg" </a:t>
            </a:r>
            <a:r>
              <a:rPr dirty="0" sz="1100" spc="-23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80">
                <a:solidFill>
                  <a:srgbClr val="BA2121"/>
                </a:solidFill>
                <a:latin typeface="Calibri"/>
                <a:cs typeface="Calibri"/>
              </a:rPr>
              <a:t>"acbdefg"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031" y="3862870"/>
            <a:ext cx="5692775" cy="59753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40005" marR="4334510">
              <a:lnSpc>
                <a:spcPct val="102600"/>
              </a:lnSpc>
              <a:spcBef>
                <a:spcPts val="130"/>
              </a:spcBef>
            </a:pPr>
            <a:r>
              <a:rPr dirty="0" sz="1100" spc="185">
                <a:solidFill>
                  <a:srgbClr val="0000FF"/>
                </a:solidFill>
                <a:latin typeface="Calibri"/>
                <a:cs typeface="Calibri"/>
              </a:rPr>
              <a:t>birlestir</a:t>
            </a:r>
            <a:r>
              <a:rPr dirty="0" sz="1100" spc="3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x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235">
                <a:solidFill>
                  <a:srgbClr val="AF003F"/>
                </a:solidFill>
                <a:latin typeface="Calibri"/>
                <a:cs typeface="Calibri"/>
              </a:rPr>
              <a:t>[]</a:t>
            </a:r>
            <a:r>
              <a:rPr dirty="0" sz="1100" spc="31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AA21FF"/>
                </a:solidFill>
                <a:latin typeface="Calibri"/>
                <a:cs typeface="Calibri"/>
              </a:rPr>
              <a:t>=</a:t>
            </a:r>
            <a:r>
              <a:rPr dirty="0" sz="1100" spc="50">
                <a:solidFill>
                  <a:srgbClr val="AA21FF"/>
                </a:solidFill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x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85">
                <a:solidFill>
                  <a:srgbClr val="0000FF"/>
                </a:solidFill>
                <a:latin typeface="Calibri"/>
                <a:cs typeface="Calibri"/>
              </a:rPr>
              <a:t>birlestir</a:t>
            </a:r>
            <a:r>
              <a:rPr dirty="0" sz="1100" spc="3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235">
                <a:solidFill>
                  <a:srgbClr val="AF003F"/>
                </a:solidFill>
                <a:latin typeface="Calibri"/>
                <a:cs typeface="Calibri"/>
              </a:rPr>
              <a:t>[]</a:t>
            </a:r>
            <a:r>
              <a:rPr dirty="0" sz="1100" spc="31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y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AA21FF"/>
                </a:solidFill>
                <a:latin typeface="Calibri"/>
                <a:cs typeface="Calibri"/>
              </a:rPr>
              <a:t>=</a:t>
            </a:r>
            <a:r>
              <a:rPr dirty="0" sz="1100" spc="50">
                <a:solidFill>
                  <a:srgbClr val="AA21FF"/>
                </a:solidFill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y</a:t>
            </a:r>
            <a:endParaRPr sz="11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dirty="0" sz="1100" spc="185">
                <a:solidFill>
                  <a:srgbClr val="0000FF"/>
                </a:solidFill>
                <a:latin typeface="Calibri"/>
                <a:cs typeface="Calibri"/>
              </a:rPr>
              <a:t>birlestir</a:t>
            </a:r>
            <a:r>
              <a:rPr dirty="0" sz="1100" spc="3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180">
                <a:latin typeface="Calibri"/>
                <a:cs typeface="Calibri"/>
              </a:rPr>
              <a:t>(x</a:t>
            </a:r>
            <a:r>
              <a:rPr dirty="0" sz="1100" spc="180">
                <a:solidFill>
                  <a:srgbClr val="AF003F"/>
                </a:solidFill>
                <a:latin typeface="Calibri"/>
                <a:cs typeface="Calibri"/>
              </a:rPr>
              <a:t>:</a:t>
            </a:r>
            <a:r>
              <a:rPr dirty="0" sz="1100" spc="180">
                <a:latin typeface="Calibri"/>
                <a:cs typeface="Calibri"/>
              </a:rPr>
              <a:t>xs)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170">
                <a:latin typeface="Calibri"/>
                <a:cs typeface="Calibri"/>
              </a:rPr>
              <a:t>(y</a:t>
            </a: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:</a:t>
            </a:r>
            <a:r>
              <a:rPr dirty="0" sz="1100" spc="170">
                <a:latin typeface="Calibri"/>
                <a:cs typeface="Calibri"/>
              </a:rPr>
              <a:t>ys)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AA21FF"/>
                </a:solidFill>
                <a:latin typeface="Calibri"/>
                <a:cs typeface="Calibri"/>
              </a:rPr>
              <a:t>= </a:t>
            </a:r>
            <a:r>
              <a:rPr dirty="0" sz="1100" spc="60">
                <a:solidFill>
                  <a:srgbClr val="AA21FF"/>
                </a:solidFill>
                <a:latin typeface="Calibri"/>
                <a:cs typeface="Calibri"/>
              </a:rPr>
              <a:t> </a:t>
            </a:r>
            <a:r>
              <a:rPr dirty="0" sz="1100" spc="190">
                <a:latin typeface="Calibri"/>
                <a:cs typeface="Calibri"/>
              </a:rPr>
              <a:t>x</a:t>
            </a:r>
            <a:r>
              <a:rPr dirty="0" sz="1100" spc="190">
                <a:solidFill>
                  <a:srgbClr val="AF003F"/>
                </a:solidFill>
                <a:latin typeface="Calibri"/>
                <a:cs typeface="Calibri"/>
              </a:rPr>
              <a:t>:</a:t>
            </a:r>
            <a:r>
              <a:rPr dirty="0" sz="1100" spc="190">
                <a:latin typeface="Calibri"/>
                <a:cs typeface="Calibri"/>
              </a:rPr>
              <a:t>y</a:t>
            </a:r>
            <a:r>
              <a:rPr dirty="0" sz="1100" spc="190">
                <a:solidFill>
                  <a:srgbClr val="AF003F"/>
                </a:solidFill>
                <a:latin typeface="Calibri"/>
                <a:cs typeface="Calibri"/>
              </a:rPr>
              <a:t>:</a:t>
            </a:r>
            <a:r>
              <a:rPr dirty="0" sz="1100" spc="190">
                <a:latin typeface="Calibri"/>
                <a:cs typeface="Calibri"/>
              </a:rPr>
              <a:t>(birlestir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114">
                <a:latin typeface="Calibri"/>
                <a:cs typeface="Calibri"/>
              </a:rPr>
              <a:t>xs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150">
                <a:latin typeface="Calibri"/>
                <a:cs typeface="Calibri"/>
              </a:rPr>
              <a:t>ys)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5505" y="4770615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3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63182" y="4770615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3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54637" y="4942687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3134" y="0"/>
                </a:lnTo>
              </a:path>
            </a:pathLst>
          </a:custGeom>
          <a:ln w="3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3778" y="4597297"/>
            <a:ext cx="590105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Calibri"/>
                <a:cs typeface="Calibri"/>
              </a:rPr>
              <a:t>3.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65">
                <a:latin typeface="Calibri"/>
                <a:cs typeface="Calibri"/>
              </a:rPr>
              <a:t>(10P) </a:t>
            </a:r>
            <a:r>
              <a:rPr dirty="0" sz="1100" spc="85">
                <a:latin typeface="Calibri"/>
                <a:cs typeface="Calibri"/>
              </a:rPr>
              <a:t>Bir </a:t>
            </a:r>
            <a:r>
              <a:rPr dirty="0" sz="1100" spc="20">
                <a:latin typeface="Calibri"/>
                <a:cs typeface="Calibri"/>
              </a:rPr>
              <a:t>listedeki </a:t>
            </a:r>
            <a:r>
              <a:rPr dirty="0" sz="1100" spc="15">
                <a:latin typeface="Calibri"/>
                <a:cs typeface="Calibri"/>
              </a:rPr>
              <a:t>negatif </a:t>
            </a:r>
            <a:r>
              <a:rPr dirty="0" sz="1100" spc="30">
                <a:latin typeface="Calibri"/>
                <a:cs typeface="Calibri"/>
              </a:rPr>
              <a:t>sayıları </a:t>
            </a:r>
            <a:r>
              <a:rPr dirty="0" sz="1100" spc="10">
                <a:latin typeface="Calibri"/>
                <a:cs typeface="Calibri"/>
              </a:rPr>
              <a:t>silen </a:t>
            </a:r>
            <a:r>
              <a:rPr dirty="0" sz="1100">
                <a:latin typeface="Calibri"/>
                <a:cs typeface="Calibri"/>
              </a:rPr>
              <a:t>del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negative fonksiyonunu </a:t>
            </a:r>
            <a:r>
              <a:rPr dirty="0" sz="1100" spc="35">
                <a:latin typeface="Calibri"/>
                <a:cs typeface="Calibri"/>
              </a:rPr>
              <a:t>Prolog </a:t>
            </a:r>
            <a:r>
              <a:rPr dirty="0" sz="1100" spc="20">
                <a:latin typeface="Calibri"/>
                <a:cs typeface="Calibri"/>
              </a:rPr>
              <a:t>dilinde </a:t>
            </a:r>
            <a:r>
              <a:rPr dirty="0" sz="1100" spc="35">
                <a:latin typeface="Calibri"/>
                <a:cs typeface="Calibri"/>
              </a:rPr>
              <a:t>yazınız. </a:t>
            </a:r>
            <a:r>
              <a:rPr dirty="0" sz="1100">
                <a:latin typeface="Calibri"/>
                <a:cs typeface="Calibri"/>
              </a:rPr>
              <a:t>del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-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negative fonksiyonunun </a:t>
            </a:r>
            <a:r>
              <a:rPr dirty="0" sz="1100" spc="-65">
                <a:latin typeface="Calibri"/>
                <a:cs typeface="Calibri"/>
              </a:rPr>
              <a:t>¨ornek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kullanımı </a:t>
            </a:r>
            <a:r>
              <a:rPr dirty="0" sz="1100" spc="-70">
                <a:latin typeface="Calibri"/>
                <a:cs typeface="Calibri"/>
              </a:rPr>
              <a:t>a¸sa˘gıda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verilmi¸stir.(Write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del   </a:t>
            </a:r>
            <a:r>
              <a:rPr dirty="0" sz="1100" spc="10">
                <a:latin typeface="Calibri"/>
                <a:cs typeface="Calibri"/>
              </a:rPr>
              <a:t>negative </a:t>
            </a:r>
            <a:r>
              <a:rPr dirty="0" sz="1100" spc="15">
                <a:latin typeface="Calibri"/>
                <a:cs typeface="Calibri"/>
              </a:rPr>
              <a:t>function 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10">
                <a:latin typeface="Calibri"/>
                <a:cs typeface="Calibri"/>
              </a:rPr>
              <a:t>removes </a:t>
            </a:r>
            <a:r>
              <a:rPr dirty="0" sz="1100" spc="10">
                <a:latin typeface="Calibri"/>
                <a:cs typeface="Calibri"/>
              </a:rPr>
              <a:t>negative </a:t>
            </a:r>
            <a:r>
              <a:rPr dirty="0" sz="1100" spc="-10">
                <a:latin typeface="Calibri"/>
                <a:cs typeface="Calibri"/>
              </a:rPr>
              <a:t>elements </a:t>
            </a:r>
            <a:r>
              <a:rPr dirty="0" sz="1100" spc="5">
                <a:latin typeface="Calibri"/>
                <a:cs typeface="Calibri"/>
              </a:rPr>
              <a:t>from the </a:t>
            </a:r>
            <a:r>
              <a:rPr dirty="0" sz="1100" spc="30">
                <a:latin typeface="Calibri"/>
                <a:cs typeface="Calibri"/>
              </a:rPr>
              <a:t>list(first </a:t>
            </a:r>
            <a:r>
              <a:rPr dirty="0" sz="1100" spc="15">
                <a:latin typeface="Calibri"/>
                <a:cs typeface="Calibri"/>
              </a:rPr>
              <a:t>parameter)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25">
                <a:latin typeface="Calibri"/>
                <a:cs typeface="Calibri"/>
              </a:rPr>
              <a:t>puts </a:t>
            </a:r>
            <a:r>
              <a:rPr dirty="0" sz="1100" spc="5">
                <a:latin typeface="Calibri"/>
                <a:cs typeface="Calibri"/>
              </a:rPr>
              <a:t>the rest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-5">
                <a:latin typeface="Calibri"/>
                <a:cs typeface="Calibri"/>
              </a:rPr>
              <a:t>second 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list(second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parameter).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Sample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usage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of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function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given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below.)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75"/>
              <a:t> </a:t>
            </a:r>
            <a:r>
              <a:rPr dirty="0" spc="120"/>
              <a:t>/</a:t>
            </a:r>
            <a:r>
              <a:rPr dirty="0" spc="85"/>
              <a:t> </a:t>
            </a:r>
            <a:r>
              <a:rPr dirty="0" spc="-15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8" name="object 8"/>
          <p:cNvSpPr txBox="1"/>
          <p:nvPr/>
        </p:nvSpPr>
        <p:spPr>
          <a:xfrm>
            <a:off x="706031" y="5415813"/>
            <a:ext cx="5692775" cy="59753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65"/>
              </a:spcBef>
            </a:pPr>
            <a:r>
              <a:rPr dirty="0" sz="1100" spc="135">
                <a:solidFill>
                  <a:srgbClr val="0000FF"/>
                </a:solidFill>
                <a:latin typeface="Calibri"/>
                <a:cs typeface="Calibri"/>
              </a:rPr>
              <a:t>del_negative</a:t>
            </a:r>
            <a:r>
              <a:rPr dirty="0" sz="1100" spc="135">
                <a:latin typeface="Calibri"/>
                <a:cs typeface="Calibri"/>
              </a:rPr>
              <a:t>(</a:t>
            </a:r>
            <a:r>
              <a:rPr dirty="0" sz="1100" spc="135">
                <a:solidFill>
                  <a:srgbClr val="19167C"/>
                </a:solidFill>
                <a:latin typeface="Calibri"/>
                <a:cs typeface="Calibri"/>
              </a:rPr>
              <a:t>Liste</a:t>
            </a:r>
            <a:r>
              <a:rPr dirty="0" sz="1100" spc="135">
                <a:latin typeface="Calibri"/>
                <a:cs typeface="Calibri"/>
              </a:rPr>
              <a:t>,</a:t>
            </a:r>
            <a:r>
              <a:rPr dirty="0" sz="1100" spc="135">
                <a:solidFill>
                  <a:srgbClr val="19167C"/>
                </a:solidFill>
                <a:latin typeface="Calibri"/>
                <a:cs typeface="Calibri"/>
              </a:rPr>
              <a:t>YeniListe</a:t>
            </a:r>
            <a:r>
              <a:rPr dirty="0" sz="1100" spc="135">
                <a:latin typeface="Calibri"/>
                <a:cs typeface="Calibri"/>
              </a:rPr>
              <a:t>).</a:t>
            </a:r>
            <a:endParaRPr sz="11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dirty="0" sz="1100" spc="145">
                <a:solidFill>
                  <a:srgbClr val="BA2121"/>
                </a:solidFill>
                <a:latin typeface="Calibri"/>
                <a:cs typeface="Calibri"/>
              </a:rPr>
              <a:t>?-</a:t>
            </a:r>
            <a:r>
              <a:rPr dirty="0" sz="1100" spc="315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125">
                <a:solidFill>
                  <a:srgbClr val="0000FF"/>
                </a:solidFill>
                <a:latin typeface="Calibri"/>
                <a:cs typeface="Calibri"/>
              </a:rPr>
              <a:t>del_negative</a:t>
            </a:r>
            <a:r>
              <a:rPr dirty="0" sz="1100" spc="125">
                <a:latin typeface="Calibri"/>
                <a:cs typeface="Calibri"/>
              </a:rPr>
              <a:t>([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-3</a:t>
            </a:r>
            <a:r>
              <a:rPr dirty="0" sz="1100" spc="125">
                <a:latin typeface="Calibri"/>
                <a:cs typeface="Calibri"/>
              </a:rPr>
              <a:t>,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4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5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6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80">
                <a:solidFill>
                  <a:srgbClr val="666666"/>
                </a:solidFill>
                <a:latin typeface="Calibri"/>
                <a:cs typeface="Calibri"/>
              </a:rPr>
              <a:t>-2</a:t>
            </a:r>
            <a:r>
              <a:rPr dirty="0" sz="1100" spc="180">
                <a:latin typeface="Calibri"/>
                <a:cs typeface="Calibri"/>
              </a:rPr>
              <a:t>,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7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6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60">
                <a:solidFill>
                  <a:srgbClr val="666666"/>
                </a:solidFill>
                <a:latin typeface="Calibri"/>
                <a:cs typeface="Calibri"/>
              </a:rPr>
              <a:t>-10</a:t>
            </a:r>
            <a:r>
              <a:rPr dirty="0" sz="1100" spc="160">
                <a:latin typeface="Calibri"/>
                <a:cs typeface="Calibri"/>
              </a:rPr>
              <a:t>],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190">
                <a:solidFill>
                  <a:srgbClr val="19167C"/>
                </a:solidFill>
                <a:latin typeface="Calibri"/>
                <a:cs typeface="Calibri"/>
              </a:rPr>
              <a:t>Y</a:t>
            </a:r>
            <a:r>
              <a:rPr dirty="0" sz="1100" spc="190">
                <a:latin typeface="Calibri"/>
                <a:cs typeface="Calibri"/>
              </a:rPr>
              <a:t>).</a:t>
            </a:r>
            <a:endParaRPr sz="11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dirty="0" sz="1100" spc="35">
                <a:solidFill>
                  <a:srgbClr val="19167C"/>
                </a:solidFill>
                <a:latin typeface="Calibri"/>
                <a:cs typeface="Calibri"/>
              </a:rPr>
              <a:t>Y</a:t>
            </a:r>
            <a:r>
              <a:rPr dirty="0" sz="1100" spc="310">
                <a:solidFill>
                  <a:srgbClr val="19167C"/>
                </a:solidFill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dirty="0" sz="1100" spc="5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80">
                <a:latin typeface="Calibri"/>
                <a:cs typeface="Calibri"/>
              </a:rPr>
              <a:t>[</a:t>
            </a:r>
            <a:r>
              <a:rPr dirty="0" sz="1100" spc="180">
                <a:solidFill>
                  <a:srgbClr val="666666"/>
                </a:solidFill>
                <a:latin typeface="Calibri"/>
                <a:cs typeface="Calibri"/>
              </a:rPr>
              <a:t>4</a:t>
            </a:r>
            <a:r>
              <a:rPr dirty="0" sz="1100" spc="180">
                <a:latin typeface="Calibri"/>
                <a:cs typeface="Calibri"/>
              </a:rPr>
              <a:t>,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5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6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155">
                <a:solidFill>
                  <a:srgbClr val="666666"/>
                </a:solidFill>
                <a:latin typeface="Calibri"/>
                <a:cs typeface="Calibri"/>
              </a:rPr>
              <a:t>7</a:t>
            </a:r>
            <a:r>
              <a:rPr dirty="0" sz="1100" spc="155">
                <a:latin typeface="Calibri"/>
                <a:cs typeface="Calibri"/>
              </a:rPr>
              <a:t>,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125">
                <a:solidFill>
                  <a:srgbClr val="666666"/>
                </a:solidFill>
                <a:latin typeface="Calibri"/>
                <a:cs typeface="Calibri"/>
              </a:rPr>
              <a:t>6</a:t>
            </a:r>
            <a:r>
              <a:rPr dirty="0" sz="1100" spc="125">
                <a:latin typeface="Calibri"/>
                <a:cs typeface="Calibri"/>
              </a:rPr>
              <a:t>]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295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031" y="6131940"/>
            <a:ext cx="5692775" cy="59753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165"/>
              </a:spcBef>
            </a:pPr>
            <a:r>
              <a:rPr dirty="0" sz="1100" spc="155">
                <a:solidFill>
                  <a:srgbClr val="0000FF"/>
                </a:solidFill>
                <a:latin typeface="Calibri"/>
                <a:cs typeface="Calibri"/>
              </a:rPr>
              <a:t>del_negative</a:t>
            </a:r>
            <a:r>
              <a:rPr dirty="0" sz="1100" spc="155">
                <a:latin typeface="Calibri"/>
                <a:cs typeface="Calibri"/>
              </a:rPr>
              <a:t>([],[]).</a:t>
            </a:r>
            <a:endParaRPr sz="1100">
              <a:latin typeface="Calibri"/>
              <a:cs typeface="Calibri"/>
            </a:endParaRPr>
          </a:p>
          <a:p>
            <a:pPr marL="40005" marR="1497965">
              <a:lnSpc>
                <a:spcPct val="102600"/>
              </a:lnSpc>
            </a:pPr>
            <a:r>
              <a:rPr dirty="0" sz="1100" spc="110">
                <a:solidFill>
                  <a:srgbClr val="0000FF"/>
                </a:solidFill>
                <a:latin typeface="Calibri"/>
                <a:cs typeface="Calibri"/>
              </a:rPr>
              <a:t>del_negative</a:t>
            </a:r>
            <a:r>
              <a:rPr dirty="0" sz="1100" spc="110">
                <a:latin typeface="Calibri"/>
                <a:cs typeface="Calibri"/>
              </a:rPr>
              <a:t>([</a:t>
            </a:r>
            <a:r>
              <a:rPr dirty="0" sz="1100" spc="110">
                <a:solidFill>
                  <a:srgbClr val="19167C"/>
                </a:solidFill>
                <a:latin typeface="Calibri"/>
                <a:cs typeface="Calibri"/>
              </a:rPr>
              <a:t>B</a:t>
            </a:r>
            <a:r>
              <a:rPr dirty="0" sz="1100" spc="110">
                <a:latin typeface="Calibri"/>
                <a:cs typeface="Calibri"/>
              </a:rPr>
              <a:t>|</a:t>
            </a:r>
            <a:r>
              <a:rPr dirty="0" sz="1100" spc="110">
                <a:solidFill>
                  <a:srgbClr val="19167C"/>
                </a:solidFill>
                <a:latin typeface="Calibri"/>
                <a:cs typeface="Calibri"/>
              </a:rPr>
              <a:t>K</a:t>
            </a:r>
            <a:r>
              <a:rPr dirty="0" sz="1100" spc="110">
                <a:latin typeface="Calibri"/>
                <a:cs typeface="Calibri"/>
              </a:rPr>
              <a:t>],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25">
                <a:solidFill>
                  <a:srgbClr val="19167C"/>
                </a:solidFill>
                <a:latin typeface="Calibri"/>
                <a:cs typeface="Calibri"/>
              </a:rPr>
              <a:t>YL</a:t>
            </a:r>
            <a:r>
              <a:rPr dirty="0" sz="1100" spc="125">
                <a:latin typeface="Calibri"/>
                <a:cs typeface="Calibri"/>
              </a:rPr>
              <a:t>) </a:t>
            </a:r>
            <a:r>
              <a:rPr dirty="0" sz="1100" spc="254">
                <a:latin typeface="Calibri"/>
                <a:cs typeface="Calibri"/>
              </a:rPr>
              <a:t>:- </a:t>
            </a:r>
            <a:r>
              <a:rPr dirty="0" sz="1100" spc="75">
                <a:solidFill>
                  <a:srgbClr val="19167C"/>
                </a:solidFill>
                <a:latin typeface="Calibri"/>
                <a:cs typeface="Calibri"/>
              </a:rPr>
              <a:t>B</a:t>
            </a:r>
            <a:r>
              <a:rPr dirty="0" sz="1100" spc="75">
                <a:solidFill>
                  <a:srgbClr val="666666"/>
                </a:solidFill>
                <a:latin typeface="Calibri"/>
                <a:cs typeface="Calibri"/>
              </a:rPr>
              <a:t>&lt;0</a:t>
            </a:r>
            <a:r>
              <a:rPr dirty="0" sz="1100" spc="75">
                <a:latin typeface="Calibri"/>
                <a:cs typeface="Calibri"/>
              </a:rPr>
              <a:t>,</a:t>
            </a:r>
            <a:r>
              <a:rPr dirty="0" sz="1100" spc="80">
                <a:latin typeface="Calibri"/>
                <a:cs typeface="Calibri"/>
              </a:rPr>
              <a:t> </a:t>
            </a:r>
            <a:r>
              <a:rPr dirty="0" sz="1100" spc="110">
                <a:solidFill>
                  <a:srgbClr val="0000FF"/>
                </a:solidFill>
                <a:latin typeface="Calibri"/>
                <a:cs typeface="Calibri"/>
              </a:rPr>
              <a:t>del_negative</a:t>
            </a:r>
            <a:r>
              <a:rPr dirty="0" sz="1100" spc="110">
                <a:latin typeface="Calibri"/>
                <a:cs typeface="Calibri"/>
              </a:rPr>
              <a:t>(</a:t>
            </a:r>
            <a:r>
              <a:rPr dirty="0" sz="1100" spc="110">
                <a:solidFill>
                  <a:srgbClr val="19167C"/>
                </a:solidFill>
                <a:latin typeface="Calibri"/>
                <a:cs typeface="Calibri"/>
              </a:rPr>
              <a:t>K</a:t>
            </a:r>
            <a:r>
              <a:rPr dirty="0" sz="1100" spc="110">
                <a:latin typeface="Calibri"/>
                <a:cs typeface="Calibri"/>
              </a:rPr>
              <a:t>,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70">
                <a:solidFill>
                  <a:srgbClr val="19167C"/>
                </a:solidFill>
                <a:latin typeface="Calibri"/>
                <a:cs typeface="Calibri"/>
              </a:rPr>
              <a:t>YL</a:t>
            </a:r>
            <a:r>
              <a:rPr dirty="0" sz="1100" spc="170">
                <a:latin typeface="Calibri"/>
                <a:cs typeface="Calibri"/>
              </a:rPr>
              <a:t>). 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110">
                <a:solidFill>
                  <a:srgbClr val="0000FF"/>
                </a:solidFill>
                <a:latin typeface="Calibri"/>
                <a:cs typeface="Calibri"/>
              </a:rPr>
              <a:t>del_negative</a:t>
            </a:r>
            <a:r>
              <a:rPr dirty="0" sz="1100" spc="110">
                <a:latin typeface="Calibri"/>
                <a:cs typeface="Calibri"/>
              </a:rPr>
              <a:t>([</a:t>
            </a:r>
            <a:r>
              <a:rPr dirty="0" sz="1100" spc="110">
                <a:solidFill>
                  <a:srgbClr val="19167C"/>
                </a:solidFill>
                <a:latin typeface="Calibri"/>
                <a:cs typeface="Calibri"/>
              </a:rPr>
              <a:t>B</a:t>
            </a:r>
            <a:r>
              <a:rPr dirty="0" sz="1100" spc="110">
                <a:latin typeface="Calibri"/>
                <a:cs typeface="Calibri"/>
              </a:rPr>
              <a:t>|</a:t>
            </a:r>
            <a:r>
              <a:rPr dirty="0" sz="1100" spc="110">
                <a:solidFill>
                  <a:srgbClr val="19167C"/>
                </a:solidFill>
                <a:latin typeface="Calibri"/>
                <a:cs typeface="Calibri"/>
              </a:rPr>
              <a:t>K</a:t>
            </a:r>
            <a:r>
              <a:rPr dirty="0" sz="1100" spc="110">
                <a:latin typeface="Calibri"/>
                <a:cs typeface="Calibri"/>
              </a:rPr>
              <a:t>],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125">
                <a:latin typeface="Calibri"/>
                <a:cs typeface="Calibri"/>
              </a:rPr>
              <a:t>[</a:t>
            </a:r>
            <a:r>
              <a:rPr dirty="0" sz="1100" spc="125">
                <a:solidFill>
                  <a:srgbClr val="19167C"/>
                </a:solidFill>
                <a:latin typeface="Calibri"/>
                <a:cs typeface="Calibri"/>
              </a:rPr>
              <a:t>B</a:t>
            </a:r>
            <a:r>
              <a:rPr dirty="0" sz="1100" spc="125">
                <a:latin typeface="Calibri"/>
                <a:cs typeface="Calibri"/>
              </a:rPr>
              <a:t>|</a:t>
            </a:r>
            <a:r>
              <a:rPr dirty="0" sz="1100" spc="125">
                <a:solidFill>
                  <a:srgbClr val="19167C"/>
                </a:solidFill>
                <a:latin typeface="Calibri"/>
                <a:cs typeface="Calibri"/>
              </a:rPr>
              <a:t>YL</a:t>
            </a:r>
            <a:r>
              <a:rPr dirty="0" sz="1100" spc="125">
                <a:latin typeface="Calibri"/>
                <a:cs typeface="Calibri"/>
              </a:rPr>
              <a:t>])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254">
                <a:latin typeface="Calibri"/>
                <a:cs typeface="Calibri"/>
              </a:rPr>
              <a:t>:-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65">
                <a:solidFill>
                  <a:srgbClr val="19167C"/>
                </a:solidFill>
                <a:latin typeface="Calibri"/>
                <a:cs typeface="Calibri"/>
              </a:rPr>
              <a:t>B</a:t>
            </a:r>
            <a:r>
              <a:rPr dirty="0" sz="1100" spc="65">
                <a:solidFill>
                  <a:srgbClr val="666666"/>
                </a:solidFill>
                <a:latin typeface="Calibri"/>
                <a:cs typeface="Calibri"/>
              </a:rPr>
              <a:t>&gt;=0</a:t>
            </a:r>
            <a:r>
              <a:rPr dirty="0" sz="1100" spc="65">
                <a:latin typeface="Calibri"/>
                <a:cs typeface="Calibri"/>
              </a:rPr>
              <a:t>,</a:t>
            </a:r>
            <a:r>
              <a:rPr dirty="0" sz="1100" spc="330">
                <a:latin typeface="Calibri"/>
                <a:cs typeface="Calibri"/>
              </a:rPr>
              <a:t> </a:t>
            </a:r>
            <a:r>
              <a:rPr dirty="0" sz="1100" spc="110">
                <a:solidFill>
                  <a:srgbClr val="0000FF"/>
                </a:solidFill>
                <a:latin typeface="Calibri"/>
                <a:cs typeface="Calibri"/>
              </a:rPr>
              <a:t>del_negative</a:t>
            </a:r>
            <a:r>
              <a:rPr dirty="0" sz="1100" spc="110">
                <a:latin typeface="Calibri"/>
                <a:cs typeface="Calibri"/>
              </a:rPr>
              <a:t>(</a:t>
            </a:r>
            <a:r>
              <a:rPr dirty="0" sz="1100" spc="110">
                <a:solidFill>
                  <a:srgbClr val="19167C"/>
                </a:solidFill>
                <a:latin typeface="Calibri"/>
                <a:cs typeface="Calibri"/>
              </a:rPr>
              <a:t>K</a:t>
            </a:r>
            <a:r>
              <a:rPr dirty="0" sz="1100" spc="110">
                <a:latin typeface="Calibri"/>
                <a:cs typeface="Calibri"/>
              </a:rPr>
              <a:t>,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170">
                <a:solidFill>
                  <a:srgbClr val="19167C"/>
                </a:solidFill>
                <a:latin typeface="Calibri"/>
                <a:cs typeface="Calibri"/>
              </a:rPr>
              <a:t>YL</a:t>
            </a:r>
            <a:r>
              <a:rPr dirty="0" sz="1100" spc="170">
                <a:latin typeface="Calibri"/>
                <a:cs typeface="Calibri"/>
              </a:rPr>
              <a:t>).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778" y="902333"/>
            <a:ext cx="589978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Calibri"/>
                <a:cs typeface="Calibri"/>
              </a:rPr>
              <a:t>4.  </a:t>
            </a:r>
            <a:r>
              <a:rPr dirty="0" sz="1100" spc="65">
                <a:latin typeface="Calibri"/>
                <a:cs typeface="Calibri"/>
              </a:rPr>
              <a:t>(10P)  </a:t>
            </a:r>
            <a:r>
              <a:rPr dirty="0" sz="1100" spc="45">
                <a:latin typeface="Calibri"/>
                <a:cs typeface="Calibri"/>
              </a:rPr>
              <a:t>Elimizde </a:t>
            </a: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 </a:t>
            </a:r>
            <a:r>
              <a:rPr dirty="0" sz="1100" spc="145">
                <a:latin typeface="Calibri"/>
                <a:cs typeface="Calibri"/>
              </a:rPr>
              <a:t>x[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10</a:t>
            </a:r>
            <a:r>
              <a:rPr dirty="0" sz="1100" spc="145">
                <a:latin typeface="Calibri"/>
                <a:cs typeface="Calibri"/>
              </a:rPr>
              <a:t>];  </a:t>
            </a: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 </a:t>
            </a:r>
            <a:r>
              <a:rPr dirty="0" sz="1100" spc="140">
                <a:latin typeface="Calibri"/>
                <a:cs typeface="Calibri"/>
              </a:rPr>
              <a:t>y[</a:t>
            </a:r>
            <a:r>
              <a:rPr dirty="0" sz="1100" spc="140">
                <a:solidFill>
                  <a:srgbClr val="666666"/>
                </a:solidFill>
                <a:latin typeface="Calibri"/>
                <a:cs typeface="Calibri"/>
              </a:rPr>
              <a:t>10</a:t>
            </a:r>
            <a:r>
              <a:rPr dirty="0" sz="1100" spc="140">
                <a:latin typeface="Calibri"/>
                <a:cs typeface="Calibri"/>
              </a:rPr>
              <a:t>]; </a:t>
            </a:r>
            <a:r>
              <a:rPr dirty="0" sz="1100" spc="30">
                <a:latin typeface="Calibri"/>
                <a:cs typeface="Calibri"/>
              </a:rPr>
              <a:t>dizilerinin </a:t>
            </a:r>
            <a:r>
              <a:rPr dirty="0" sz="1100" spc="-35">
                <a:latin typeface="Calibri"/>
                <a:cs typeface="Calibri"/>
              </a:rPr>
              <a:t>oldu˘gunu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100" spc="-80">
                <a:latin typeface="Calibri"/>
                <a:cs typeface="Calibri"/>
              </a:rPr>
              <a:t>du¨¸su¨nelim.</a:t>
            </a:r>
            <a:r>
              <a:rPr dirty="0" sz="1100" spc="95">
                <a:latin typeface="Calibri"/>
                <a:cs typeface="Calibri"/>
              </a:rPr>
              <a:t> x  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=  </a:t>
            </a:r>
            <a:r>
              <a:rPr dirty="0" sz="1100" spc="70">
                <a:latin typeface="Calibri"/>
                <a:cs typeface="Calibri"/>
              </a:rPr>
              <a:t>y </a:t>
            </a:r>
            <a:r>
              <a:rPr dirty="0" sz="1100" spc="25">
                <a:latin typeface="Calibri"/>
                <a:cs typeface="Calibri"/>
              </a:rPr>
              <a:t>atama </a:t>
            </a:r>
            <a:r>
              <a:rPr dirty="0" sz="1100" spc="-35">
                <a:latin typeface="Calibri"/>
                <a:cs typeface="Calibri"/>
              </a:rPr>
              <a:t>i¸slemi 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200">
                <a:latin typeface="Calibri"/>
                <a:cs typeface="Calibri"/>
              </a:rPr>
              <a:t>C </a:t>
            </a:r>
            <a:r>
              <a:rPr dirty="0" sz="1100" spc="20">
                <a:latin typeface="Calibri"/>
                <a:cs typeface="Calibri"/>
              </a:rPr>
              <a:t>dilinde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neden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derlenmez?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50">
                <a:latin typeface="Calibri"/>
                <a:cs typeface="Calibri"/>
              </a:rPr>
              <a:t>Atama </a:t>
            </a:r>
            <a:r>
              <a:rPr dirty="0" sz="1100" spc="-35">
                <a:latin typeface="Calibri"/>
                <a:cs typeface="Calibri"/>
              </a:rPr>
              <a:t>i¸slemi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¸calı¸sacak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¸sekilde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bildirimler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du¨zenlenebilir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mi?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G¨osteriniz.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(Suppose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50">
                <a:latin typeface="Calibri"/>
                <a:cs typeface="Calibri"/>
              </a:rPr>
              <a:t>we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 </a:t>
            </a:r>
            <a:r>
              <a:rPr dirty="0" sz="1100" spc="-15">
                <a:latin typeface="Calibri"/>
                <a:cs typeface="Calibri"/>
              </a:rPr>
              <a:t>two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200">
                <a:latin typeface="Calibri"/>
                <a:cs typeface="Calibri"/>
              </a:rPr>
              <a:t>C </a:t>
            </a:r>
            <a:r>
              <a:rPr dirty="0" sz="1100" spc="20">
                <a:latin typeface="Calibri"/>
                <a:cs typeface="Calibri"/>
              </a:rPr>
              <a:t>arrays: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 </a:t>
            </a:r>
            <a:r>
              <a:rPr dirty="0" sz="1100" spc="145">
                <a:latin typeface="Calibri"/>
                <a:cs typeface="Calibri"/>
              </a:rPr>
              <a:t>x[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10</a:t>
            </a:r>
            <a:r>
              <a:rPr dirty="0" sz="1100" spc="145">
                <a:latin typeface="Calibri"/>
                <a:cs typeface="Calibri"/>
              </a:rPr>
              <a:t>]; </a:t>
            </a: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 </a:t>
            </a:r>
            <a:r>
              <a:rPr dirty="0" sz="1100" spc="140">
                <a:latin typeface="Calibri"/>
                <a:cs typeface="Calibri"/>
              </a:rPr>
              <a:t>y[</a:t>
            </a:r>
            <a:r>
              <a:rPr dirty="0" sz="1100" spc="140">
                <a:solidFill>
                  <a:srgbClr val="666666"/>
                </a:solidFill>
                <a:latin typeface="Calibri"/>
                <a:cs typeface="Calibri"/>
              </a:rPr>
              <a:t>10</a:t>
            </a:r>
            <a:r>
              <a:rPr dirty="0" sz="1100" spc="140">
                <a:latin typeface="Calibri"/>
                <a:cs typeface="Calibri"/>
              </a:rPr>
              <a:t>]; </a:t>
            </a:r>
            <a:r>
              <a:rPr dirty="0" sz="1100" spc="70">
                <a:latin typeface="Calibri"/>
                <a:cs typeface="Calibri"/>
              </a:rPr>
              <a:t>Why </a:t>
            </a:r>
            <a:r>
              <a:rPr dirty="0" sz="1100" spc="5">
                <a:latin typeface="Calibri"/>
                <a:cs typeface="Calibri"/>
              </a:rPr>
              <a:t>won’t the </a:t>
            </a:r>
            <a:r>
              <a:rPr dirty="0" sz="1100" spc="10">
                <a:latin typeface="Calibri"/>
                <a:cs typeface="Calibri"/>
              </a:rPr>
              <a:t> assignment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x</a:t>
            </a:r>
            <a:r>
              <a:rPr dirty="0" sz="1100" spc="330"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dirty="0" sz="1100" spc="7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70">
                <a:latin typeface="Calibri"/>
                <a:cs typeface="Calibri"/>
              </a:rPr>
              <a:t>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compile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in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C?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80">
                <a:latin typeface="Calibri"/>
                <a:cs typeface="Calibri"/>
              </a:rPr>
              <a:t>Can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declarations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fixed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so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assignment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will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work?)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4966" y="2596349"/>
            <a:ext cx="5454650" cy="76962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40005" marR="4678680">
              <a:lnSpc>
                <a:spcPct val="102600"/>
              </a:lnSpc>
              <a:spcBef>
                <a:spcPts val="130"/>
              </a:spcBef>
            </a:pP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  </a:t>
            </a:r>
            <a:r>
              <a:rPr dirty="0" sz="1100" spc="130">
                <a:solidFill>
                  <a:srgbClr val="666666"/>
                </a:solidFill>
                <a:latin typeface="Calibri"/>
                <a:cs typeface="Calibri"/>
              </a:rPr>
              <a:t>*</a:t>
            </a:r>
            <a:r>
              <a:rPr dirty="0" sz="1100" spc="130">
                <a:latin typeface="Calibri"/>
                <a:cs typeface="Calibri"/>
              </a:rPr>
              <a:t>x; 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dirty="0" sz="1100" spc="24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40">
                <a:latin typeface="Calibri"/>
                <a:cs typeface="Calibri"/>
              </a:rPr>
              <a:t>y[</a:t>
            </a:r>
            <a:r>
              <a:rPr dirty="0" sz="1100" spc="140">
                <a:solidFill>
                  <a:srgbClr val="666666"/>
                </a:solidFill>
                <a:latin typeface="Calibri"/>
                <a:cs typeface="Calibri"/>
              </a:rPr>
              <a:t>10</a:t>
            </a:r>
            <a:r>
              <a:rPr dirty="0" sz="1100" spc="140">
                <a:latin typeface="Calibri"/>
                <a:cs typeface="Calibri"/>
              </a:rPr>
              <a:t>];</a:t>
            </a:r>
            <a:endParaRPr sz="11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dirty="0" sz="1100" spc="95">
                <a:latin typeface="Calibri"/>
                <a:cs typeface="Calibri"/>
              </a:rPr>
              <a:t>x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dirty="0" sz="1100" spc="5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75">
                <a:latin typeface="Calibri"/>
                <a:cs typeface="Calibri"/>
              </a:rPr>
              <a:t>y;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85" i="1">
                <a:solidFill>
                  <a:srgbClr val="3F7F7F"/>
                </a:solidFill>
                <a:latin typeface="Calibri"/>
                <a:cs typeface="Calibri"/>
              </a:rPr>
              <a:t>/*</a:t>
            </a:r>
            <a:r>
              <a:rPr dirty="0" sz="1100" spc="315" i="1">
                <a:solidFill>
                  <a:srgbClr val="3F7F7F"/>
                </a:solidFill>
                <a:latin typeface="Calibri"/>
                <a:cs typeface="Calibri"/>
              </a:rPr>
              <a:t> </a:t>
            </a:r>
            <a:r>
              <a:rPr dirty="0" sz="1100" spc="160" i="1">
                <a:solidFill>
                  <a:srgbClr val="3F7F7F"/>
                </a:solidFill>
                <a:latin typeface="Calibri"/>
                <a:cs typeface="Calibri"/>
              </a:rPr>
              <a:t>artık</a:t>
            </a:r>
            <a:r>
              <a:rPr dirty="0" sz="1100" spc="310" i="1">
                <a:solidFill>
                  <a:srgbClr val="3F7F7F"/>
                </a:solidFill>
                <a:latin typeface="Calibri"/>
                <a:cs typeface="Calibri"/>
              </a:rPr>
              <a:t> </a:t>
            </a:r>
            <a:r>
              <a:rPr dirty="0" sz="1100" spc="140" i="1">
                <a:solidFill>
                  <a:srgbClr val="3F7F7F"/>
                </a:solidFill>
                <a:latin typeface="Calibri"/>
                <a:cs typeface="Calibri"/>
              </a:rPr>
              <a:t>derlenir</a:t>
            </a:r>
            <a:r>
              <a:rPr dirty="0" sz="1100" spc="315" i="1">
                <a:solidFill>
                  <a:srgbClr val="3F7F7F"/>
                </a:solidFill>
                <a:latin typeface="Calibri"/>
                <a:cs typeface="Calibri"/>
              </a:rPr>
              <a:t> </a:t>
            </a:r>
            <a:r>
              <a:rPr dirty="0" sz="1100" spc="85" i="1">
                <a:solidFill>
                  <a:srgbClr val="3F7F7F"/>
                </a:solidFill>
                <a:latin typeface="Calibri"/>
                <a:cs typeface="Calibri"/>
              </a:rPr>
              <a:t>*/</a:t>
            </a:r>
            <a:endParaRPr sz="11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dirty="0" sz="1100" spc="145">
                <a:latin typeface="Calibri"/>
                <a:cs typeface="Calibri"/>
              </a:rPr>
              <a:t>x[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r>
              <a:rPr dirty="0" sz="1100" spc="145">
                <a:latin typeface="Calibri"/>
                <a:cs typeface="Calibri"/>
              </a:rPr>
              <a:t>]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= </a:t>
            </a:r>
            <a:r>
              <a:rPr dirty="0" sz="1100" spc="5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00">
                <a:solidFill>
                  <a:srgbClr val="666666"/>
                </a:solidFill>
                <a:latin typeface="Calibri"/>
                <a:cs typeface="Calibri"/>
              </a:rPr>
              <a:t>17</a:t>
            </a:r>
            <a:r>
              <a:rPr dirty="0" sz="1100" spc="100">
                <a:latin typeface="Calibri"/>
                <a:cs typeface="Calibri"/>
              </a:rPr>
              <a:t>;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85" i="1">
                <a:solidFill>
                  <a:srgbClr val="3F7F7F"/>
                </a:solidFill>
                <a:latin typeface="Calibri"/>
                <a:cs typeface="Calibri"/>
              </a:rPr>
              <a:t>/*</a:t>
            </a:r>
            <a:r>
              <a:rPr dirty="0" sz="1100" spc="320" i="1">
                <a:solidFill>
                  <a:srgbClr val="3F7F7F"/>
                </a:solidFill>
                <a:latin typeface="Calibri"/>
                <a:cs typeface="Calibri"/>
              </a:rPr>
              <a:t> </a:t>
            </a:r>
            <a:r>
              <a:rPr dirty="0" sz="1100" spc="95" i="1">
                <a:solidFill>
                  <a:srgbClr val="3F7F7F"/>
                </a:solidFill>
                <a:latin typeface="Calibri"/>
                <a:cs typeface="Calibri"/>
              </a:rPr>
              <a:t>x</a:t>
            </a:r>
            <a:r>
              <a:rPr dirty="0" sz="1100" spc="320" i="1">
                <a:solidFill>
                  <a:srgbClr val="3F7F7F"/>
                </a:solidFill>
                <a:latin typeface="Calibri"/>
                <a:cs typeface="Calibri"/>
              </a:rPr>
              <a:t> </a:t>
            </a:r>
            <a:r>
              <a:rPr dirty="0" sz="1100" spc="195" i="1">
                <a:solidFill>
                  <a:srgbClr val="3F7F7F"/>
                </a:solidFill>
                <a:latin typeface="Calibri"/>
                <a:cs typeface="Calibri"/>
              </a:rPr>
              <a:t>dizi</a:t>
            </a:r>
            <a:r>
              <a:rPr dirty="0" sz="1100" spc="320" i="1">
                <a:solidFill>
                  <a:srgbClr val="3F7F7F"/>
                </a:solidFill>
                <a:latin typeface="Calibri"/>
                <a:cs typeface="Calibri"/>
              </a:rPr>
              <a:t> </a:t>
            </a:r>
            <a:r>
              <a:rPr dirty="0" sz="1100" spc="100" i="1">
                <a:solidFill>
                  <a:srgbClr val="3F7F7F"/>
                </a:solidFill>
                <a:latin typeface="Calibri"/>
                <a:cs typeface="Calibri"/>
              </a:rPr>
              <a:t>olarak</a:t>
            </a:r>
            <a:r>
              <a:rPr dirty="0" sz="1100" spc="320" i="1">
                <a:solidFill>
                  <a:srgbClr val="3F7F7F"/>
                </a:solidFill>
                <a:latin typeface="Calibri"/>
                <a:cs typeface="Calibri"/>
              </a:rPr>
              <a:t> </a:t>
            </a:r>
            <a:r>
              <a:rPr dirty="0" sz="1100" spc="130" i="1">
                <a:solidFill>
                  <a:srgbClr val="3F7F7F"/>
                </a:solidFill>
                <a:latin typeface="Calibri"/>
                <a:cs typeface="Calibri"/>
              </a:rPr>
              <a:t>de˘gerlendirilebilir</a:t>
            </a:r>
            <a:r>
              <a:rPr dirty="0" sz="1100" spc="325" i="1">
                <a:solidFill>
                  <a:srgbClr val="3F7F7F"/>
                </a:solidFill>
                <a:latin typeface="Calibri"/>
                <a:cs typeface="Calibri"/>
              </a:rPr>
              <a:t> </a:t>
            </a:r>
            <a:r>
              <a:rPr dirty="0" sz="1100" spc="85" i="1">
                <a:solidFill>
                  <a:srgbClr val="3F7F7F"/>
                </a:solidFill>
                <a:latin typeface="Calibri"/>
                <a:cs typeface="Calibri"/>
              </a:rPr>
              <a:t>*/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031" y="1839302"/>
            <a:ext cx="5692775" cy="202311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algn="just" marL="116205" marR="109220">
              <a:lnSpc>
                <a:spcPct val="102600"/>
              </a:lnSpc>
              <a:spcBef>
                <a:spcPts val="540"/>
              </a:spcBef>
            </a:pPr>
            <a:r>
              <a:rPr dirty="0" sz="1100" spc="50">
                <a:latin typeface="Calibri"/>
                <a:cs typeface="Calibri"/>
              </a:rPr>
              <a:t>Atama </a:t>
            </a:r>
            <a:r>
              <a:rPr dirty="0" sz="1100" spc="-35">
                <a:latin typeface="Calibri"/>
                <a:cs typeface="Calibri"/>
              </a:rPr>
              <a:t>i¸slemi </a:t>
            </a:r>
            <a:r>
              <a:rPr dirty="0" sz="1100">
                <a:latin typeface="Calibri"/>
                <a:cs typeface="Calibri"/>
              </a:rPr>
              <a:t>derlenmez </a:t>
            </a:r>
            <a:r>
              <a:rPr dirty="0" sz="1100" spc="-135">
                <a:latin typeface="Calibri"/>
                <a:cs typeface="Calibri"/>
              </a:rPr>
              <a:t>¸cu¨nku¨</a:t>
            </a:r>
            <a:r>
              <a:rPr dirty="0" sz="1100" spc="-130">
                <a:latin typeface="Calibri"/>
                <a:cs typeface="Calibri"/>
              </a:rPr>
              <a:t> </a:t>
            </a:r>
            <a:r>
              <a:rPr dirty="0" sz="1100" spc="200">
                <a:latin typeface="Calibri"/>
                <a:cs typeface="Calibri"/>
              </a:rPr>
              <a:t>C </a:t>
            </a:r>
            <a:r>
              <a:rPr dirty="0" sz="1100" spc="30">
                <a:latin typeface="Calibri"/>
                <a:cs typeface="Calibri"/>
              </a:rPr>
              <a:t>dizileri sabit </a:t>
            </a:r>
            <a:r>
              <a:rPr dirty="0" sz="1100" spc="15">
                <a:latin typeface="Calibri"/>
                <a:cs typeface="Calibri"/>
              </a:rPr>
              <a:t>olan </a:t>
            </a:r>
            <a:r>
              <a:rPr dirty="0" sz="1100" spc="-10">
                <a:latin typeface="Calibri"/>
                <a:cs typeface="Calibri"/>
              </a:rPr>
              <a:t>ve </a:t>
            </a:r>
            <a:r>
              <a:rPr dirty="0" sz="1100" spc="5">
                <a:latin typeface="Calibri"/>
                <a:cs typeface="Calibri"/>
              </a:rPr>
              <a:t>yeniden </a:t>
            </a:r>
            <a:r>
              <a:rPr dirty="0" sz="1100" spc="-75">
                <a:latin typeface="Calibri"/>
                <a:cs typeface="Calibri"/>
              </a:rPr>
              <a:t>de˘ger </a:t>
            </a:r>
            <a:r>
              <a:rPr dirty="0" sz="1100" spc="20">
                <a:latin typeface="Calibri"/>
                <a:cs typeface="Calibri"/>
              </a:rPr>
              <a:t>atanamayan </a:t>
            </a:r>
            <a:r>
              <a:rPr dirty="0" sz="1100" spc="-40">
                <a:latin typeface="Calibri"/>
                <a:cs typeface="Calibri"/>
              </a:rPr>
              <a:t>i¸saret¸ciler 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 </a:t>
            </a:r>
            <a:r>
              <a:rPr dirty="0" sz="1100" spc="-15">
                <a:latin typeface="Calibri"/>
                <a:cs typeface="Calibri"/>
              </a:rPr>
              <a:t>de˘gerlendirir.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I</a:t>
            </a:r>
            <a:r>
              <a:rPr dirty="0" baseline="15151" sz="1650" spc="-30">
                <a:latin typeface="Calibri"/>
                <a:cs typeface="Calibri"/>
              </a:rPr>
              <a:t>˙</a:t>
            </a:r>
            <a:r>
              <a:rPr dirty="0" sz="1100" spc="-20">
                <a:latin typeface="Calibri"/>
                <a:cs typeface="Calibri"/>
              </a:rPr>
              <a:t>¸saretcinin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60">
                <a:latin typeface="Calibri"/>
                <a:cs typeface="Calibri"/>
              </a:rPr>
              <a:t>g¨osterdi˘gi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konum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yı˘gıtta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otomatik olarak tahsis edilir.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Bildirimleri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du¨zeltmenin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75">
                <a:latin typeface="Calibri"/>
                <a:cs typeface="Calibri"/>
              </a:rPr>
              <a:t>c¸ok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yolu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vardır.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Bunlardan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birisi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a¸sa˘gıdaki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gibidir.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algn="just" marL="116205">
              <a:lnSpc>
                <a:spcPct val="100000"/>
              </a:lnSpc>
              <a:spcBef>
                <a:spcPts val="975"/>
              </a:spcBef>
            </a:pPr>
            <a:r>
              <a:rPr dirty="0" sz="1100" spc="100">
                <a:latin typeface="Calibri"/>
                <a:cs typeface="Calibri"/>
              </a:rPr>
              <a:t>Bu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durumda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ba¸ska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bir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75">
                <a:latin typeface="Calibri"/>
                <a:cs typeface="Calibri"/>
              </a:rPr>
              <a:t>de˘ger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atanana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kadar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60">
                <a:latin typeface="Calibri"/>
                <a:cs typeface="Calibri"/>
              </a:rPr>
              <a:t>x,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y’nin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takma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adı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olur(alias).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778" y="4056239"/>
            <a:ext cx="5900420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Calibri"/>
                <a:cs typeface="Calibri"/>
              </a:rPr>
              <a:t>5.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A¸sa˘gıdaki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200">
                <a:latin typeface="Calibri"/>
                <a:cs typeface="Calibri"/>
              </a:rPr>
              <a:t>C </a:t>
            </a:r>
            <a:r>
              <a:rPr dirty="0" sz="1100" spc="10">
                <a:latin typeface="Calibri"/>
                <a:cs typeface="Calibri"/>
              </a:rPr>
              <a:t>fonksiyonu ile </a:t>
            </a:r>
            <a:r>
              <a:rPr dirty="0" sz="1100" spc="125">
                <a:latin typeface="Calibri"/>
                <a:cs typeface="Calibri"/>
              </a:rPr>
              <a:t>VE(&amp;&amp;) </a:t>
            </a:r>
            <a:r>
              <a:rPr dirty="0" sz="1100" spc="-15">
                <a:latin typeface="Calibri"/>
                <a:cs typeface="Calibri"/>
              </a:rPr>
              <a:t>i¸sleminin </a:t>
            </a:r>
            <a:r>
              <a:rPr dirty="0" sz="1100" spc="35">
                <a:latin typeface="Calibri"/>
                <a:cs typeface="Calibri"/>
              </a:rPr>
              <a:t>kısa </a:t>
            </a:r>
            <a:r>
              <a:rPr dirty="0" sz="1100">
                <a:latin typeface="Calibri"/>
                <a:cs typeface="Calibri"/>
              </a:rPr>
              <a:t>devre </a:t>
            </a:r>
            <a:r>
              <a:rPr dirty="0" sz="1100" spc="-25">
                <a:latin typeface="Calibri"/>
                <a:cs typeface="Calibri"/>
              </a:rPr>
              <a:t>de˘gerlendirme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30">
                <a:latin typeface="Calibri"/>
                <a:cs typeface="Calibri"/>
              </a:rPr>
              <a:t>su¨ru¨mu¨</a:t>
            </a:r>
            <a:r>
              <a:rPr dirty="0" sz="1100" spc="-125">
                <a:latin typeface="Calibri"/>
                <a:cs typeface="Calibri"/>
              </a:rPr>
              <a:t> </a:t>
            </a:r>
            <a:r>
              <a:rPr dirty="0" sz="1100" spc="40">
                <a:latin typeface="Calibri"/>
                <a:cs typeface="Calibri"/>
              </a:rPr>
              <a:t>yazılmak </a:t>
            </a:r>
            <a:r>
              <a:rPr dirty="0" sz="1100" spc="25">
                <a:latin typeface="Calibri"/>
                <a:cs typeface="Calibri"/>
              </a:rPr>
              <a:t>is-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tenmektedir.(Suppose </a:t>
            </a:r>
            <a:r>
              <a:rPr dirty="0" sz="1100" spc="35">
                <a:latin typeface="Calibri"/>
                <a:cs typeface="Calibri"/>
              </a:rPr>
              <a:t>that </a:t>
            </a:r>
            <a:r>
              <a:rPr dirty="0" sz="1100" spc="-50">
                <a:latin typeface="Calibri"/>
                <a:cs typeface="Calibri"/>
              </a:rPr>
              <a:t>we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were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55">
                <a:latin typeface="Calibri"/>
                <a:cs typeface="Calibri"/>
              </a:rPr>
              <a:t>try </a:t>
            </a:r>
            <a:r>
              <a:rPr dirty="0" sz="1100" spc="10">
                <a:latin typeface="Calibri"/>
                <a:cs typeface="Calibri"/>
              </a:rPr>
              <a:t>to </a:t>
            </a:r>
            <a:r>
              <a:rPr dirty="0" sz="1100" spc="15">
                <a:latin typeface="Calibri"/>
                <a:cs typeface="Calibri"/>
              </a:rPr>
              <a:t>write a </a:t>
            </a:r>
            <a:r>
              <a:rPr dirty="0" sz="1100" spc="25">
                <a:latin typeface="Calibri"/>
                <a:cs typeface="Calibri"/>
              </a:rPr>
              <a:t>short-circuit </a:t>
            </a:r>
            <a:r>
              <a:rPr dirty="0" sz="1100" spc="10">
                <a:latin typeface="Calibri"/>
                <a:cs typeface="Calibri"/>
              </a:rPr>
              <a:t>version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20">
                <a:latin typeface="Calibri"/>
                <a:cs typeface="Calibri"/>
              </a:rPr>
              <a:t>and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200">
                <a:latin typeface="Calibri"/>
                <a:cs typeface="Calibri"/>
              </a:rPr>
              <a:t>C </a:t>
            </a:r>
            <a:r>
              <a:rPr dirty="0" sz="1100" spc="5">
                <a:latin typeface="Calibri"/>
                <a:cs typeface="Calibri"/>
              </a:rPr>
              <a:t>as the </a:t>
            </a:r>
            <a:r>
              <a:rPr dirty="0" sz="1100" spc="10">
                <a:latin typeface="Calibri"/>
                <a:cs typeface="Calibri"/>
              </a:rPr>
              <a:t> following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function:)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031" y="4702683"/>
            <a:ext cx="5692775" cy="59753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185420" marR="3970654" indent="-146050">
              <a:lnSpc>
                <a:spcPct val="102600"/>
              </a:lnSpc>
              <a:spcBef>
                <a:spcPts val="130"/>
              </a:spcBef>
            </a:pP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dirty="0" sz="1100" spc="31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1100" spc="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185">
                <a:latin typeface="Calibri"/>
                <a:cs typeface="Calibri"/>
              </a:rPr>
              <a:t>(</a:t>
            </a:r>
            <a:r>
              <a:rPr dirty="0" sz="1100" spc="185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dirty="0" sz="1100" spc="31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70">
                <a:latin typeface="Calibri"/>
                <a:cs typeface="Calibri"/>
              </a:rPr>
              <a:t>a,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dirty="0" sz="1100" spc="31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50">
                <a:latin typeface="Calibri"/>
                <a:cs typeface="Calibri"/>
              </a:rPr>
              <a:t>b){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95">
                <a:solidFill>
                  <a:srgbClr val="007F00"/>
                </a:solidFill>
                <a:latin typeface="Calibri"/>
                <a:cs typeface="Calibri"/>
              </a:rPr>
              <a:t>return</a:t>
            </a:r>
            <a:r>
              <a:rPr dirty="0" sz="1100" spc="315">
                <a:solidFill>
                  <a:srgbClr val="007F00"/>
                </a:solidFill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a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60">
                <a:solidFill>
                  <a:srgbClr val="666666"/>
                </a:solidFill>
                <a:latin typeface="Calibri"/>
                <a:cs typeface="Calibri"/>
              </a:rPr>
              <a:t>?</a:t>
            </a:r>
            <a:r>
              <a:rPr dirty="0" sz="1100" spc="31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A0A000"/>
                </a:solidFill>
                <a:latin typeface="Calibri"/>
                <a:cs typeface="Calibri"/>
              </a:rPr>
              <a:t>b</a:t>
            </a:r>
            <a:r>
              <a:rPr dirty="0" sz="1100" spc="80">
                <a:solidFill>
                  <a:srgbClr val="A0A000"/>
                </a:solidFill>
                <a:latin typeface="Calibri"/>
                <a:cs typeface="Calibri"/>
              </a:rPr>
              <a:t> </a:t>
            </a:r>
            <a:r>
              <a:rPr dirty="0" sz="1100" spc="275">
                <a:latin typeface="Calibri"/>
                <a:cs typeface="Calibri"/>
              </a:rPr>
              <a:t>: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dirty="0" sz="1100" spc="225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980" y="5380176"/>
            <a:ext cx="6000115" cy="11029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58445" marR="220979" indent="-246379">
              <a:lnSpc>
                <a:spcPct val="102600"/>
              </a:lnSpc>
              <a:spcBef>
                <a:spcPts val="55"/>
              </a:spcBef>
            </a:pPr>
            <a:r>
              <a:rPr dirty="0" sz="1100" spc="65">
                <a:latin typeface="Calibri"/>
                <a:cs typeface="Calibri"/>
              </a:rPr>
              <a:t>(a)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(5P) </a:t>
            </a:r>
            <a:r>
              <a:rPr dirty="0" sz="1100" spc="100">
                <a:latin typeface="Calibri"/>
                <a:cs typeface="Calibri"/>
              </a:rPr>
              <a:t>Bu </a:t>
            </a:r>
            <a:r>
              <a:rPr dirty="0" sz="1100" spc="15">
                <a:latin typeface="Calibri"/>
                <a:cs typeface="Calibri"/>
              </a:rPr>
              <a:t>fonksiyon </a:t>
            </a:r>
            <a:r>
              <a:rPr dirty="0" sz="1100" spc="-10">
                <a:latin typeface="Calibri"/>
                <a:cs typeface="Calibri"/>
              </a:rPr>
              <a:t>neden </a:t>
            </a:r>
            <a:r>
              <a:rPr dirty="0" sz="1100" spc="-20">
                <a:latin typeface="Calibri"/>
                <a:cs typeface="Calibri"/>
              </a:rPr>
              <a:t>beklendi˘gi </a:t>
            </a:r>
            <a:r>
              <a:rPr dirty="0" sz="1100" spc="35">
                <a:latin typeface="Calibri"/>
                <a:cs typeface="Calibri"/>
              </a:rPr>
              <a:t>gibi </a:t>
            </a:r>
            <a:r>
              <a:rPr dirty="0" sz="1100" spc="-45">
                <a:latin typeface="Calibri"/>
                <a:cs typeface="Calibri"/>
              </a:rPr>
              <a:t>c¸alı¸smaz?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and(</a:t>
            </a:r>
            <a:r>
              <a:rPr dirty="0" sz="1100" spc="9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95">
                <a:latin typeface="Calibri"/>
                <a:cs typeface="Calibri"/>
              </a:rPr>
              <a:t>,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15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/ </a:t>
            </a:r>
            <a:r>
              <a:rPr dirty="0" sz="1100" spc="17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175">
                <a:latin typeface="Calibri"/>
                <a:cs typeface="Calibri"/>
              </a:rPr>
              <a:t>); </a:t>
            </a:r>
            <a:r>
              <a:rPr dirty="0" sz="1100" spc="10">
                <a:latin typeface="Calibri"/>
                <a:cs typeface="Calibri"/>
              </a:rPr>
              <a:t>ile </a:t>
            </a:r>
            <a:r>
              <a:rPr dirty="0" sz="1100" spc="1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-180">
                <a:solidFill>
                  <a:srgbClr val="666666"/>
                </a:solidFill>
                <a:latin typeface="Calibri"/>
                <a:cs typeface="Calibri"/>
              </a:rPr>
              <a:t>&amp;&amp;</a:t>
            </a:r>
            <a:r>
              <a:rPr dirty="0" sz="1100" spc="-17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666666"/>
                </a:solidFill>
                <a:latin typeface="Calibri"/>
                <a:cs typeface="Calibri"/>
              </a:rPr>
              <a:t>1/0 </a:t>
            </a:r>
            <a:r>
              <a:rPr dirty="0" sz="1100" spc="-10">
                <a:latin typeface="Calibri"/>
                <a:cs typeface="Calibri"/>
              </a:rPr>
              <a:t>i¸slemlerini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95">
                <a:latin typeface="Calibri"/>
                <a:cs typeface="Calibri"/>
              </a:rPr>
              <a:t>du¨¸su¨nerek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farkı belirtiniz.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(Why </a:t>
            </a:r>
            <a:r>
              <a:rPr dirty="0" sz="1100" spc="5">
                <a:latin typeface="Calibri"/>
                <a:cs typeface="Calibri"/>
              </a:rPr>
              <a:t>doesn’t </a:t>
            </a:r>
            <a:r>
              <a:rPr dirty="0" sz="1100" spc="30">
                <a:latin typeface="Calibri"/>
                <a:cs typeface="Calibri"/>
              </a:rPr>
              <a:t>this </a:t>
            </a:r>
            <a:r>
              <a:rPr dirty="0" sz="1100" spc="10">
                <a:latin typeface="Calibri"/>
                <a:cs typeface="Calibri"/>
              </a:rPr>
              <a:t>work?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State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difference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95">
                <a:latin typeface="Calibri"/>
                <a:cs typeface="Calibri"/>
              </a:rPr>
              <a:t>and(</a:t>
            </a:r>
            <a:r>
              <a:rPr dirty="0" sz="1100" spc="9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95">
                <a:latin typeface="Calibri"/>
                <a:cs typeface="Calibri"/>
              </a:rPr>
              <a:t>,</a:t>
            </a:r>
            <a:r>
              <a:rPr dirty="0" sz="1100" spc="100">
                <a:latin typeface="Calibri"/>
                <a:cs typeface="Calibri"/>
              </a:rPr>
              <a:t> </a:t>
            </a:r>
            <a:r>
              <a:rPr dirty="0" sz="1100" spc="15">
                <a:solidFill>
                  <a:srgbClr val="666666"/>
                </a:solidFill>
                <a:latin typeface="Calibri"/>
                <a:cs typeface="Calibri"/>
              </a:rPr>
              <a:t>1  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/ </a:t>
            </a:r>
            <a:r>
              <a:rPr dirty="0" sz="1100" spc="17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175">
                <a:latin typeface="Calibri"/>
                <a:cs typeface="Calibri"/>
              </a:rPr>
              <a:t>); </a:t>
            </a:r>
            <a:r>
              <a:rPr dirty="0" sz="1100" spc="18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and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6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-180">
                <a:solidFill>
                  <a:srgbClr val="666666"/>
                </a:solidFill>
                <a:latin typeface="Calibri"/>
                <a:cs typeface="Calibri"/>
              </a:rPr>
              <a:t>&amp;&amp;</a:t>
            </a:r>
            <a:r>
              <a:rPr dirty="0" sz="1100" spc="-15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55">
                <a:solidFill>
                  <a:srgbClr val="666666"/>
                </a:solidFill>
                <a:latin typeface="Calibri"/>
                <a:cs typeface="Calibri"/>
              </a:rPr>
              <a:t>1/0</a:t>
            </a:r>
            <a:r>
              <a:rPr dirty="0" sz="1100" spc="11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377825" marR="5080">
              <a:lnSpc>
                <a:spcPct val="102600"/>
              </a:lnSpc>
            </a:pPr>
            <a:r>
              <a:rPr dirty="0" sz="1100" spc="100">
                <a:latin typeface="Calibri"/>
                <a:cs typeface="Calibri"/>
              </a:rPr>
              <a:t>Bu </a:t>
            </a:r>
            <a:r>
              <a:rPr dirty="0" sz="1100" spc="-50">
                <a:latin typeface="Calibri"/>
                <a:cs typeface="Calibri"/>
              </a:rPr>
              <a:t>i¸slem </a:t>
            </a:r>
            <a:r>
              <a:rPr dirty="0" sz="1100" spc="-45">
                <a:latin typeface="Calibri"/>
                <a:cs typeface="Calibri"/>
              </a:rPr>
              <a:t>¸calı¸smaz </a:t>
            </a:r>
            <a:r>
              <a:rPr dirty="0" sz="1100" spc="-135">
                <a:latin typeface="Calibri"/>
                <a:cs typeface="Calibri"/>
              </a:rPr>
              <a:t>c¸u¨nku¨</a:t>
            </a:r>
            <a:r>
              <a:rPr dirty="0" sz="1100" spc="-130">
                <a:latin typeface="Calibri"/>
                <a:cs typeface="Calibri"/>
              </a:rPr>
              <a:t> </a:t>
            </a:r>
            <a:r>
              <a:rPr dirty="0" sz="1100" spc="200">
                <a:latin typeface="Calibri"/>
                <a:cs typeface="Calibri"/>
              </a:rPr>
              <a:t>C </a:t>
            </a:r>
            <a:r>
              <a:rPr dirty="0" sz="1100" spc="20">
                <a:latin typeface="Calibri"/>
                <a:cs typeface="Calibri"/>
              </a:rPr>
              <a:t>dilinde </a:t>
            </a:r>
            <a:r>
              <a:rPr dirty="0" sz="1100" spc="10">
                <a:latin typeface="Calibri"/>
                <a:cs typeface="Calibri"/>
              </a:rPr>
              <a:t>parametreler </a:t>
            </a:r>
            <a:r>
              <a:rPr dirty="0" sz="1100" spc="15">
                <a:latin typeface="Calibri"/>
                <a:cs typeface="Calibri"/>
              </a:rPr>
              <a:t>fonksiyona </a:t>
            </a:r>
            <a:r>
              <a:rPr dirty="0" sz="1100" spc="-25">
                <a:latin typeface="Calibri"/>
                <a:cs typeface="Calibri"/>
              </a:rPr>
              <a:t>g¨onderilmeden </a:t>
            </a:r>
            <a:r>
              <a:rPr dirty="0" sz="1100" spc="-100">
                <a:latin typeface="Calibri"/>
                <a:cs typeface="Calibri"/>
              </a:rPr>
              <a:t>¨once </a:t>
            </a:r>
            <a:r>
              <a:rPr dirty="0" sz="1100" spc="-10">
                <a:latin typeface="Calibri"/>
                <a:cs typeface="Calibri"/>
              </a:rPr>
              <a:t>de˘gerlendirilir.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100">
                <a:latin typeface="Calibri"/>
                <a:cs typeface="Calibri"/>
              </a:rPr>
              <a:t>Bu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nedenle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kısa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devre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de˘gerlendirme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0">
                <a:latin typeface="Calibri"/>
                <a:cs typeface="Calibri"/>
              </a:rPr>
              <a:t>yapılamaz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95">
                <a:latin typeface="Calibri"/>
                <a:cs typeface="Calibri"/>
              </a:rPr>
              <a:t>and(</a:t>
            </a:r>
            <a:r>
              <a:rPr dirty="0" sz="1100" spc="9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95">
                <a:latin typeface="Calibri"/>
                <a:cs typeface="Calibri"/>
              </a:rPr>
              <a:t>,</a:t>
            </a:r>
            <a:r>
              <a:rPr dirty="0" sz="1100" spc="325">
                <a:latin typeface="Calibri"/>
                <a:cs typeface="Calibri"/>
              </a:rPr>
              <a:t> </a:t>
            </a:r>
            <a:r>
              <a:rPr dirty="0" sz="1100" spc="15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dirty="0" sz="1100" spc="6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/</a:t>
            </a:r>
            <a:r>
              <a:rPr dirty="0" sz="1100" spc="33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7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175">
                <a:latin typeface="Calibri"/>
                <a:cs typeface="Calibri"/>
              </a:rPr>
              <a:t>);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hata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verir.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5984" y="6072949"/>
            <a:ext cx="5405120" cy="1090295"/>
            <a:chOff x="995984" y="6072949"/>
            <a:chExt cx="5405120" cy="1090295"/>
          </a:xfrm>
        </p:grpSpPr>
        <p:sp>
          <p:nvSpPr>
            <p:cNvPr id="9" name="object 9"/>
            <p:cNvSpPr/>
            <p:nvPr/>
          </p:nvSpPr>
          <p:spPr>
            <a:xfrm>
              <a:off x="995984" y="6075476"/>
              <a:ext cx="5405120" cy="0"/>
            </a:xfrm>
            <a:custGeom>
              <a:avLst/>
              <a:gdLst/>
              <a:ahLst/>
              <a:cxnLst/>
              <a:rect l="l" t="t" r="r" b="b"/>
              <a:pathLst>
                <a:path w="5405120" h="0">
                  <a:moveTo>
                    <a:pt x="0" y="0"/>
                  </a:moveTo>
                  <a:lnTo>
                    <a:pt x="540481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98524" y="607801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398272" y="607801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98524" y="611506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398272" y="611506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8524" y="620651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398272" y="620651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98524" y="629795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398272" y="629795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98524" y="6389408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98272" y="6389408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98524" y="6480848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398272" y="6480848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98524" y="65723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98272" y="65723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98524" y="666374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398272" y="666374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98524" y="675518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98272" y="675518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98524" y="6846633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398272" y="6846633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98524" y="6938073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398272" y="6938073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98524" y="702952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98272" y="702952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998524" y="706657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398272" y="706657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95984" y="7160539"/>
              <a:ext cx="5405120" cy="0"/>
            </a:xfrm>
            <a:custGeom>
              <a:avLst/>
              <a:gdLst/>
              <a:ahLst/>
              <a:cxnLst/>
              <a:rect l="l" t="t" r="r" b="b"/>
              <a:pathLst>
                <a:path w="5405120" h="0">
                  <a:moveTo>
                    <a:pt x="0" y="0"/>
                  </a:moveTo>
                  <a:lnTo>
                    <a:pt x="540481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29284" y="7234515"/>
            <a:ext cx="5808980" cy="11029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66700" marR="130810" indent="-254000">
              <a:lnSpc>
                <a:spcPct val="102600"/>
              </a:lnSpc>
              <a:spcBef>
                <a:spcPts val="55"/>
              </a:spcBef>
            </a:pPr>
            <a:r>
              <a:rPr dirty="0" sz="1100" spc="65">
                <a:latin typeface="Calibri"/>
                <a:cs typeface="Calibri"/>
              </a:rPr>
              <a:t>(b)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(5P)  </a:t>
            </a:r>
            <a:r>
              <a:rPr dirty="0" sz="1100" spc="35">
                <a:latin typeface="Calibri"/>
                <a:cs typeface="Calibri"/>
              </a:rPr>
              <a:t>Normal sıralı </a:t>
            </a:r>
            <a:r>
              <a:rPr dirty="0" sz="1100" spc="-25">
                <a:latin typeface="Calibri"/>
                <a:cs typeface="Calibri"/>
              </a:rPr>
              <a:t>de˘gerlendirme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kullanılsaydı </a:t>
            </a:r>
            <a:r>
              <a:rPr dirty="0" sz="1100" spc="-55">
                <a:latin typeface="Calibri"/>
                <a:cs typeface="Calibri"/>
              </a:rPr>
              <a:t>c¸alı¸sır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mıydı?  </a:t>
            </a:r>
            <a:r>
              <a:rPr dirty="0" sz="1100" spc="25">
                <a:latin typeface="Calibri"/>
                <a:cs typeface="Calibri"/>
              </a:rPr>
              <a:t>A¸cıklayınız.(Would  </a:t>
            </a:r>
            <a:r>
              <a:rPr dirty="0" sz="1100" spc="50">
                <a:latin typeface="Calibri"/>
                <a:cs typeface="Calibri"/>
              </a:rPr>
              <a:t>it </a:t>
            </a:r>
            <a:r>
              <a:rPr dirty="0" sz="1100" spc="10">
                <a:latin typeface="Calibri"/>
                <a:cs typeface="Calibri"/>
              </a:rPr>
              <a:t>work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if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normal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order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evaluation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were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used?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60">
                <a:latin typeface="Calibri"/>
                <a:cs typeface="Calibri"/>
              </a:rPr>
              <a:t>Why?)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Calibri"/>
              <a:cs typeface="Calibri"/>
            </a:endParaRPr>
          </a:p>
          <a:p>
            <a:pPr marL="385445" marR="5080">
              <a:lnSpc>
                <a:spcPct val="102600"/>
              </a:lnSpc>
            </a:pPr>
            <a:r>
              <a:rPr dirty="0" sz="1100" spc="35">
                <a:latin typeface="Calibri"/>
                <a:cs typeface="Calibri"/>
              </a:rPr>
              <a:t>Normal sıralı </a:t>
            </a:r>
            <a:r>
              <a:rPr dirty="0" sz="1100" spc="-25">
                <a:latin typeface="Calibri"/>
                <a:cs typeface="Calibri"/>
              </a:rPr>
              <a:t>de˘gerlendirme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kullanılsaydı </a:t>
            </a:r>
            <a:r>
              <a:rPr dirty="0" sz="1100" spc="15">
                <a:latin typeface="Calibri"/>
                <a:cs typeface="Calibri"/>
              </a:rPr>
              <a:t>fonksiyon </a:t>
            </a:r>
            <a:r>
              <a:rPr dirty="0" sz="1100" spc="-20">
                <a:latin typeface="Calibri"/>
                <a:cs typeface="Calibri"/>
              </a:rPr>
              <a:t>beklendi˘gi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¸sekilde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¸calı¸sırdı.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ifadelerinin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de˘gerlendirilmesi</a:t>
            </a:r>
            <a:r>
              <a:rPr dirty="0" sz="1100" spc="15">
                <a:latin typeface="Calibri"/>
                <a:cs typeface="Calibri"/>
              </a:rPr>
              <a:t> gecikmeli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35">
                <a:latin typeface="Calibri"/>
                <a:cs typeface="Calibri"/>
              </a:rPr>
              <a:t>gerc¸ekle¸sirdi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</a:t>
            </a:r>
            <a:r>
              <a:rPr dirty="0" sz="1100" spc="25">
                <a:latin typeface="Calibri"/>
                <a:cs typeface="Calibri"/>
              </a:rPr>
              <a:t> b</a:t>
            </a:r>
            <a:r>
              <a:rPr dirty="0" sz="1100" spc="15">
                <a:latin typeface="Calibri"/>
                <a:cs typeface="Calibri"/>
              </a:rPr>
              <a:t> ifadesinin </a:t>
            </a:r>
            <a:r>
              <a:rPr dirty="0" sz="1100" spc="-15">
                <a:latin typeface="Calibri"/>
                <a:cs typeface="Calibri"/>
              </a:rPr>
              <a:t>de˘gerlendirilmesi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40">
                <a:latin typeface="Calibri"/>
                <a:cs typeface="Calibri"/>
              </a:rPr>
              <a:t>i¸cin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ifadesinin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60">
                <a:latin typeface="Calibri"/>
                <a:cs typeface="Calibri"/>
              </a:rPr>
              <a:t>de˘geri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sıfırdan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farklı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olması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gerekirdi.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95984" y="7755216"/>
            <a:ext cx="5405120" cy="1090295"/>
            <a:chOff x="995984" y="7755216"/>
            <a:chExt cx="5405120" cy="1090295"/>
          </a:xfrm>
        </p:grpSpPr>
        <p:sp>
          <p:nvSpPr>
            <p:cNvPr id="39" name="object 39"/>
            <p:cNvSpPr/>
            <p:nvPr/>
          </p:nvSpPr>
          <p:spPr>
            <a:xfrm>
              <a:off x="995984" y="7757743"/>
              <a:ext cx="5405120" cy="0"/>
            </a:xfrm>
            <a:custGeom>
              <a:avLst/>
              <a:gdLst/>
              <a:ahLst/>
              <a:cxnLst/>
              <a:rect l="l" t="t" r="r" b="b"/>
              <a:pathLst>
                <a:path w="5405120" h="0">
                  <a:moveTo>
                    <a:pt x="0" y="0"/>
                  </a:moveTo>
                  <a:lnTo>
                    <a:pt x="540481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98524" y="7760283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98272" y="7760283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98524" y="779732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398272" y="779732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98524" y="788876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398272" y="788876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98524" y="798022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398272" y="798022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998524" y="807166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398272" y="8071662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98524" y="816311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398272" y="816311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998524" y="825455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398272" y="8254555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98524" y="834600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6398272" y="834600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998524" y="843744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398272" y="843744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98524" y="852888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6398272" y="8528887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998524" y="862034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6398272" y="862034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998524" y="871178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398272" y="871178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98524" y="874882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398272" y="8748826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w="0" h="91440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95984" y="8842806"/>
              <a:ext cx="5405120" cy="0"/>
            </a:xfrm>
            <a:custGeom>
              <a:avLst/>
              <a:gdLst/>
              <a:ahLst/>
              <a:cxnLst/>
              <a:rect l="l" t="t" r="r" b="b"/>
              <a:pathLst>
                <a:path w="5405120" h="0">
                  <a:moveTo>
                    <a:pt x="0" y="0"/>
                  </a:moveTo>
                  <a:lnTo>
                    <a:pt x="540481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75"/>
              <a:t> </a:t>
            </a:r>
            <a:r>
              <a:rPr dirty="0" spc="120"/>
              <a:t>/</a:t>
            </a:r>
            <a:r>
              <a:rPr dirty="0" spc="85"/>
              <a:t> </a:t>
            </a:r>
            <a:r>
              <a:rPr dirty="0" spc="-15"/>
              <a:t>6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pc="45"/>
              <a:t>Sınav</a:t>
            </a:r>
            <a:r>
              <a:rPr dirty="0" spc="95"/>
              <a:t> </a:t>
            </a:r>
            <a:r>
              <a:rPr dirty="0" spc="-35"/>
              <a:t>Su¨resi:</a:t>
            </a:r>
            <a:r>
              <a:rPr dirty="0" spc="210"/>
              <a:t> </a:t>
            </a:r>
            <a:r>
              <a:rPr dirty="0" spc="15"/>
              <a:t>80dk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40"/>
              </a:lnSpc>
            </a:pPr>
            <a:fld id="{81D60167-4931-47E6-BA6A-407CBD079E47}" type="slidenum">
              <a:rPr dirty="0" spc="-15"/>
              <a:t>1</a:t>
            </a:fld>
            <a:r>
              <a:rPr dirty="0" spc="75"/>
              <a:t> </a:t>
            </a:r>
            <a:r>
              <a:rPr dirty="0" spc="120"/>
              <a:t>/</a:t>
            </a:r>
            <a:r>
              <a:rPr dirty="0" spc="85"/>
              <a:t> </a:t>
            </a:r>
            <a:r>
              <a:rPr dirty="0" spc="-15"/>
              <a:t>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R="5080">
              <a:lnSpc>
                <a:spcPts val="1140"/>
              </a:lnSpc>
            </a:pPr>
            <a:r>
              <a:rPr dirty="0" spc="5"/>
              <a:t>Ba¸sarılar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585"/>
              <a:t>O</a:t>
            </a:r>
            <a:r>
              <a:rPr dirty="0" baseline="15151" sz="1650" spc="165"/>
              <a:t>¨</a:t>
            </a:r>
            <a:r>
              <a:rPr dirty="0" baseline="15151" sz="1650" spc="-150"/>
              <a:t> </a:t>
            </a:r>
            <a:r>
              <a:rPr dirty="0" sz="1100" spc="-420"/>
              <a:t>˘</a:t>
            </a:r>
            <a:r>
              <a:rPr dirty="0" sz="1100" spc="60"/>
              <a:t>gr.G</a:t>
            </a:r>
            <a:r>
              <a:rPr dirty="0" sz="1100" spc="-440"/>
              <a:t>¨</a:t>
            </a:r>
            <a:r>
              <a:rPr dirty="0" sz="1100" spc="10"/>
              <a:t>or.</a:t>
            </a:r>
            <a:r>
              <a:rPr dirty="0" sz="1100" spc="-450"/>
              <a:t>S</a:t>
            </a:r>
            <a:r>
              <a:rPr dirty="0" sz="1100" spc="204"/>
              <a:t>¸</a:t>
            </a:r>
            <a:r>
              <a:rPr dirty="0" sz="1100" spc="-65"/>
              <a:t>e</a:t>
            </a:r>
            <a:r>
              <a:rPr dirty="0" sz="1100" spc="75"/>
              <a:t>v</a:t>
            </a:r>
            <a:r>
              <a:rPr dirty="0" sz="1100" spc="45"/>
              <a:t>k</a:t>
            </a:r>
            <a:r>
              <a:rPr dirty="0" sz="1100" spc="-5"/>
              <a:t>et</a:t>
            </a:r>
            <a:r>
              <a:rPr dirty="0" sz="1100" spc="114"/>
              <a:t> </a:t>
            </a:r>
            <a:r>
              <a:rPr dirty="0" sz="1100" spc="60"/>
              <a:t>U</a:t>
            </a:r>
            <a:r>
              <a:rPr dirty="0" sz="1100" spc="40"/>
              <a:t>m</a:t>
            </a:r>
            <a:r>
              <a:rPr dirty="0" sz="1100" spc="40"/>
              <a:t>ut</a:t>
            </a:r>
            <a:r>
              <a:rPr dirty="0" sz="1100" spc="114"/>
              <a:t> </a:t>
            </a:r>
            <a:r>
              <a:rPr dirty="0" sz="1100" spc="-440"/>
              <a:t>C</a:t>
            </a:r>
            <a:r>
              <a:rPr dirty="0" sz="1100" spc="145"/>
              <a:t>¸</a:t>
            </a:r>
            <a:r>
              <a:rPr dirty="0" sz="1100" spc="-100"/>
              <a:t> </a:t>
            </a:r>
            <a:r>
              <a:rPr dirty="0" sz="1100" spc="195"/>
              <a:t>AKIR</a:t>
            </a:r>
            <a:endParaRPr sz="1100"/>
          </a:p>
        </p:txBody>
      </p:sp>
      <p:sp>
        <p:nvSpPr>
          <p:cNvPr id="2" name="object 2"/>
          <p:cNvSpPr txBox="1"/>
          <p:nvPr/>
        </p:nvSpPr>
        <p:spPr>
          <a:xfrm>
            <a:off x="513778" y="902333"/>
            <a:ext cx="6016625" cy="53594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89230" marR="5080" indent="-177165">
              <a:lnSpc>
                <a:spcPct val="102600"/>
              </a:lnSpc>
              <a:spcBef>
                <a:spcPts val="55"/>
              </a:spcBef>
            </a:pPr>
            <a:r>
              <a:rPr dirty="0" sz="1100" spc="5">
                <a:latin typeface="Calibri"/>
                <a:cs typeface="Calibri"/>
              </a:rPr>
              <a:t>6.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A¸sa˘gıdaki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00">
                <a:latin typeface="Calibri"/>
                <a:cs typeface="Calibri"/>
              </a:rPr>
              <a:t>C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s¨ozdizimine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uygun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yazılan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programın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c¸ıktılarını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belirtilen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parametre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g¨onderme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30">
                <a:latin typeface="Calibri"/>
                <a:cs typeface="Calibri"/>
              </a:rPr>
              <a:t>y¨ontemlerine </a:t>
            </a:r>
            <a:r>
              <a:rPr dirty="0" sz="1100" spc="-95">
                <a:latin typeface="Calibri"/>
                <a:cs typeface="Calibri"/>
              </a:rPr>
              <a:t>g¨ore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45">
                <a:latin typeface="Calibri"/>
                <a:cs typeface="Calibri"/>
              </a:rPr>
              <a:t>yazınız.(Give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25">
                <a:latin typeface="Calibri"/>
                <a:cs typeface="Calibri"/>
              </a:rPr>
              <a:t>output </a:t>
            </a:r>
            <a:r>
              <a:rPr dirty="0" sz="1100" spc="-20">
                <a:latin typeface="Calibri"/>
                <a:cs typeface="Calibri"/>
              </a:rPr>
              <a:t>of </a:t>
            </a:r>
            <a:r>
              <a:rPr dirty="0" sz="1100" spc="5">
                <a:latin typeface="Calibri"/>
                <a:cs typeface="Calibri"/>
              </a:rPr>
              <a:t>the </a:t>
            </a:r>
            <a:r>
              <a:rPr dirty="0" sz="1100" spc="10">
                <a:latin typeface="Calibri"/>
                <a:cs typeface="Calibri"/>
              </a:rPr>
              <a:t>following </a:t>
            </a:r>
            <a:r>
              <a:rPr dirty="0" sz="1100" spc="20">
                <a:latin typeface="Calibri"/>
                <a:cs typeface="Calibri"/>
              </a:rPr>
              <a:t>program </a:t>
            </a:r>
            <a:r>
              <a:rPr dirty="0" sz="1100" spc="30">
                <a:latin typeface="Calibri"/>
                <a:cs typeface="Calibri"/>
              </a:rPr>
              <a:t>(written </a:t>
            </a:r>
            <a:r>
              <a:rPr dirty="0" sz="1100" spc="35">
                <a:latin typeface="Calibri"/>
                <a:cs typeface="Calibri"/>
              </a:rPr>
              <a:t>in </a:t>
            </a:r>
            <a:r>
              <a:rPr dirty="0" sz="1100" spc="200">
                <a:latin typeface="Calibri"/>
                <a:cs typeface="Calibri"/>
              </a:rPr>
              <a:t>C </a:t>
            </a:r>
            <a:r>
              <a:rPr dirty="0" sz="1100" spc="45">
                <a:latin typeface="Calibri"/>
                <a:cs typeface="Calibri"/>
              </a:rPr>
              <a:t>syntax) </a:t>
            </a:r>
            <a:r>
              <a:rPr dirty="0" sz="1100" spc="25">
                <a:latin typeface="Calibri"/>
                <a:cs typeface="Calibri"/>
              </a:rPr>
              <a:t>using 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the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four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parameter-passing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methods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below:)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9112" y="1570391"/>
            <a:ext cx="1697355" cy="1224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>
                <a:latin typeface="Lucida Console"/>
                <a:cs typeface="Lucida Console"/>
              </a:rPr>
              <a:t>1</a:t>
            </a:r>
            <a:r>
              <a:rPr dirty="0" sz="600" spc="-165">
                <a:latin typeface="Lucida Console"/>
                <a:cs typeface="Lucida Console"/>
              </a:rPr>
              <a:t> </a:t>
            </a:r>
            <a:r>
              <a:rPr dirty="0" sz="1100" spc="105" i="1">
                <a:solidFill>
                  <a:srgbClr val="BC7A00"/>
                </a:solidFill>
                <a:latin typeface="Calibri"/>
                <a:cs typeface="Calibri"/>
              </a:rPr>
              <a:t>#include</a:t>
            </a:r>
            <a:r>
              <a:rPr dirty="0" sz="1100" i="1">
                <a:solidFill>
                  <a:srgbClr val="BC7A00"/>
                </a:solidFill>
                <a:latin typeface="Calibri"/>
                <a:cs typeface="Calibri"/>
              </a:rPr>
              <a:t>  </a:t>
            </a:r>
            <a:r>
              <a:rPr dirty="0" sz="1100" spc="15" i="1">
                <a:solidFill>
                  <a:srgbClr val="BC7A00"/>
                </a:solidFill>
                <a:latin typeface="Calibri"/>
                <a:cs typeface="Calibri"/>
              </a:rPr>
              <a:t> </a:t>
            </a:r>
            <a:r>
              <a:rPr dirty="0" sz="1100" spc="114" i="1">
                <a:solidFill>
                  <a:srgbClr val="3F7F7F"/>
                </a:solidFill>
                <a:latin typeface="Calibri"/>
                <a:cs typeface="Calibri"/>
              </a:rPr>
              <a:t>&lt;stdio.h&gt;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latin typeface="Lucida Console"/>
                <a:cs typeface="Lucida Console"/>
              </a:rPr>
              <a:t>2</a:t>
            </a:r>
            <a:r>
              <a:rPr dirty="0" sz="600" spc="-165">
                <a:latin typeface="Lucida Console"/>
                <a:cs typeface="Lucida Console"/>
              </a:rPr>
              <a:t> </a:t>
            </a: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dirty="0" sz="110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305">
                <a:latin typeface="Calibri"/>
                <a:cs typeface="Calibri"/>
              </a:rPr>
              <a:t>i,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140">
                <a:latin typeface="Calibri"/>
                <a:cs typeface="Calibri"/>
              </a:rPr>
              <a:t>a[</a:t>
            </a:r>
            <a:r>
              <a:rPr dirty="0" sz="1100" spc="15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r>
              <a:rPr dirty="0" sz="1100" spc="254">
                <a:latin typeface="Calibri"/>
                <a:cs typeface="Calibri"/>
              </a:rPr>
              <a:t>];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latin typeface="Lucida Console"/>
                <a:cs typeface="Lucida Console"/>
              </a:rPr>
              <a:t>3</a:t>
            </a:r>
            <a:r>
              <a:rPr dirty="0" sz="600" spc="-165">
                <a:latin typeface="Lucida Console"/>
                <a:cs typeface="Lucida Console"/>
              </a:rPr>
              <a:t> </a:t>
            </a:r>
            <a:r>
              <a:rPr dirty="0" sz="1100" spc="9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dirty="0" sz="110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dirty="0" sz="1100" spc="235">
                <a:latin typeface="Calibri"/>
                <a:cs typeface="Calibri"/>
              </a:rPr>
              <a:t>(</a:t>
            </a: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dirty="0" sz="110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95">
                <a:latin typeface="Calibri"/>
                <a:cs typeface="Calibri"/>
              </a:rPr>
              <a:t>x,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170">
                <a:solidFill>
                  <a:srgbClr val="AF003F"/>
                </a:solidFill>
                <a:latin typeface="Calibri"/>
                <a:cs typeface="Calibri"/>
              </a:rPr>
              <a:t>int</a:t>
            </a:r>
            <a:r>
              <a:rPr dirty="0" sz="110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55">
                <a:latin typeface="Calibri"/>
                <a:cs typeface="Calibri"/>
              </a:rPr>
              <a:t>y)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225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29235" algn="l"/>
              </a:tabLst>
            </a:pPr>
            <a:r>
              <a:rPr dirty="0" sz="600">
                <a:latin typeface="Lucida Console"/>
                <a:cs typeface="Lucida Console"/>
              </a:rPr>
              <a:t>4	</a:t>
            </a:r>
            <a:r>
              <a:rPr dirty="0" sz="1100" spc="105">
                <a:latin typeface="Calibri"/>
                <a:cs typeface="Calibri"/>
              </a:rPr>
              <a:t>x</a:t>
            </a:r>
            <a:r>
              <a:rPr dirty="0" sz="1100" spc="105">
                <a:solidFill>
                  <a:srgbClr val="666666"/>
                </a:solidFill>
                <a:latin typeface="Calibri"/>
                <a:cs typeface="Calibri"/>
              </a:rPr>
              <a:t>++</a:t>
            </a:r>
            <a:r>
              <a:rPr dirty="0" sz="1100" spc="105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29235" algn="l"/>
              </a:tabLst>
            </a:pPr>
            <a:r>
              <a:rPr dirty="0" sz="600">
                <a:latin typeface="Lucida Console"/>
                <a:cs typeface="Lucida Console"/>
              </a:rPr>
              <a:t>5	</a:t>
            </a:r>
            <a:r>
              <a:rPr dirty="0" sz="1100" spc="160">
                <a:latin typeface="Calibri"/>
                <a:cs typeface="Calibri"/>
              </a:rPr>
              <a:t>i</a:t>
            </a:r>
            <a:r>
              <a:rPr dirty="0" sz="1100" spc="160">
                <a:solidFill>
                  <a:srgbClr val="666666"/>
                </a:solidFill>
                <a:latin typeface="Calibri"/>
                <a:cs typeface="Calibri"/>
              </a:rPr>
              <a:t>++</a:t>
            </a:r>
            <a:r>
              <a:rPr dirty="0" sz="1100" spc="16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29235" algn="l"/>
              </a:tabLst>
            </a:pPr>
            <a:r>
              <a:rPr dirty="0" sz="600">
                <a:latin typeface="Lucida Console"/>
                <a:cs typeface="Lucida Console"/>
              </a:rPr>
              <a:t>6	</a:t>
            </a:r>
            <a:r>
              <a:rPr dirty="0" sz="1100" spc="100">
                <a:latin typeface="Calibri"/>
                <a:cs typeface="Calibri"/>
              </a:rPr>
              <a:t>y</a:t>
            </a:r>
            <a:r>
              <a:rPr dirty="0" sz="1100" spc="100">
                <a:solidFill>
                  <a:srgbClr val="666666"/>
                </a:solidFill>
                <a:latin typeface="Calibri"/>
                <a:cs typeface="Calibri"/>
              </a:rPr>
              <a:t>++</a:t>
            </a:r>
            <a:r>
              <a:rPr dirty="0" sz="1100" spc="100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latin typeface="Lucida Console"/>
                <a:cs typeface="Lucida Console"/>
              </a:rPr>
              <a:t>7</a:t>
            </a:r>
            <a:r>
              <a:rPr dirty="0" sz="600" spc="-165">
                <a:latin typeface="Lucida Console"/>
                <a:cs typeface="Lucida Console"/>
              </a:rPr>
              <a:t> </a:t>
            </a:r>
            <a:r>
              <a:rPr dirty="0" sz="1100" spc="225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1018" y="1570391"/>
            <a:ext cx="10426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>
                <a:latin typeface="Lucida Console"/>
                <a:cs typeface="Lucida Console"/>
              </a:rPr>
              <a:t>8</a:t>
            </a:r>
            <a:r>
              <a:rPr dirty="0" sz="600" spc="-165">
                <a:latin typeface="Lucida Console"/>
                <a:cs typeface="Lucida Console"/>
              </a:rPr>
              <a:t> </a:t>
            </a:r>
            <a:r>
              <a:rPr dirty="0" sz="1100" spc="95">
                <a:solidFill>
                  <a:srgbClr val="AF003F"/>
                </a:solidFill>
                <a:latin typeface="Calibri"/>
                <a:cs typeface="Calibri"/>
              </a:rPr>
              <a:t>void</a:t>
            </a:r>
            <a:r>
              <a:rPr dirty="0" sz="1100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75">
                <a:solidFill>
                  <a:srgbClr val="AF003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0000FF"/>
                </a:solidFill>
                <a:latin typeface="Calibri"/>
                <a:cs typeface="Calibri"/>
              </a:rPr>
              <a:t>main</a:t>
            </a:r>
            <a:r>
              <a:rPr dirty="0" sz="1100" spc="235">
                <a:latin typeface="Calibri"/>
                <a:cs typeface="Calibri"/>
              </a:rPr>
              <a:t>()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spc="225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4626" y="1742464"/>
            <a:ext cx="232600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90"/>
              </a:spcBef>
              <a:tabLst>
                <a:tab pos="275590" algn="l"/>
              </a:tabLst>
            </a:pPr>
            <a:r>
              <a:rPr dirty="0" sz="600">
                <a:latin typeface="Lucida Console"/>
                <a:cs typeface="Lucida Console"/>
              </a:rPr>
              <a:t>9	</a:t>
            </a:r>
            <a:r>
              <a:rPr dirty="0" sz="1100" spc="130">
                <a:latin typeface="Calibri"/>
                <a:cs typeface="Calibri"/>
              </a:rPr>
              <a:t>a[</a:t>
            </a:r>
            <a:r>
              <a:rPr dirty="0" sz="1100" spc="130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130">
                <a:latin typeface="Calibri"/>
                <a:cs typeface="Calibri"/>
              </a:rPr>
              <a:t>]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= </a:t>
            </a:r>
            <a:r>
              <a:rPr dirty="0" sz="1100" spc="4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dirty="0" sz="1100" spc="145">
                <a:latin typeface="Calibri"/>
                <a:cs typeface="Calibri"/>
              </a:rPr>
              <a:t>;</a:t>
            </a:r>
            <a:r>
              <a:rPr dirty="0" sz="1100" spc="310">
                <a:latin typeface="Calibri"/>
                <a:cs typeface="Calibri"/>
              </a:rPr>
              <a:t> </a:t>
            </a:r>
            <a:r>
              <a:rPr dirty="0" sz="1100" spc="130">
                <a:latin typeface="Calibri"/>
                <a:cs typeface="Calibri"/>
              </a:rPr>
              <a:t>a[</a:t>
            </a:r>
            <a:r>
              <a:rPr dirty="0" sz="1100" spc="130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dirty="0" sz="1100" spc="130">
                <a:latin typeface="Calibri"/>
                <a:cs typeface="Calibri"/>
              </a:rPr>
              <a:t>]</a:t>
            </a:r>
            <a:r>
              <a:rPr dirty="0" sz="1100" spc="315"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= </a:t>
            </a:r>
            <a:r>
              <a:rPr dirty="0" sz="1100" spc="45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dirty="0" sz="1100" spc="145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75590" algn="l"/>
              </a:tabLst>
            </a:pPr>
            <a:r>
              <a:rPr dirty="0" sz="600">
                <a:latin typeface="Lucida Console"/>
                <a:cs typeface="Lucida Console"/>
              </a:rPr>
              <a:t>10	</a:t>
            </a:r>
            <a:r>
              <a:rPr dirty="0" sz="1100" spc="320">
                <a:latin typeface="Calibri"/>
                <a:cs typeface="Calibri"/>
              </a:rPr>
              <a:t>i</a:t>
            </a:r>
            <a:r>
              <a:rPr dirty="0" sz="1100" spc="280">
                <a:latin typeface="Calibri"/>
                <a:cs typeface="Calibri"/>
              </a:rPr>
              <a:t> </a:t>
            </a:r>
            <a:r>
              <a:rPr dirty="0" sz="1100" spc="20">
                <a:solidFill>
                  <a:srgbClr val="666666"/>
                </a:solidFill>
                <a:latin typeface="Calibri"/>
                <a:cs typeface="Calibri"/>
              </a:rPr>
              <a:t>=  </a:t>
            </a:r>
            <a:r>
              <a:rPr dirty="0" sz="1100" spc="14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145">
                <a:latin typeface="Calibri"/>
                <a:cs typeface="Calibri"/>
              </a:rPr>
              <a:t>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75590" algn="l"/>
              </a:tabLst>
            </a:pPr>
            <a:r>
              <a:rPr dirty="0" sz="600">
                <a:latin typeface="Lucida Console"/>
                <a:cs typeface="Lucida Console"/>
              </a:rPr>
              <a:t>11	</a:t>
            </a:r>
            <a:r>
              <a:rPr dirty="0" sz="1100" spc="195">
                <a:latin typeface="Calibri"/>
                <a:cs typeface="Calibri"/>
              </a:rPr>
              <a:t>p(a[i],</a:t>
            </a:r>
            <a:r>
              <a:rPr dirty="0" sz="1100" spc="254">
                <a:latin typeface="Calibri"/>
                <a:cs typeface="Calibri"/>
              </a:rPr>
              <a:t> </a:t>
            </a:r>
            <a:r>
              <a:rPr dirty="0" sz="1100" spc="225">
                <a:latin typeface="Calibri"/>
                <a:cs typeface="Calibri"/>
              </a:rPr>
              <a:t>a[i]);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75590" algn="l"/>
              </a:tabLst>
            </a:pPr>
            <a:r>
              <a:rPr dirty="0" sz="600">
                <a:latin typeface="Lucida Console"/>
                <a:cs typeface="Lucida Console"/>
              </a:rPr>
              <a:t>12	</a:t>
            </a:r>
            <a:r>
              <a:rPr dirty="0" sz="1100" spc="105">
                <a:latin typeface="Calibri"/>
                <a:cs typeface="Calibri"/>
              </a:rPr>
              <a:t>printf(</a:t>
            </a:r>
            <a:r>
              <a:rPr dirty="0" sz="1100" spc="105">
                <a:solidFill>
                  <a:srgbClr val="BA2121"/>
                </a:solidFill>
                <a:latin typeface="Calibri"/>
                <a:cs typeface="Calibri"/>
              </a:rPr>
              <a:t>"%d</a:t>
            </a:r>
            <a:r>
              <a:rPr dirty="0" sz="1100" spc="32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BA2121"/>
                </a:solidFill>
                <a:latin typeface="Calibri"/>
                <a:cs typeface="Calibri"/>
              </a:rPr>
              <a:t>%d"</a:t>
            </a:r>
            <a:r>
              <a:rPr dirty="0" sz="1100" spc="50">
                <a:latin typeface="Calibri"/>
                <a:cs typeface="Calibri"/>
              </a:rPr>
              <a:t>,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65">
                <a:latin typeface="Calibri"/>
                <a:cs typeface="Calibri"/>
              </a:rPr>
              <a:t>a[</a:t>
            </a:r>
            <a:r>
              <a:rPr dirty="0" sz="1100" spc="165">
                <a:solidFill>
                  <a:srgbClr val="666666"/>
                </a:solidFill>
                <a:latin typeface="Calibri"/>
                <a:cs typeface="Calibri"/>
              </a:rPr>
              <a:t>0</a:t>
            </a:r>
            <a:r>
              <a:rPr dirty="0" sz="1100" spc="165">
                <a:latin typeface="Calibri"/>
                <a:cs typeface="Calibri"/>
              </a:rPr>
              <a:t>],</a:t>
            </a:r>
            <a:r>
              <a:rPr dirty="0" sz="1100" spc="320">
                <a:latin typeface="Calibri"/>
                <a:cs typeface="Calibri"/>
              </a:rPr>
              <a:t> </a:t>
            </a:r>
            <a:r>
              <a:rPr dirty="0" sz="1100" spc="170">
                <a:latin typeface="Calibri"/>
                <a:cs typeface="Calibri"/>
              </a:rPr>
              <a:t>a[</a:t>
            </a:r>
            <a:r>
              <a:rPr dirty="0" sz="1100" spc="170">
                <a:solidFill>
                  <a:srgbClr val="666666"/>
                </a:solidFill>
                <a:latin typeface="Calibri"/>
                <a:cs typeface="Calibri"/>
              </a:rPr>
              <a:t>1</a:t>
            </a:r>
            <a:r>
              <a:rPr dirty="0" sz="1100" spc="170">
                <a:latin typeface="Calibri"/>
                <a:cs typeface="Calibri"/>
              </a:rPr>
              <a:t>]);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latin typeface="Lucida Console"/>
                <a:cs typeface="Lucida Console"/>
              </a:rPr>
              <a:t>13</a:t>
            </a:r>
            <a:r>
              <a:rPr dirty="0" sz="600" spc="-165">
                <a:latin typeface="Lucida Console"/>
                <a:cs typeface="Lucida Console"/>
              </a:rPr>
              <a:t> </a:t>
            </a:r>
            <a:r>
              <a:rPr dirty="0" sz="1100" spc="225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980" y="2926739"/>
            <a:ext cx="2929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Calibri"/>
                <a:cs typeface="Calibri"/>
              </a:rPr>
              <a:t>(a)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-55">
                <a:latin typeface="Calibri"/>
                <a:cs typeface="Calibri"/>
              </a:rPr>
              <a:t>De˘ger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g¨onderme(pass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value)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524" y="3277895"/>
            <a:ext cx="5400040" cy="3651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380"/>
              </a:spcBef>
            </a:pPr>
            <a:r>
              <a:rPr dirty="0" sz="1100" spc="-15">
                <a:latin typeface="Calibri"/>
                <a:cs typeface="Calibri"/>
              </a:rPr>
              <a:t>1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9284" y="3716933"/>
            <a:ext cx="33318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Calibri"/>
                <a:cs typeface="Calibri"/>
              </a:rPr>
              <a:t>(b)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(2P)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Referans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g¨onderme(pass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reference)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8524" y="4068076"/>
            <a:ext cx="5400040" cy="3651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380"/>
              </a:spcBef>
            </a:pPr>
            <a:r>
              <a:rPr dirty="0" sz="1100" spc="-15">
                <a:latin typeface="Calibri"/>
                <a:cs typeface="Calibri"/>
              </a:rPr>
              <a:t>3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677" y="4507114"/>
            <a:ext cx="3765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Calibri"/>
                <a:cs typeface="Calibri"/>
              </a:rPr>
              <a:t>(c)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(3P)</a:t>
            </a:r>
            <a:r>
              <a:rPr dirty="0" sz="1100" spc="29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De˘ger-sonucu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g¨onderme(pass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value-result)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8524" y="4858270"/>
            <a:ext cx="5400040" cy="3651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380"/>
              </a:spcBef>
            </a:pPr>
            <a:r>
              <a:rPr dirty="0" sz="1100" spc="-15">
                <a:latin typeface="Calibri"/>
                <a:cs typeface="Calibri"/>
              </a:rPr>
              <a:t>2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884" y="5297296"/>
            <a:ext cx="29051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65">
                <a:latin typeface="Calibri"/>
                <a:cs typeface="Calibri"/>
              </a:rPr>
              <a:t>(d)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85">
                <a:latin typeface="Calibri"/>
                <a:cs typeface="Calibri"/>
              </a:rPr>
              <a:t>(3P)</a:t>
            </a:r>
            <a:r>
              <a:rPr dirty="0" sz="1100" spc="295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I</a:t>
            </a:r>
            <a:r>
              <a:rPr dirty="0" baseline="15151" sz="1650" spc="-22">
                <a:latin typeface="Calibri"/>
                <a:cs typeface="Calibri"/>
              </a:rPr>
              <a:t>˙</a:t>
            </a:r>
            <a:r>
              <a:rPr dirty="0" sz="1100" spc="-15">
                <a:latin typeface="Calibri"/>
                <a:cs typeface="Calibri"/>
              </a:rPr>
              <a:t>sim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olarak</a:t>
            </a:r>
            <a:r>
              <a:rPr dirty="0" sz="1100" spc="114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g¨onderme(pass</a:t>
            </a:r>
            <a:r>
              <a:rPr dirty="0" sz="1100" spc="110">
                <a:latin typeface="Calibri"/>
                <a:cs typeface="Calibri"/>
              </a:rPr>
              <a:t> </a:t>
            </a:r>
            <a:r>
              <a:rPr dirty="0" sz="1100" spc="35">
                <a:latin typeface="Calibri"/>
                <a:cs typeface="Calibri"/>
              </a:rPr>
              <a:t>by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name)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8524" y="5648452"/>
            <a:ext cx="5400040" cy="3651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wrap="square" lIns="0" tIns="48260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380"/>
              </a:spcBef>
            </a:pPr>
            <a:r>
              <a:rPr dirty="0" sz="1100" spc="-15">
                <a:latin typeface="Calibri"/>
                <a:cs typeface="Calibri"/>
              </a:rPr>
              <a:t>2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-15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2022-06-08T22:48:19Z</dcterms:created>
  <dcterms:modified xsi:type="dcterms:W3CDTF">2022-06-08T22:48:19Z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2019-03-19T00:00:00Z</vt:filetime>
  </property>
  <property fmtid="{D5CDD505-2E9C-101B-9397-08002B2CF9AE}" pid="3" name="Creator">
    <vt:lpwstr>TeX</vt:lpwstr>
  </property>
  <property fmtid="{D5CDD505-2E9C-101B-9397-08002B2CF9AE}" pid="4" name="LastSaved">
    <vt:filetime>2022-06-08T00:00:00Z</vt:filetime>
  </property>
</Properties>
</file>