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63108" y="9358365"/>
            <a:ext cx="186499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44500" y="9358365"/>
            <a:ext cx="115443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97836" y="9358365"/>
            <a:ext cx="38925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360" y="84794"/>
            <a:ext cx="771997" cy="771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6095" y="5684"/>
            <a:ext cx="782895" cy="8469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487" y="456"/>
            <a:ext cx="6991350" cy="10941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2556510" marR="3010535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0">
                <a:latin typeface="Calibri"/>
                <a:cs typeface="Calibri"/>
              </a:rPr>
              <a:t>P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m</a:t>
            </a:r>
            <a:r>
              <a:rPr dirty="0" sz="1100" spc="60">
                <a:latin typeface="Calibri"/>
                <a:cs typeface="Calibri"/>
              </a:rPr>
              <a:t>uk</a:t>
            </a:r>
            <a:r>
              <a:rPr dirty="0" sz="1100" spc="-5">
                <a:latin typeface="Calibri"/>
                <a:cs typeface="Calibri"/>
              </a:rPr>
              <a:t>k</a:t>
            </a:r>
            <a:r>
              <a:rPr dirty="0" sz="1100">
                <a:latin typeface="Calibri"/>
                <a:cs typeface="Calibri"/>
              </a:rPr>
              <a:t>ale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75">
                <a:latin typeface="Calibri"/>
                <a:cs typeface="Calibri"/>
              </a:rPr>
              <a:t>U</a:t>
            </a:r>
            <a:r>
              <a:rPr dirty="0" baseline="15151" sz="1650" spc="165">
                <a:latin typeface="Calibri"/>
                <a:cs typeface="Calibri"/>
              </a:rPr>
              <a:t>¨</a:t>
            </a:r>
            <a:r>
              <a:rPr dirty="0" baseline="15151" sz="1650" spc="-172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ni</a:t>
            </a:r>
            <a:r>
              <a:rPr dirty="0" sz="1100" spc="20">
                <a:latin typeface="Calibri"/>
                <a:cs typeface="Calibri"/>
              </a:rPr>
              <a:t>v</a:t>
            </a:r>
            <a:r>
              <a:rPr dirty="0" sz="1100" spc="5">
                <a:latin typeface="Calibri"/>
                <a:cs typeface="Calibri"/>
              </a:rPr>
              <a:t>ersitesi  </a:t>
            </a:r>
            <a:r>
              <a:rPr dirty="0" sz="1100" spc="40">
                <a:latin typeface="Calibri"/>
                <a:cs typeface="Calibri"/>
              </a:rPr>
              <a:t>Bilgisayar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Mu¨hendisli˘gi</a:t>
            </a:r>
            <a:endParaRPr sz="1100">
              <a:latin typeface="Calibri"/>
              <a:cs typeface="Calibri"/>
            </a:endParaRPr>
          </a:p>
          <a:p>
            <a:pPr algn="ctr" marR="452755">
              <a:lnSpc>
                <a:spcPct val="100000"/>
              </a:lnSpc>
              <a:spcBef>
                <a:spcPts val="35"/>
              </a:spcBef>
            </a:pPr>
            <a:r>
              <a:rPr dirty="0" sz="1100" spc="35">
                <a:latin typeface="Calibri"/>
                <a:cs typeface="Calibri"/>
              </a:rPr>
              <a:t>Programlama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Dilleri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D¨onem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Sonu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Sınavı</a:t>
            </a:r>
            <a:endParaRPr sz="1100">
              <a:latin typeface="Calibri"/>
              <a:cs typeface="Calibri"/>
            </a:endParaRPr>
          </a:p>
          <a:p>
            <a:pPr algn="ctr" marR="499745">
              <a:lnSpc>
                <a:spcPct val="100000"/>
              </a:lnSpc>
              <a:spcBef>
                <a:spcPts val="35"/>
              </a:spcBef>
            </a:pPr>
            <a:r>
              <a:rPr dirty="0" sz="1100" spc="280" b="1">
                <a:latin typeface="Calibri"/>
                <a:cs typeface="Calibri"/>
              </a:rPr>
              <a:t>A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105" b="1">
                <a:latin typeface="Calibri"/>
                <a:cs typeface="Calibri"/>
              </a:rPr>
              <a:t>grubu</a:t>
            </a:r>
            <a:r>
              <a:rPr dirty="0" sz="1100" spc="114" b="1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Cevap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Ka˘gıdı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(25.05.2018)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3694429" algn="l"/>
                <a:tab pos="6939915" algn="l"/>
              </a:tabLst>
            </a:pPr>
            <a:r>
              <a:rPr dirty="0" sz="1100" spc="-235">
                <a:latin typeface="Calibri"/>
                <a:cs typeface="Calibri"/>
              </a:rPr>
              <a:t>O</a:t>
            </a:r>
            <a:r>
              <a:rPr dirty="0" baseline="15151" sz="1650" spc="-352">
                <a:latin typeface="Calibri"/>
                <a:cs typeface="Calibri"/>
              </a:rPr>
              <a:t>¨</a:t>
            </a:r>
            <a:r>
              <a:rPr dirty="0" baseline="15151" sz="1650" spc="-15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˘grenci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Numarası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85">
                <a:latin typeface="Calibri"/>
                <a:cs typeface="Calibri"/>
              </a:rPr>
              <a:t>Adı </a:t>
            </a:r>
            <a:r>
              <a:rPr dirty="0" sz="1100" spc="25">
                <a:latin typeface="Calibri"/>
                <a:cs typeface="Calibri"/>
              </a:rPr>
              <a:t>Soyadı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754" y="1435684"/>
            <a:ext cx="6939280" cy="5740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95"/>
              </a:lnSpc>
            </a:pPr>
            <a:r>
              <a:rPr dirty="0" sz="1100" spc="45">
                <a:latin typeface="Calibri"/>
                <a:cs typeface="Calibri"/>
              </a:rPr>
              <a:t>Sınav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¸coktan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se¸cmeli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klasik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olmak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75">
                <a:latin typeface="Calibri"/>
                <a:cs typeface="Calibri"/>
              </a:rPr>
              <a:t>u¨zere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iki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kısımdan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olu¸smaktadır.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-150">
                <a:latin typeface="Calibri"/>
                <a:cs typeface="Calibri"/>
              </a:rPr>
              <a:t>C¸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oktan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se¸cmeli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kısmın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cevapları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optik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30">
                <a:latin typeface="Calibri"/>
                <a:cs typeface="Calibri"/>
              </a:rPr>
              <a:t>okuyucuya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uygun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cevap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ka˘gıtları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u¨zerine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i¸saretlenecektir.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</a:t>
            </a:r>
            <a:r>
              <a:rPr dirty="0" baseline="15151" sz="1650" spc="-7">
                <a:latin typeface="Calibri"/>
                <a:cs typeface="Calibri"/>
              </a:rPr>
              <a:t>˙</a:t>
            </a:r>
            <a:r>
              <a:rPr dirty="0" sz="1100" spc="-5">
                <a:latin typeface="Calibri"/>
                <a:cs typeface="Calibri"/>
              </a:rPr>
              <a:t>lk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30dk</a:t>
            </a:r>
            <a:r>
              <a:rPr dirty="0" sz="1100" spc="120" b="1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sonunda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optik</a:t>
            </a:r>
            <a:r>
              <a:rPr dirty="0" u="sng" sz="1100" spc="1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cevap</a:t>
            </a:r>
            <a:r>
              <a:rPr dirty="0" u="sng" sz="1100" spc="1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ka˘gıtları</a:t>
            </a:r>
            <a:r>
              <a:rPr dirty="0" u="sng" sz="1100" spc="11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toplanacaktır.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75">
                <a:latin typeface="Calibri"/>
                <a:cs typeface="Calibri"/>
              </a:rPr>
              <a:t>Kalan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klasik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soruları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bu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su¨reden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sonra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cevaplayabilirsiniz.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Grubunuzu</a:t>
            </a:r>
            <a:r>
              <a:rPr dirty="0" u="sng" sz="1100" spc="1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i¸saretlemeyi</a:t>
            </a:r>
            <a:r>
              <a:rPr dirty="0" u="sng" sz="1100" spc="1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unutmayınız!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1390141"/>
            <a:ext cx="7030084" cy="664845"/>
            <a:chOff x="457200" y="1390141"/>
            <a:chExt cx="7030084" cy="664845"/>
          </a:xfrm>
        </p:grpSpPr>
        <p:sp>
          <p:nvSpPr>
            <p:cNvPr id="7" name="object 7"/>
            <p:cNvSpPr/>
            <p:nvPr/>
          </p:nvSpPr>
          <p:spPr>
            <a:xfrm>
              <a:off x="457200" y="1392669"/>
              <a:ext cx="7030084" cy="0"/>
            </a:xfrm>
            <a:custGeom>
              <a:avLst/>
              <a:gdLst/>
              <a:ahLst/>
              <a:cxnLst/>
              <a:rect l="l" t="t" r="r" b="b"/>
              <a:pathLst>
                <a:path w="7030084" h="0">
                  <a:moveTo>
                    <a:pt x="0" y="0"/>
                  </a:moveTo>
                  <a:lnTo>
                    <a:pt x="70300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9727" y="1392669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w="0" h="659764">
                  <a:moveTo>
                    <a:pt x="0" y="659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84744" y="1392669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w="0" h="659764">
                  <a:moveTo>
                    <a:pt x="0" y="659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200" y="2052281"/>
              <a:ext cx="7030084" cy="0"/>
            </a:xfrm>
            <a:custGeom>
              <a:avLst/>
              <a:gdLst/>
              <a:ahLst/>
              <a:cxnLst/>
              <a:rect l="l" t="t" r="r" b="b"/>
              <a:pathLst>
                <a:path w="7030084" h="0">
                  <a:moveTo>
                    <a:pt x="0" y="0"/>
                  </a:moveTo>
                  <a:lnTo>
                    <a:pt x="70300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29066" y="2219299"/>
          <a:ext cx="2802890" cy="7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/>
                <a:gridCol w="428625"/>
                <a:gridCol w="428625"/>
                <a:gridCol w="428624"/>
                <a:gridCol w="428625"/>
                <a:gridCol w="609600"/>
              </a:tblGrid>
              <a:tr h="263169"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30">
                          <a:latin typeface="Calibri"/>
                          <a:cs typeface="Calibri"/>
                        </a:rPr>
                        <a:t>Soru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20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Toplam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60">
                          <a:latin typeface="Calibri"/>
                          <a:cs typeface="Calibri"/>
                        </a:rPr>
                        <a:t>Puan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169">
                <a:tc>
                  <a:txBody>
                    <a:bodyPr/>
                    <a:lstStyle/>
                    <a:p>
                      <a:pPr algn="ctr" marR="825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Not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12" name="object 12"/>
          <p:cNvSpPr txBox="1"/>
          <p:nvPr/>
        </p:nvSpPr>
        <p:spPr>
          <a:xfrm>
            <a:off x="513778" y="3244899"/>
            <a:ext cx="6145530" cy="5567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36220" marR="252095" indent="-236220">
              <a:lnSpc>
                <a:spcPct val="102600"/>
              </a:lnSpc>
              <a:spcBef>
                <a:spcPts val="55"/>
              </a:spcBef>
              <a:buAutoNum type="arabicPeriod"/>
              <a:tabLst>
                <a:tab pos="236220" algn="l"/>
              </a:tabLst>
            </a:pPr>
            <a:r>
              <a:rPr dirty="0" sz="1100" spc="55">
                <a:latin typeface="Calibri"/>
                <a:cs typeface="Calibri"/>
              </a:rPr>
              <a:t>(1)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De˘ger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sonucu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g¨ondermek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aynı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zamanda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i¸ce-kopyala,</a:t>
            </a:r>
            <a:r>
              <a:rPr dirty="0" sz="1100" spc="-10">
                <a:latin typeface="Calibri"/>
                <a:cs typeface="Calibri"/>
              </a:rPr>
              <a:t> dı¸sa-kopyala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bilinir.(Pass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value-result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also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known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copy-in,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copy-out.)</a:t>
            </a:r>
            <a:endParaRPr sz="11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35"/>
              </a:spcBef>
              <a:tabLst>
                <a:tab pos="1269365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20" b="1">
                <a:latin typeface="Calibri"/>
                <a:cs typeface="Calibri"/>
              </a:rPr>
              <a:t> </a:t>
            </a:r>
            <a:r>
              <a:rPr dirty="0" sz="1100" spc="35" b="1">
                <a:latin typeface="Calibri"/>
                <a:cs typeface="Calibri"/>
              </a:rPr>
              <a:t>Do˘gru</a:t>
            </a:r>
            <a:endParaRPr sz="1100">
              <a:latin typeface="Calibri"/>
              <a:cs typeface="Calibri"/>
            </a:endParaRPr>
          </a:p>
          <a:p>
            <a:pPr marL="481965" marR="251460" indent="-246379">
              <a:lnSpc>
                <a:spcPct val="102600"/>
              </a:lnSpc>
              <a:spcBef>
                <a:spcPts val="400"/>
              </a:spcBef>
              <a:buAutoNum type="arabicParenBoth" startAt="2"/>
              <a:tabLst>
                <a:tab pos="482600" algn="l"/>
                <a:tab pos="3909695" algn="l"/>
                <a:tab pos="4030979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programlama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dilinin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70">
                <a:latin typeface="Calibri"/>
                <a:cs typeface="Calibri"/>
              </a:rPr>
              <a:t>s¨ozcu¨ksel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yapısı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onun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100" spc="45">
                <a:latin typeface="Calibri"/>
                <a:cs typeface="Calibri"/>
              </a:rPr>
              <a:t>yapısıdır.(The </a:t>
            </a:r>
            <a:r>
              <a:rPr dirty="0" sz="1100" spc="30">
                <a:latin typeface="Calibri"/>
                <a:cs typeface="Calibri"/>
              </a:rPr>
              <a:t>lexical </a:t>
            </a:r>
            <a:r>
              <a:rPr dirty="0" sz="1100" spc="20">
                <a:latin typeface="Calibri"/>
                <a:cs typeface="Calibri"/>
              </a:rPr>
              <a:t>structure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programming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language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structure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34"/>
              </a:spcBef>
              <a:tabLst>
                <a:tab pos="2274570" algn="l"/>
                <a:tab pos="4290695" algn="l"/>
              </a:tabLst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38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jetonlarının(tokens)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a¸cıklamalarının(comments)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referanslarının(references)</a:t>
            </a:r>
            <a:endParaRPr sz="11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de˘gi¸skenlerinin(variables)</a:t>
            </a:r>
            <a:endParaRPr sz="1100">
              <a:latin typeface="Calibri"/>
              <a:cs typeface="Calibri"/>
            </a:endParaRPr>
          </a:p>
          <a:p>
            <a:pPr marL="481965" marR="251460" indent="-246379">
              <a:lnSpc>
                <a:spcPct val="102699"/>
              </a:lnSpc>
              <a:spcBef>
                <a:spcPts val="400"/>
              </a:spcBef>
              <a:buAutoNum type="arabicParenBoth" startAt="3"/>
              <a:tabLst>
                <a:tab pos="482600" algn="l"/>
                <a:tab pos="3127375" algn="l"/>
                <a:tab pos="380809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265">
                <a:latin typeface="Calibri"/>
                <a:cs typeface="Calibri"/>
              </a:rPr>
              <a:t>C++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istisnai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durum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yakalayıcıları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blokları </a:t>
            </a:r>
            <a:r>
              <a:rPr dirty="0" sz="1100" spc="10">
                <a:latin typeface="Calibri"/>
                <a:cs typeface="Calibri"/>
              </a:rPr>
              <a:t>ile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ili¸skilidir.(In </a:t>
            </a:r>
            <a:r>
              <a:rPr dirty="0" sz="1100" spc="204">
                <a:latin typeface="Calibri"/>
                <a:cs typeface="Calibri"/>
              </a:rPr>
              <a:t>C++, </a:t>
            </a:r>
            <a:r>
              <a:rPr dirty="0" sz="1100" spc="20">
                <a:latin typeface="Calibri"/>
                <a:cs typeface="Calibri"/>
              </a:rPr>
              <a:t>ex-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ception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handlers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associated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with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blocks.)</a:t>
            </a:r>
            <a:endParaRPr sz="1100">
              <a:latin typeface="Calibri"/>
              <a:cs typeface="Calibri"/>
            </a:endParaRPr>
          </a:p>
          <a:p>
            <a:pPr lvl="1" marL="726440" indent="-24511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727075" algn="l"/>
                <a:tab pos="1547495" algn="l"/>
                <a:tab pos="2705735" algn="l"/>
                <a:tab pos="3814445" algn="l"/>
              </a:tabLst>
            </a:pPr>
            <a:r>
              <a:rPr dirty="0" sz="1100" spc="95" b="1">
                <a:latin typeface="Calibri"/>
                <a:cs typeface="Calibri"/>
              </a:rPr>
              <a:t>try-catch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catch-release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throw-catch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retry-handle</a:t>
            </a:r>
            <a:endParaRPr sz="1100">
              <a:latin typeface="Calibri"/>
              <a:cs typeface="Calibri"/>
            </a:endParaRPr>
          </a:p>
          <a:p>
            <a:pPr marL="481965" marR="252729" indent="-246379">
              <a:lnSpc>
                <a:spcPct val="102600"/>
              </a:lnSpc>
              <a:spcBef>
                <a:spcPts val="400"/>
              </a:spcBef>
              <a:buAutoNum type="arabicParenBoth" startAt="3"/>
              <a:tabLst>
                <a:tab pos="48260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Alfabe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dı¸sı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karakterler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belirtec¸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ayra¸clarına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¨ornektir.(White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space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example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token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delimiter.)</a:t>
            </a:r>
            <a:endParaRPr sz="1100">
              <a:latin typeface="Calibri"/>
              <a:cs typeface="Calibri"/>
            </a:endParaRPr>
          </a:p>
          <a:p>
            <a:pPr lvl="1" marL="726440" indent="-245110">
              <a:lnSpc>
                <a:spcPct val="100000"/>
              </a:lnSpc>
              <a:spcBef>
                <a:spcPts val="234"/>
              </a:spcBef>
              <a:buAutoNum type="alphaUcPeriod"/>
              <a:tabLst>
                <a:tab pos="727075" algn="l"/>
                <a:tab pos="1353820" algn="l"/>
              </a:tabLst>
            </a:pPr>
            <a:r>
              <a:rPr dirty="0" sz="1100" spc="35" b="1">
                <a:latin typeface="Calibri"/>
                <a:cs typeface="Calibri"/>
              </a:rPr>
              <a:t>Do˘gru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marL="481965" marR="252095" indent="-246379">
              <a:lnSpc>
                <a:spcPct val="102600"/>
              </a:lnSpc>
              <a:spcBef>
                <a:spcPts val="395"/>
              </a:spcBef>
              <a:buAutoNum type="arabicParenBoth" startAt="3"/>
              <a:tabLst>
                <a:tab pos="482600" algn="l"/>
                <a:tab pos="3698240" algn="l"/>
                <a:tab pos="3742054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Statik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tip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sistemi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olmayan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diller </a:t>
            </a:r>
            <a:r>
              <a:rPr dirty="0" sz="1100" spc="10">
                <a:latin typeface="Calibri"/>
                <a:cs typeface="Calibri"/>
              </a:rPr>
              <a:t>genellikle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100" spc="25">
                <a:latin typeface="Calibri"/>
                <a:cs typeface="Calibri"/>
              </a:rPr>
              <a:t>diller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adlandırılır.(Languages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without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static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type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systems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usually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called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languages.)</a:t>
            </a:r>
            <a:endParaRPr sz="1100">
              <a:latin typeface="Calibri"/>
              <a:cs typeface="Calibri"/>
            </a:endParaRPr>
          </a:p>
          <a:p>
            <a:pPr lvl="1" marL="693420" indent="-21209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694055" algn="l"/>
                <a:tab pos="2506980" algn="l"/>
                <a:tab pos="4510405" algn="l"/>
              </a:tabLst>
            </a:pPr>
            <a:r>
              <a:rPr dirty="0" sz="1100" spc="30">
                <a:latin typeface="Calibri"/>
                <a:cs typeface="Calibri"/>
              </a:rPr>
              <a:t>zayıf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tipli(weakly</a:t>
            </a:r>
            <a:r>
              <a:rPr dirty="0" sz="1100" spc="26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typed)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ters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tipli(reverse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typed)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360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tipsiz(untyped)</a:t>
            </a:r>
            <a:endParaRPr sz="11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-140">
                <a:latin typeface="Calibri"/>
                <a:cs typeface="Calibri"/>
              </a:rPr>
              <a:t>gu¨¸clu¨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tipli(strongly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typed)</a:t>
            </a:r>
            <a:endParaRPr sz="1100">
              <a:latin typeface="Calibri"/>
              <a:cs typeface="Calibri"/>
            </a:endParaRPr>
          </a:p>
          <a:p>
            <a:pPr marL="481965" marR="250825" indent="-246379">
              <a:lnSpc>
                <a:spcPct val="102600"/>
              </a:lnSpc>
              <a:spcBef>
                <a:spcPts val="400"/>
              </a:spcBef>
              <a:buAutoNum type="arabicParenBoth" startAt="6"/>
              <a:tabLst>
                <a:tab pos="482600" algn="l"/>
                <a:tab pos="1504950" algn="l"/>
                <a:tab pos="290195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3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fonksiyonda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i¸slenenler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g¨oru¨lu¨r.(In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function,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operands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viewed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481965" marR="25209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727075" algn="l"/>
                <a:tab pos="2373630" algn="l"/>
                <a:tab pos="2743835" algn="l"/>
                <a:tab pos="5316220" algn="l"/>
              </a:tabLst>
            </a:pPr>
            <a:r>
              <a:rPr dirty="0" sz="1100" spc="70" b="1">
                <a:latin typeface="Calibri"/>
                <a:cs typeface="Calibri"/>
              </a:rPr>
              <a:t>argu¨manlar(arguments)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yerel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de˘gi¸skenler(local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variables)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global </a:t>
            </a:r>
            <a:r>
              <a:rPr dirty="0" sz="1100" spc="-24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de˘gi¸skenler(global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variables)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i¸slemler(operators)</a:t>
            </a:r>
            <a:endParaRPr sz="1100">
              <a:latin typeface="Calibri"/>
              <a:cs typeface="Calibri"/>
            </a:endParaRPr>
          </a:p>
          <a:p>
            <a:pPr marL="481965" marR="250825" indent="-246379">
              <a:lnSpc>
                <a:spcPct val="102699"/>
              </a:lnSpc>
              <a:spcBef>
                <a:spcPts val="400"/>
              </a:spcBef>
              <a:buAutoNum type="arabicParenBoth" startAt="6"/>
              <a:tabLst>
                <a:tab pos="482600" algn="l"/>
                <a:tab pos="1221740" algn="l"/>
                <a:tab pos="526732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20">
                <a:latin typeface="Calibri"/>
                <a:cs typeface="Calibri"/>
              </a:rPr>
              <a:t>de</a:t>
            </a:r>
            <a:r>
              <a:rPr dirty="0" sz="1100" spc="-420">
                <a:latin typeface="Calibri"/>
                <a:cs typeface="Calibri"/>
              </a:rPr>
              <a:t>˘</a:t>
            </a:r>
            <a:r>
              <a:rPr dirty="0" sz="1100" spc="10">
                <a:latin typeface="Calibri"/>
                <a:cs typeface="Calibri"/>
              </a:rPr>
              <a:t>gerlendirme,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B</a:t>
            </a:r>
            <a:r>
              <a:rPr dirty="0" sz="1100" spc="95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olean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ifadenin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</a:t>
            </a:r>
            <a:r>
              <a:rPr dirty="0" sz="1100" spc="-420">
                <a:latin typeface="Calibri"/>
                <a:cs typeface="Calibri"/>
              </a:rPr>
              <a:t>˘</a:t>
            </a:r>
            <a:r>
              <a:rPr dirty="0" sz="1100" spc="10">
                <a:latin typeface="Calibri"/>
                <a:cs typeface="Calibri"/>
              </a:rPr>
              <a:t>geri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bilindi</a:t>
            </a:r>
            <a:r>
              <a:rPr dirty="0" sz="1100" spc="-420">
                <a:latin typeface="Calibri"/>
                <a:cs typeface="Calibri"/>
              </a:rPr>
              <a:t>˘</a:t>
            </a:r>
            <a:r>
              <a:rPr dirty="0" sz="1100" spc="10">
                <a:latin typeface="Calibri"/>
                <a:cs typeface="Calibri"/>
              </a:rPr>
              <a:t>ginde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</a:t>
            </a:r>
            <a:r>
              <a:rPr dirty="0" sz="1100" spc="20">
                <a:latin typeface="Calibri"/>
                <a:cs typeface="Calibri"/>
              </a:rPr>
              <a:t>u</a:t>
            </a:r>
            <a:r>
              <a:rPr dirty="0" sz="1100" spc="45">
                <a:latin typeface="Calibri"/>
                <a:cs typeface="Calibri"/>
              </a:rPr>
              <a:t>rur.</a:t>
            </a:r>
            <a:r>
              <a:rPr dirty="0" sz="1100" spc="110">
                <a:latin typeface="Calibri"/>
                <a:cs typeface="Calibri"/>
              </a:rPr>
              <a:t>(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">
                <a:latin typeface="Calibri"/>
                <a:cs typeface="Calibri"/>
              </a:rPr>
              <a:t>e</a:t>
            </a:r>
            <a:r>
              <a:rPr dirty="0" sz="1100" spc="-60">
                <a:latin typeface="Calibri"/>
                <a:cs typeface="Calibri"/>
              </a:rPr>
              <a:t>v</a:t>
            </a:r>
            <a:r>
              <a:rPr dirty="0" sz="1100" spc="20">
                <a:latin typeface="Calibri"/>
                <a:cs typeface="Calibri"/>
              </a:rPr>
              <a:t>aluation  </a:t>
            </a:r>
            <a:r>
              <a:rPr dirty="0" sz="1100" spc="5">
                <a:latin typeface="Calibri"/>
                <a:cs typeface="Calibri"/>
              </a:rPr>
              <a:t>stops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once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truth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value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Boolean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expression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known.)</a:t>
            </a:r>
            <a:endParaRPr sz="1100">
              <a:latin typeface="Calibri"/>
              <a:cs typeface="Calibri"/>
            </a:endParaRPr>
          </a:p>
          <a:p>
            <a:pPr lvl="1" marL="693420" indent="-212090">
              <a:lnSpc>
                <a:spcPct val="100000"/>
              </a:lnSpc>
              <a:spcBef>
                <a:spcPts val="229"/>
              </a:spcBef>
              <a:buAutoNum type="alphaUcPeriod"/>
              <a:tabLst>
                <a:tab pos="694055" algn="l"/>
                <a:tab pos="2729865" algn="l"/>
                <a:tab pos="4448175" algn="l"/>
              </a:tabLst>
            </a:pPr>
            <a:r>
              <a:rPr dirty="0" sz="1100" spc="50">
                <a:latin typeface="Calibri"/>
                <a:cs typeface="Calibri"/>
              </a:rPr>
              <a:t>Uygun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sıralı(Applicative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order)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Kestirimci(Predictive)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60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iyilenmi¸s(Optimized)</a:t>
            </a:r>
            <a:endParaRPr sz="11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5"/>
              </a:spcBef>
            </a:pP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35" b="1">
                <a:latin typeface="Calibri"/>
                <a:cs typeface="Calibri"/>
              </a:rPr>
              <a:t> </a:t>
            </a:r>
            <a:r>
              <a:rPr dirty="0" sz="1100" spc="145" b="1">
                <a:latin typeface="Calibri"/>
                <a:cs typeface="Calibri"/>
              </a:rPr>
              <a:t>Kısa </a:t>
            </a:r>
            <a:r>
              <a:rPr dirty="0" sz="1100" spc="100" b="1">
                <a:latin typeface="Calibri"/>
                <a:cs typeface="Calibri"/>
              </a:rPr>
              <a:t>devre(Short-circuit)</a:t>
            </a:r>
            <a:endParaRPr sz="1100">
              <a:latin typeface="Calibri"/>
              <a:cs typeface="Calibri"/>
            </a:endParaRPr>
          </a:p>
          <a:p>
            <a:pPr marL="481965" marR="178435" indent="-246379">
              <a:lnSpc>
                <a:spcPct val="102600"/>
              </a:lnSpc>
              <a:spcBef>
                <a:spcPts val="400"/>
              </a:spcBef>
              <a:buAutoNum type="arabicParenBoth" startAt="8"/>
              <a:tabLst>
                <a:tab pos="482600" algn="l"/>
                <a:tab pos="1443355" algn="l"/>
                <a:tab pos="586549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434">
                <a:latin typeface="Calibri"/>
                <a:cs typeface="Calibri"/>
              </a:rPr>
              <a:t>¨</a:t>
            </a:r>
            <a:r>
              <a:rPr dirty="0" sz="1100" spc="5">
                <a:latin typeface="Calibri"/>
                <a:cs typeface="Calibri"/>
              </a:rPr>
              <a:t>oz</a:t>
            </a:r>
            <a:r>
              <a:rPr dirty="0" sz="1100" spc="20">
                <a:latin typeface="Calibri"/>
                <a:cs typeface="Calibri"/>
              </a:rPr>
              <a:t>d</a:t>
            </a:r>
            <a:r>
              <a:rPr dirty="0" sz="1100" spc="45">
                <a:latin typeface="Calibri"/>
                <a:cs typeface="Calibri"/>
              </a:rPr>
              <a:t>iz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30">
                <a:latin typeface="Calibri"/>
                <a:cs typeface="Calibri"/>
              </a:rPr>
              <a:t>m</a:t>
            </a:r>
            <a:r>
              <a:rPr dirty="0" sz="1100" spc="5">
                <a:latin typeface="Calibri"/>
                <a:cs typeface="Calibri"/>
              </a:rPr>
              <a:t>sel-g</a:t>
            </a:r>
            <a:r>
              <a:rPr dirty="0" sz="1100" spc="-555">
                <a:latin typeface="Calibri"/>
                <a:cs typeface="Calibri"/>
              </a:rPr>
              <a:t>u</a:t>
            </a:r>
            <a:r>
              <a:rPr dirty="0" sz="1100" spc="140">
                <a:latin typeface="Calibri"/>
                <a:cs typeface="Calibri"/>
              </a:rPr>
              <a:t>¨</a:t>
            </a:r>
            <a:r>
              <a:rPr dirty="0" sz="1100" spc="25">
                <a:latin typeface="Calibri"/>
                <a:cs typeface="Calibri"/>
              </a:rPr>
              <a:t>d</a:t>
            </a:r>
            <a:r>
              <a:rPr dirty="0" sz="1100" spc="-555">
                <a:latin typeface="Calibri"/>
                <a:cs typeface="Calibri"/>
              </a:rPr>
              <a:t>u</a:t>
            </a:r>
            <a:r>
              <a:rPr dirty="0" sz="1100" spc="140">
                <a:latin typeface="Calibri"/>
                <a:cs typeface="Calibri"/>
              </a:rPr>
              <a:t>¨</a:t>
            </a:r>
            <a:r>
              <a:rPr dirty="0" sz="1100" spc="35">
                <a:latin typeface="Calibri"/>
                <a:cs typeface="Calibri"/>
              </a:rPr>
              <a:t>ml</a:t>
            </a:r>
            <a:r>
              <a:rPr dirty="0" sz="1100" spc="-555">
                <a:latin typeface="Calibri"/>
                <a:cs typeface="Calibri"/>
              </a:rPr>
              <a:t>u</a:t>
            </a:r>
            <a:r>
              <a:rPr dirty="0" sz="1100" spc="110">
                <a:latin typeface="Calibri"/>
                <a:cs typeface="Calibri"/>
              </a:rPr>
              <a:t>¨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anlamsallı</a:t>
            </a:r>
            <a:r>
              <a:rPr dirty="0" sz="1100" spc="-425">
                <a:latin typeface="Calibri"/>
                <a:cs typeface="Calibri"/>
              </a:rPr>
              <a:t>˘</a:t>
            </a:r>
            <a:r>
              <a:rPr dirty="0" sz="1100" spc="35">
                <a:latin typeface="Calibri"/>
                <a:cs typeface="Calibri"/>
              </a:rPr>
              <a:t>gın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standart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grafiksel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tasviridir.(A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is 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standard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graphical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depiction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syntax-directed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semantics.)</a:t>
            </a:r>
            <a:endParaRPr sz="1100">
              <a:latin typeface="Calibri"/>
              <a:cs typeface="Calibri"/>
            </a:endParaRPr>
          </a:p>
          <a:p>
            <a:pPr marL="481965" marR="250190">
              <a:lnSpc>
                <a:spcPct val="102600"/>
              </a:lnSpc>
              <a:spcBef>
                <a:spcPts val="200"/>
              </a:spcBef>
              <a:tabLst>
                <a:tab pos="1841500" algn="l"/>
                <a:tab pos="2707640" algn="l"/>
                <a:tab pos="4881880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akı¸s</a:t>
            </a:r>
            <a:r>
              <a:rPr dirty="0" sz="1100" spc="34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diyagramı(flow 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chart)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zincirli 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liste(chained 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list)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295" b="1">
                <a:latin typeface="Calibri"/>
                <a:cs typeface="Calibri"/>
              </a:rPr>
              <a:t> </a:t>
            </a:r>
            <a:r>
              <a:rPr dirty="0" sz="1100" spc="-40" b="1">
                <a:latin typeface="Calibri"/>
                <a:cs typeface="Calibri"/>
              </a:rPr>
              <a:t>¸c¨ozu¨mleme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a˘gacı(parse</a:t>
            </a:r>
            <a:r>
              <a:rPr dirty="0" sz="1100" spc="18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tree)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UML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diagram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2" name="object 2"/>
          <p:cNvSpPr txBox="1"/>
          <p:nvPr/>
        </p:nvSpPr>
        <p:spPr>
          <a:xfrm>
            <a:off x="375615" y="902333"/>
            <a:ext cx="6329680" cy="8031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19760" marR="295910" indent="-246379">
              <a:lnSpc>
                <a:spcPct val="102600"/>
              </a:lnSpc>
              <a:spcBef>
                <a:spcPts val="55"/>
              </a:spcBef>
              <a:buAutoNum type="arabicParenBoth" startAt="9"/>
              <a:tabLst>
                <a:tab pos="621030" algn="l"/>
                <a:tab pos="1593215" algn="l"/>
                <a:tab pos="497903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40">
                <a:latin typeface="Calibri"/>
                <a:cs typeface="Calibri"/>
              </a:rPr>
              <a:t>tip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kendisini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tanımlama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esnasında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60">
                <a:latin typeface="Calibri"/>
                <a:cs typeface="Calibri"/>
              </a:rPr>
              <a:t>kullanır.(A(n)</a:t>
            </a:r>
            <a:r>
              <a:rPr dirty="0" u="sng" sz="1100" spc="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type </a:t>
            </a:r>
            <a:r>
              <a:rPr dirty="0" sz="1100" spc="-15">
                <a:latin typeface="Calibri"/>
                <a:cs typeface="Calibri"/>
              </a:rPr>
              <a:t>uses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itself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declaration.)</a:t>
            </a:r>
            <a:endParaRPr sz="1100">
              <a:latin typeface="Calibri"/>
              <a:cs typeface="Calibri"/>
            </a:endParaRPr>
          </a:p>
          <a:p>
            <a:pPr marL="619760">
              <a:lnSpc>
                <a:spcPct val="100000"/>
              </a:lnSpc>
              <a:spcBef>
                <a:spcPts val="235"/>
              </a:spcBef>
              <a:tabLst>
                <a:tab pos="2134235" algn="l"/>
                <a:tab pos="4435475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referans(reference)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numaralandırılmı¸s(enumerated)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¨onyu¨kleme(bootstrap)</a:t>
            </a:r>
            <a:endParaRPr sz="1100">
              <a:latin typeface="Calibri"/>
              <a:cs typeface="Calibri"/>
            </a:endParaRPr>
          </a:p>
          <a:p>
            <a:pPr marL="619760">
              <a:lnSpc>
                <a:spcPct val="100000"/>
              </a:lnSpc>
              <a:spcBef>
                <a:spcPts val="35"/>
              </a:spcBef>
            </a:pP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30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¨ozyineli(recursive)</a:t>
            </a:r>
            <a:endParaRPr sz="1100">
              <a:latin typeface="Calibri"/>
              <a:cs typeface="Calibri"/>
            </a:endParaRPr>
          </a:p>
          <a:p>
            <a:pPr marL="619760" marR="296545" indent="-315595">
              <a:lnSpc>
                <a:spcPct val="102600"/>
              </a:lnSpc>
              <a:spcBef>
                <a:spcPts val="400"/>
              </a:spcBef>
              <a:buAutoNum type="arabicParenBoth" startAt="10"/>
              <a:tabLst>
                <a:tab pos="621030" algn="l"/>
                <a:tab pos="1816100" algn="l"/>
                <a:tab pos="281432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i¸saretci,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saklı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60">
                <a:latin typeface="Calibri"/>
                <a:cs typeface="Calibri"/>
              </a:rPr>
              <a:t>de˘geri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15">
                <a:latin typeface="Calibri"/>
                <a:cs typeface="Calibri"/>
              </a:rPr>
              <a:t>olan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nesnedir.(A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pointer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object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whose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stored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value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a(n)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619760" marR="29527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832485" algn="l"/>
                <a:tab pos="2087880" algn="l"/>
                <a:tab pos="3237865" algn="l"/>
                <a:tab pos="3860800" algn="l"/>
              </a:tabLst>
            </a:pPr>
            <a:r>
              <a:rPr dirty="0" sz="1100" spc="25">
                <a:latin typeface="Calibri"/>
                <a:cs typeface="Calibri"/>
              </a:rPr>
              <a:t>aktivasyon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kaydı(activation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record)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6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ba¸ska</a:t>
            </a:r>
            <a:r>
              <a:rPr dirty="0" sz="1100" spc="215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bir</a:t>
            </a:r>
            <a:r>
              <a:rPr dirty="0" sz="1100" spc="220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nesneye</a:t>
            </a:r>
            <a:r>
              <a:rPr dirty="0" sz="1100" spc="21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referans(reference </a:t>
            </a:r>
            <a:r>
              <a:rPr dirty="0" sz="1100" spc="-229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to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another</a:t>
            </a:r>
            <a:r>
              <a:rPr dirty="0" sz="1100" spc="180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object)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y¨onlendirme(direction)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bile¸sik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de˘ger(compound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value)</a:t>
            </a:r>
            <a:endParaRPr sz="1100">
              <a:latin typeface="Calibri"/>
              <a:cs typeface="Calibri"/>
            </a:endParaRPr>
          </a:p>
          <a:p>
            <a:pPr marL="619760" marR="297180" indent="-315595">
              <a:lnSpc>
                <a:spcPct val="102600"/>
              </a:lnSpc>
              <a:spcBef>
                <a:spcPts val="395"/>
              </a:spcBef>
              <a:buAutoNum type="arabicParenBoth" startAt="10"/>
              <a:tabLst>
                <a:tab pos="621030" algn="l"/>
                <a:tab pos="2753995" algn="l"/>
                <a:tab pos="345694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</a:t>
            </a:r>
            <a:r>
              <a:rPr dirty="0" baseline="15151" sz="1650" spc="-30">
                <a:latin typeface="Calibri"/>
                <a:cs typeface="Calibri"/>
              </a:rPr>
              <a:t>˙</a:t>
            </a:r>
            <a:r>
              <a:rPr dirty="0" sz="1100" spc="-20">
                <a:latin typeface="Calibri"/>
                <a:cs typeface="Calibri"/>
              </a:rPr>
              <a:t>fadelere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tip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ili¸stirme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i¸slemine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tip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adı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verilir.(The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attaching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types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expressions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called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type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619760" marR="29781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864869" algn="l"/>
                <a:tab pos="2371090" algn="l"/>
                <a:tab pos="3959860" algn="l"/>
                <a:tab pos="5547995" algn="l"/>
              </a:tabLst>
            </a:pPr>
            <a:r>
              <a:rPr dirty="0" sz="1100" spc="65" b="1">
                <a:latin typeface="Calibri"/>
                <a:cs typeface="Calibri"/>
              </a:rPr>
              <a:t>¸cıkarımı(inference)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in¸sası(construction)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e¸sitli˘gi(equivalence)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kon-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trolu¨(checking)</a:t>
            </a:r>
            <a:endParaRPr sz="1100">
              <a:latin typeface="Calibri"/>
              <a:cs typeface="Calibri"/>
            </a:endParaRPr>
          </a:p>
          <a:p>
            <a:pPr marL="619760" marR="295910" indent="-315595">
              <a:lnSpc>
                <a:spcPct val="102600"/>
              </a:lnSpc>
              <a:spcBef>
                <a:spcPts val="400"/>
              </a:spcBef>
              <a:buAutoNum type="arabicParenBoth" startAt="10"/>
              <a:tabLst>
                <a:tab pos="6210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Java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dinamik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boyutlu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dizilere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izin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vermez.(Java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does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allow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dynamically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sized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arrays.)</a:t>
            </a:r>
            <a:endParaRPr sz="1100">
              <a:latin typeface="Calibri"/>
              <a:cs typeface="Calibri"/>
            </a:endParaRPr>
          </a:p>
          <a:p>
            <a:pPr lvl="1" marL="864235" indent="-24511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864869" algn="l"/>
                <a:tab pos="1480820" algn="l"/>
              </a:tabLst>
            </a:pPr>
            <a:r>
              <a:rPr dirty="0" sz="1100" spc="40" b="1">
                <a:latin typeface="Calibri"/>
                <a:cs typeface="Calibri"/>
              </a:rPr>
              <a:t>Yanlı¸s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Do˘gru</a:t>
            </a:r>
            <a:endParaRPr sz="1100">
              <a:latin typeface="Calibri"/>
              <a:cs typeface="Calibri"/>
            </a:endParaRPr>
          </a:p>
          <a:p>
            <a:pPr marL="619760" marR="296545" indent="-315595">
              <a:lnSpc>
                <a:spcPct val="102600"/>
              </a:lnSpc>
              <a:spcBef>
                <a:spcPts val="400"/>
              </a:spcBef>
              <a:buAutoNum type="arabicParenBoth" startAt="10"/>
              <a:tabLst>
                <a:tab pos="621030" algn="l"/>
                <a:tab pos="3257550" algn="l"/>
                <a:tab pos="328739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prosedu¨r,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¸ca˘gıran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ortamı </a:t>
            </a:r>
            <a:r>
              <a:rPr dirty="0" sz="1100" spc="10">
                <a:latin typeface="Calibri"/>
                <a:cs typeface="Calibri"/>
              </a:rPr>
              <a:t>ile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yoluyla </a:t>
            </a:r>
            <a:r>
              <a:rPr dirty="0" sz="1100" spc="5">
                <a:latin typeface="Calibri"/>
                <a:cs typeface="Calibri"/>
              </a:rPr>
              <a:t>haberle¸sir.(A procedure </a:t>
            </a:r>
            <a:r>
              <a:rPr dirty="0" sz="1100" spc="10">
                <a:latin typeface="Calibri"/>
                <a:cs typeface="Calibri"/>
              </a:rPr>
              <a:t>communicates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with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calling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environment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through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619760" marR="298450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832485" algn="l"/>
                <a:tab pos="1693545" algn="l"/>
                <a:tab pos="3008630" algn="l"/>
                <a:tab pos="5475605" algn="l"/>
              </a:tabLst>
            </a:pPr>
            <a:r>
              <a:rPr dirty="0" sz="1100">
                <a:latin typeface="Calibri"/>
                <a:cs typeface="Calibri"/>
              </a:rPr>
              <a:t>yerel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de˘gi¸skenleri(local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variables)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payla¸sımlı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belle˘gi(shared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memory)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sabit-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leri(constants)	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7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parametreleri(parameters)</a:t>
            </a:r>
            <a:endParaRPr sz="1100">
              <a:latin typeface="Calibri"/>
              <a:cs typeface="Calibri"/>
            </a:endParaRPr>
          </a:p>
          <a:p>
            <a:pPr marL="619760" marR="295275" indent="-315595">
              <a:lnSpc>
                <a:spcPct val="102600"/>
              </a:lnSpc>
              <a:spcBef>
                <a:spcPts val="400"/>
              </a:spcBef>
              <a:buAutoNum type="arabicParenBoth" startAt="10"/>
              <a:tabLst>
                <a:tab pos="6210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Du¨zenli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ifadeler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belirte¸cleri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tanımlamak  </a:t>
            </a:r>
            <a:r>
              <a:rPr dirty="0" sz="1100" spc="-40">
                <a:latin typeface="Calibri"/>
                <a:cs typeface="Calibri"/>
              </a:rPr>
              <a:t>i¸cin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kullanılabilir(Regular </a:t>
            </a:r>
            <a:r>
              <a:rPr dirty="0" sz="1100" spc="5">
                <a:latin typeface="Calibri"/>
                <a:cs typeface="Calibri"/>
              </a:rPr>
              <a:t>expressions  </a:t>
            </a:r>
            <a:r>
              <a:rPr dirty="0" sz="1100" spc="20">
                <a:latin typeface="Calibri"/>
                <a:cs typeface="Calibri"/>
              </a:rPr>
              <a:t>can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describe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tokens.)</a:t>
            </a:r>
            <a:endParaRPr sz="1100">
              <a:latin typeface="Calibri"/>
              <a:cs typeface="Calibri"/>
            </a:endParaRPr>
          </a:p>
          <a:p>
            <a:pPr lvl="1" marL="864235" indent="-245110">
              <a:lnSpc>
                <a:spcPct val="100000"/>
              </a:lnSpc>
              <a:spcBef>
                <a:spcPts val="234"/>
              </a:spcBef>
              <a:buAutoNum type="alphaUcPeriod"/>
              <a:tabLst>
                <a:tab pos="864869" algn="l"/>
                <a:tab pos="1491615" algn="l"/>
              </a:tabLst>
            </a:pPr>
            <a:r>
              <a:rPr dirty="0" sz="1100" spc="35" b="1">
                <a:latin typeface="Calibri"/>
                <a:cs typeface="Calibri"/>
              </a:rPr>
              <a:t>Do˘gru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marL="619760" marR="296545" indent="-315595">
              <a:lnSpc>
                <a:spcPct val="102600"/>
              </a:lnSpc>
              <a:spcBef>
                <a:spcPts val="395"/>
              </a:spcBef>
              <a:buAutoNum type="arabicParenBoth" startAt="10"/>
              <a:tabLst>
                <a:tab pos="621030" algn="l"/>
                <a:tab pos="5027295" algn="l"/>
                <a:tab pos="517715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B</a:t>
            </a:r>
            <a:r>
              <a:rPr dirty="0" sz="1100" spc="-550">
                <a:latin typeface="Calibri"/>
                <a:cs typeface="Calibri"/>
              </a:rPr>
              <a:t>u</a:t>
            </a:r>
            <a:r>
              <a:rPr dirty="0" sz="1100" spc="140">
                <a:latin typeface="Calibri"/>
                <a:cs typeface="Calibri"/>
              </a:rPr>
              <a:t>¨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 spc="-550">
                <a:latin typeface="Calibri"/>
                <a:cs typeface="Calibri"/>
              </a:rPr>
              <a:t>u</a:t>
            </a:r>
            <a:r>
              <a:rPr dirty="0" sz="1100" spc="140">
                <a:latin typeface="Calibri"/>
                <a:cs typeface="Calibri"/>
              </a:rPr>
              <a:t>¨</a:t>
            </a:r>
            <a:r>
              <a:rPr dirty="0" sz="1100" spc="2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</a:t>
            </a:r>
            <a:r>
              <a:rPr dirty="0" sz="1100" spc="-315">
                <a:latin typeface="Calibri"/>
                <a:cs typeface="Calibri"/>
              </a:rPr>
              <a:t>¸</a:t>
            </a:r>
            <a:r>
              <a:rPr dirty="0" sz="1100" spc="5">
                <a:latin typeface="Calibri"/>
                <a:cs typeface="Calibri"/>
              </a:rPr>
              <a:t>slenenleri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</a:t>
            </a:r>
            <a:r>
              <a:rPr dirty="0" sz="1100" spc="-315">
                <a:latin typeface="Calibri"/>
                <a:cs typeface="Calibri"/>
              </a:rPr>
              <a:t>¸</a:t>
            </a:r>
            <a:r>
              <a:rPr dirty="0" sz="1100" spc="10">
                <a:latin typeface="Calibri"/>
                <a:cs typeface="Calibri"/>
              </a:rPr>
              <a:t>slemi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uygulamadan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440">
                <a:latin typeface="Calibri"/>
                <a:cs typeface="Calibri"/>
              </a:rPr>
              <a:t>¨</a:t>
            </a:r>
            <a:r>
              <a:rPr dirty="0" sz="1100" spc="-15">
                <a:latin typeface="Calibri"/>
                <a:cs typeface="Calibri"/>
              </a:rPr>
              <a:t>once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</a:t>
            </a:r>
            <a:r>
              <a:rPr dirty="0" sz="1100" spc="-420">
                <a:latin typeface="Calibri"/>
                <a:cs typeface="Calibri"/>
              </a:rPr>
              <a:t>˘</a:t>
            </a:r>
            <a:r>
              <a:rPr dirty="0" sz="1100" spc="15">
                <a:latin typeface="Calibri"/>
                <a:cs typeface="Calibri"/>
              </a:rPr>
              <a:t>gerlendirme</a:t>
            </a:r>
            <a:r>
              <a:rPr dirty="0" sz="1100" spc="-20">
                <a:latin typeface="Calibri"/>
                <a:cs typeface="Calibri"/>
              </a:rPr>
              <a:t>y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  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100" spc="-20">
                <a:latin typeface="Calibri"/>
                <a:cs typeface="Calibri"/>
              </a:rPr>
              <a:t>de</a:t>
            </a:r>
            <a:r>
              <a:rPr dirty="0" sz="1100" spc="-420">
                <a:latin typeface="Calibri"/>
                <a:cs typeface="Calibri"/>
              </a:rPr>
              <a:t>˘</a:t>
            </a:r>
            <a:r>
              <a:rPr dirty="0" sz="1100" spc="5">
                <a:latin typeface="Calibri"/>
                <a:cs typeface="Calibri"/>
              </a:rPr>
              <a:t>gerlendirme  </a:t>
            </a:r>
            <a:r>
              <a:rPr dirty="0" sz="1100" spc="40">
                <a:latin typeface="Calibri"/>
                <a:cs typeface="Calibri"/>
              </a:rPr>
              <a:t>denir.(Evaluating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all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operands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before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applying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operators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called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evaluation.)</a:t>
            </a:r>
            <a:endParaRPr sz="1100">
              <a:latin typeface="Calibri"/>
              <a:cs typeface="Calibri"/>
            </a:endParaRPr>
          </a:p>
          <a:p>
            <a:pPr lvl="1" marL="619760" marR="29527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832485" algn="l"/>
                <a:tab pos="1245870" algn="l"/>
                <a:tab pos="2644775" algn="l"/>
                <a:tab pos="4163695" algn="l"/>
              </a:tabLst>
            </a:pPr>
            <a:r>
              <a:rPr dirty="0" sz="1100" spc="20">
                <a:latin typeface="Calibri"/>
                <a:cs typeface="Calibri"/>
              </a:rPr>
              <a:t>normal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sıralı(normal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order)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gecikmeli(delayed)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330" b="1">
                <a:latin typeface="Calibri"/>
                <a:cs typeface="Calibri"/>
              </a:rPr>
              <a:t> </a:t>
            </a:r>
            <a:r>
              <a:rPr dirty="0" sz="1100" spc="110" b="1">
                <a:latin typeface="Calibri"/>
                <a:cs typeface="Calibri"/>
              </a:rPr>
              <a:t>uygun</a:t>
            </a:r>
            <a:r>
              <a:rPr dirty="0" sz="1100" spc="6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sıralı(applicative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order)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kısa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devre(short-circuit)</a:t>
            </a:r>
            <a:endParaRPr sz="1100">
              <a:latin typeface="Calibri"/>
              <a:cs typeface="Calibri"/>
            </a:endParaRPr>
          </a:p>
          <a:p>
            <a:pPr algn="just" marL="619760" marR="297180" indent="-315595">
              <a:lnSpc>
                <a:spcPct val="102600"/>
              </a:lnSpc>
              <a:spcBef>
                <a:spcPts val="400"/>
              </a:spcBef>
              <a:buAutoNum type="arabicParenBoth" startAt="10"/>
              <a:tabLst>
                <a:tab pos="6210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55">
                <a:latin typeface="Calibri"/>
                <a:cs typeface="Calibri"/>
              </a:rPr>
              <a:t>Java </a:t>
            </a:r>
            <a:r>
              <a:rPr dirty="0" sz="1100" spc="15">
                <a:latin typeface="Calibri"/>
                <a:cs typeface="Calibri"/>
              </a:rPr>
              <a:t>dillerinde </a:t>
            </a:r>
            <a:r>
              <a:rPr dirty="0" sz="1100" spc="-75">
                <a:latin typeface="Calibri"/>
                <a:cs typeface="Calibri"/>
              </a:rPr>
              <a:t>de˘ger </a:t>
            </a:r>
            <a:r>
              <a:rPr dirty="0" sz="1100" spc="25">
                <a:latin typeface="Calibri"/>
                <a:cs typeface="Calibri"/>
              </a:rPr>
              <a:t>olarak </a:t>
            </a:r>
            <a:r>
              <a:rPr dirty="0" sz="1100" spc="-35">
                <a:latin typeface="Calibri"/>
                <a:cs typeface="Calibri"/>
              </a:rPr>
              <a:t>g¨onderilen </a:t>
            </a:r>
            <a:r>
              <a:rPr dirty="0" sz="1100" spc="10">
                <a:latin typeface="Calibri"/>
                <a:cs typeface="Calibri"/>
              </a:rPr>
              <a:t>parametreler, </a:t>
            </a:r>
            <a:r>
              <a:rPr dirty="0" sz="1100" spc="-65">
                <a:latin typeface="Calibri"/>
                <a:cs typeface="Calibri"/>
              </a:rPr>
              <a:t>prosedu¨ru¨n </a:t>
            </a:r>
            <a:r>
              <a:rPr dirty="0" sz="1100">
                <a:latin typeface="Calibri"/>
                <a:cs typeface="Calibri"/>
              </a:rPr>
              <a:t>yerel </a:t>
            </a:r>
            <a:r>
              <a:rPr dirty="0" sz="1100" spc="-65">
                <a:latin typeface="Calibri"/>
                <a:cs typeface="Calibri"/>
              </a:rPr>
              <a:t>de˘gi¸skeni 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gibi </a:t>
            </a:r>
            <a:r>
              <a:rPr dirty="0" sz="1100" spc="40">
                <a:latin typeface="Calibri"/>
                <a:cs typeface="Calibri"/>
              </a:rPr>
              <a:t>davranırlar.(In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50">
                <a:latin typeface="Calibri"/>
                <a:cs typeface="Calibri"/>
              </a:rPr>
              <a:t>Java, </a:t>
            </a:r>
            <a:r>
              <a:rPr dirty="0" sz="1100" spc="10">
                <a:latin typeface="Calibri"/>
                <a:cs typeface="Calibri"/>
              </a:rPr>
              <a:t>parameters </a:t>
            </a:r>
            <a:r>
              <a:rPr dirty="0" sz="1100">
                <a:latin typeface="Calibri"/>
                <a:cs typeface="Calibri"/>
              </a:rPr>
              <a:t>passed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5">
                <a:latin typeface="Calibri"/>
                <a:cs typeface="Calibri"/>
              </a:rPr>
              <a:t>value </a:t>
            </a:r>
            <a:r>
              <a:rPr dirty="0" sz="1100" spc="-5">
                <a:latin typeface="Calibri"/>
                <a:cs typeface="Calibri"/>
              </a:rPr>
              <a:t>behave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25">
                <a:latin typeface="Calibri"/>
                <a:cs typeface="Calibri"/>
              </a:rPr>
              <a:t>local </a:t>
            </a:r>
            <a:r>
              <a:rPr dirty="0" sz="1100" spc="15">
                <a:latin typeface="Calibri"/>
                <a:cs typeface="Calibri"/>
              </a:rPr>
              <a:t>variables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procedure.)</a:t>
            </a:r>
            <a:endParaRPr sz="1100">
              <a:latin typeface="Calibri"/>
              <a:cs typeface="Calibri"/>
            </a:endParaRPr>
          </a:p>
          <a:p>
            <a:pPr algn="just" lvl="1" marL="864235" indent="-24511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864869" algn="l"/>
              </a:tabLst>
            </a:pPr>
            <a:r>
              <a:rPr dirty="0" sz="1100" spc="35" b="1">
                <a:latin typeface="Calibri"/>
                <a:cs typeface="Calibri"/>
              </a:rPr>
              <a:t>Do˘gru   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algn="just" marL="619760" marR="295910" indent="-315595">
              <a:lnSpc>
                <a:spcPct val="102699"/>
              </a:lnSpc>
              <a:spcBef>
                <a:spcPts val="400"/>
              </a:spcBef>
              <a:buAutoNum type="arabicParenBoth" startAt="10"/>
              <a:tabLst>
                <a:tab pos="6210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-150">
                <a:latin typeface="Calibri"/>
                <a:cs typeface="Calibri"/>
              </a:rPr>
              <a:t>C¸ </a:t>
            </a:r>
            <a:r>
              <a:rPr dirty="0" sz="1100" spc="30">
                <a:latin typeface="Calibri"/>
                <a:cs typeface="Calibri"/>
              </a:rPr>
              <a:t>eviricinin </a:t>
            </a:r>
            <a:r>
              <a:rPr dirty="0" sz="1100">
                <a:latin typeface="Calibri"/>
                <a:cs typeface="Calibri"/>
              </a:rPr>
              <a:t>sembol </a:t>
            </a:r>
            <a:r>
              <a:rPr dirty="0" sz="1100" spc="20">
                <a:latin typeface="Calibri"/>
                <a:cs typeface="Calibri"/>
              </a:rPr>
              <a:t>tablosu, isimler </a:t>
            </a:r>
            <a:r>
              <a:rPr dirty="0" sz="1100" spc="10">
                <a:latin typeface="Calibri"/>
                <a:cs typeface="Calibri"/>
              </a:rPr>
              <a:t>ile </a:t>
            </a:r>
            <a:r>
              <a:rPr dirty="0" sz="1100" spc="-25">
                <a:latin typeface="Calibri"/>
                <a:cs typeface="Calibri"/>
              </a:rPr>
              <a:t>¨ozellikler </a:t>
            </a:r>
            <a:r>
              <a:rPr dirty="0" sz="1100" spc="25">
                <a:latin typeface="Calibri"/>
                <a:cs typeface="Calibri"/>
              </a:rPr>
              <a:t>arasında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30">
                <a:latin typeface="Calibri"/>
                <a:cs typeface="Calibri"/>
              </a:rPr>
              <a:t>haritalandırma </a:t>
            </a:r>
            <a:r>
              <a:rPr dirty="0" sz="1100" spc="5">
                <a:latin typeface="Calibri"/>
                <a:cs typeface="Calibri"/>
              </a:rPr>
              <a:t>i¸cerir.(A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translator’s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symbol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table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stores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mappings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between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names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attributes.)</a:t>
            </a:r>
            <a:endParaRPr sz="1100">
              <a:latin typeface="Calibri"/>
              <a:cs typeface="Calibri"/>
            </a:endParaRPr>
          </a:p>
          <a:p>
            <a:pPr algn="just" lvl="1" marL="864235" indent="-245110">
              <a:lnSpc>
                <a:spcPct val="100000"/>
              </a:lnSpc>
              <a:spcBef>
                <a:spcPts val="229"/>
              </a:spcBef>
              <a:buAutoNum type="alphaUcPeriod"/>
              <a:tabLst>
                <a:tab pos="864869" algn="l"/>
              </a:tabLst>
            </a:pPr>
            <a:r>
              <a:rPr dirty="0" sz="1100" spc="35" b="1">
                <a:latin typeface="Calibri"/>
                <a:cs typeface="Calibri"/>
              </a:rPr>
              <a:t>Do˘gru   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algn="just" marL="619760" marR="296545" indent="-315595">
              <a:lnSpc>
                <a:spcPct val="102600"/>
              </a:lnSpc>
              <a:spcBef>
                <a:spcPts val="400"/>
              </a:spcBef>
              <a:buAutoNum type="arabicParenBoth" startAt="10"/>
              <a:tabLst>
                <a:tab pos="6210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80">
                <a:latin typeface="Calibri"/>
                <a:cs typeface="Calibri"/>
              </a:rPr>
              <a:t>Aynı </a:t>
            </a:r>
            <a:r>
              <a:rPr dirty="0" sz="1100" spc="15">
                <a:latin typeface="Calibri"/>
                <a:cs typeface="Calibri"/>
              </a:rPr>
              <a:t>metin </a:t>
            </a:r>
            <a:r>
              <a:rPr dirty="0" sz="1100" spc="-40">
                <a:latin typeface="Calibri"/>
                <a:cs typeface="Calibri"/>
              </a:rPr>
              <a:t>i¸cin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iki </a:t>
            </a:r>
            <a:r>
              <a:rPr dirty="0" sz="1100" spc="35">
                <a:latin typeface="Calibri"/>
                <a:cs typeface="Calibri"/>
              </a:rPr>
              <a:t>farklı </a:t>
            </a:r>
            <a:r>
              <a:rPr dirty="0" sz="1100" spc="-100">
                <a:latin typeface="Calibri"/>
                <a:cs typeface="Calibri"/>
              </a:rPr>
              <a:t>¸c¨ozu¨mleme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a˘gacının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85">
                <a:latin typeface="Calibri"/>
                <a:cs typeface="Calibri"/>
              </a:rPr>
              <a:t>mu¨mku¨n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oldu˘gu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gramerlere </a:t>
            </a:r>
            <a:r>
              <a:rPr dirty="0" sz="1100" spc="25">
                <a:latin typeface="Calibri"/>
                <a:cs typeface="Calibri"/>
              </a:rPr>
              <a:t>belirsiz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gramer </a:t>
            </a:r>
            <a:r>
              <a:rPr dirty="0" sz="1100" spc="45">
                <a:latin typeface="Calibri"/>
                <a:cs typeface="Calibri"/>
              </a:rPr>
              <a:t>denir.(A </a:t>
            </a:r>
            <a:r>
              <a:rPr dirty="0" sz="1100" spc="30">
                <a:latin typeface="Calibri"/>
                <a:cs typeface="Calibri"/>
              </a:rPr>
              <a:t>grammar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which </a:t>
            </a:r>
            <a:r>
              <a:rPr dirty="0" sz="1100" spc="-15">
                <a:latin typeface="Calibri"/>
                <a:cs typeface="Calibri"/>
              </a:rPr>
              <a:t>two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distinct </a:t>
            </a:r>
            <a:r>
              <a:rPr dirty="0" sz="1100" spc="5">
                <a:latin typeface="Calibri"/>
                <a:cs typeface="Calibri"/>
              </a:rPr>
              <a:t>parse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trees</a:t>
            </a:r>
            <a:r>
              <a:rPr dirty="0" sz="1100" spc="-5">
                <a:latin typeface="Calibri"/>
                <a:cs typeface="Calibri"/>
              </a:rPr>
              <a:t> are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possible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-5">
                <a:latin typeface="Calibri"/>
                <a:cs typeface="Calibri"/>
              </a:rPr>
              <a:t>same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string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considered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ambiguous.)</a:t>
            </a:r>
            <a:endParaRPr sz="1100">
              <a:latin typeface="Calibri"/>
              <a:cs typeface="Calibri"/>
            </a:endParaRPr>
          </a:p>
          <a:p>
            <a:pPr algn="just" lvl="1" marL="864235" indent="-24511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864869" algn="l"/>
              </a:tabLst>
            </a:pPr>
            <a:r>
              <a:rPr dirty="0" sz="1100" spc="35" b="1">
                <a:latin typeface="Calibri"/>
                <a:cs typeface="Calibri"/>
              </a:rPr>
              <a:t>Do˘gru   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algn="just" marL="619760" marR="77470" indent="-315595">
              <a:lnSpc>
                <a:spcPct val="102600"/>
              </a:lnSpc>
              <a:spcBef>
                <a:spcPts val="400"/>
              </a:spcBef>
              <a:buAutoNum type="arabicParenBoth" startAt="10"/>
              <a:tabLst>
                <a:tab pos="6210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-15">
                <a:latin typeface="Calibri"/>
                <a:cs typeface="Calibri"/>
              </a:rPr>
              <a:t>I</a:t>
            </a:r>
            <a:r>
              <a:rPr dirty="0" baseline="15151" sz="1650" spc="-22">
                <a:latin typeface="Calibri"/>
                <a:cs typeface="Calibri"/>
              </a:rPr>
              <a:t>˙</a:t>
            </a:r>
            <a:r>
              <a:rPr dirty="0" sz="1100" spc="-15">
                <a:latin typeface="Calibri"/>
                <a:cs typeface="Calibri"/>
              </a:rPr>
              <a:t>cra </a:t>
            </a:r>
            <a:r>
              <a:rPr dirty="0" sz="1100" spc="25">
                <a:latin typeface="Calibri"/>
                <a:cs typeface="Calibri"/>
              </a:rPr>
              <a:t>sırasında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10">
                <a:latin typeface="Calibri"/>
                <a:cs typeface="Calibri"/>
              </a:rPr>
              <a:t>parametre </a:t>
            </a:r>
            <a:r>
              <a:rPr dirty="0" sz="1100" spc="30">
                <a:latin typeface="Calibri"/>
                <a:cs typeface="Calibri"/>
              </a:rPr>
              <a:t>sabit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-75">
                <a:latin typeface="Calibri"/>
                <a:cs typeface="Calibri"/>
              </a:rPr>
              <a:t>de˘ger </a:t>
            </a:r>
            <a:r>
              <a:rPr dirty="0" sz="1100" spc="25">
                <a:latin typeface="Calibri"/>
                <a:cs typeface="Calibri"/>
              </a:rPr>
              <a:t>olarak davranıyorsa </a:t>
            </a:r>
            <a:r>
              <a:rPr dirty="0" sz="1100" spc="-35">
                <a:latin typeface="Calibri"/>
                <a:cs typeface="Calibri"/>
              </a:rPr>
              <a:t>o </a:t>
            </a:r>
            <a:r>
              <a:rPr dirty="0" sz="1100" spc="10">
                <a:latin typeface="Calibri"/>
                <a:cs typeface="Calibri"/>
              </a:rPr>
              <a:t>parametre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g¨onderilmi¸stir.(If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parameter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behaves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constant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value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during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execution,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parameter</a:t>
            </a:r>
            <a:endParaRPr sz="1100">
              <a:latin typeface="Calibri"/>
              <a:cs typeface="Calibri"/>
            </a:endParaRPr>
          </a:p>
          <a:p>
            <a:pPr algn="just" marL="61976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passed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 </a:t>
            </a:r>
            <a:r>
              <a:rPr dirty="0" u="sng" sz="1100" spc="17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algn="just" lvl="1" marL="619760" marR="29654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832485" algn="l"/>
              </a:tabLst>
            </a:pPr>
            <a:r>
              <a:rPr dirty="0" sz="1100" spc="45">
                <a:latin typeface="Calibri"/>
                <a:cs typeface="Calibri"/>
              </a:rPr>
              <a:t>tip(by </a:t>
            </a:r>
            <a:r>
              <a:rPr dirty="0" sz="1100" spc="35">
                <a:latin typeface="Calibri"/>
                <a:cs typeface="Calibri"/>
              </a:rPr>
              <a:t>type)  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65" b="1">
                <a:latin typeface="Calibri"/>
                <a:cs typeface="Calibri"/>
              </a:rPr>
              <a:t>B. </a:t>
            </a:r>
            <a:r>
              <a:rPr dirty="0" sz="1100" spc="30" b="1">
                <a:latin typeface="Calibri"/>
                <a:cs typeface="Calibri"/>
              </a:rPr>
              <a:t>de˘ger(by </a:t>
            </a:r>
            <a:r>
              <a:rPr dirty="0" sz="1100" spc="80" b="1">
                <a:latin typeface="Calibri"/>
                <a:cs typeface="Calibri"/>
              </a:rPr>
              <a:t>value)    </a:t>
            </a:r>
            <a:r>
              <a:rPr dirty="0" sz="1100" spc="405" b="1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 </a:t>
            </a:r>
            <a:r>
              <a:rPr dirty="0" sz="1100" spc="15">
                <a:latin typeface="Calibri"/>
                <a:cs typeface="Calibri"/>
              </a:rPr>
              <a:t>referans(by </a:t>
            </a:r>
            <a:r>
              <a:rPr dirty="0" sz="1100" spc="-5">
                <a:latin typeface="Calibri"/>
                <a:cs typeface="Calibri"/>
              </a:rPr>
              <a:t>reference)</a:t>
            </a:r>
            <a:r>
              <a:rPr dirty="0" sz="1100" spc="360">
                <a:latin typeface="Calibri"/>
                <a:cs typeface="Calibri"/>
              </a:rPr>
              <a:t> </a:t>
            </a:r>
            <a:r>
              <a:rPr dirty="0" sz="1100" spc="365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D. </a:t>
            </a:r>
            <a:r>
              <a:rPr dirty="0" sz="1100" spc="20">
                <a:latin typeface="Calibri"/>
                <a:cs typeface="Calibri"/>
              </a:rPr>
              <a:t>adres(by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address)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0370" y="2602280"/>
            <a:ext cx="382905" cy="3810"/>
            <a:chOff x="2760370" y="2602280"/>
            <a:chExt cx="382905" cy="3810"/>
          </a:xfrm>
        </p:grpSpPr>
        <p:sp>
          <p:nvSpPr>
            <p:cNvPr id="3" name="object 3"/>
            <p:cNvSpPr/>
            <p:nvPr/>
          </p:nvSpPr>
          <p:spPr>
            <a:xfrm>
              <a:off x="2760370" y="2604071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60116" y="2604071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59874" y="2604071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59620" y="2604071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67715" y="902333"/>
            <a:ext cx="5915660" cy="337057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8295" indent="-316230">
              <a:lnSpc>
                <a:spcPct val="100000"/>
              </a:lnSpc>
              <a:spcBef>
                <a:spcPts val="90"/>
              </a:spcBef>
              <a:buAutoNum type="arabicParenBoth" startAt="20"/>
              <a:tabLst>
                <a:tab pos="328930" algn="l"/>
                <a:tab pos="106743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prosedu¨r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blo˘gunun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yerel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de˘gi¸skenleri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i¸cin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tahsis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edilen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bellek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alanıdır.(The</a:t>
            </a:r>
            <a:endParaRPr sz="11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  <a:tabLst>
                <a:tab pos="71882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memory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allocated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local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objects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procedure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block.)</a:t>
            </a:r>
            <a:endParaRPr sz="11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235"/>
              </a:spcBef>
              <a:tabLst>
                <a:tab pos="3358515" algn="l"/>
              </a:tabLst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395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Aktivasyon</a:t>
            </a:r>
            <a:r>
              <a:rPr dirty="0" sz="1100" spc="28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kaydı(activation</a:t>
            </a:r>
            <a:r>
              <a:rPr dirty="0" sz="1100" spc="28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record)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Aktivasyon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yı˘gını(activation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heap)</a:t>
            </a:r>
            <a:endParaRPr sz="11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  <a:tabLst>
                <a:tab pos="2229485" algn="l"/>
              </a:tabLst>
            </a:pP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165">
                <a:latin typeface="Calibri"/>
                <a:cs typeface="Calibri"/>
              </a:rPr>
              <a:t>Yı</a:t>
            </a:r>
            <a:r>
              <a:rPr dirty="0" sz="1100" spc="-425">
                <a:latin typeface="Calibri"/>
                <a:cs typeface="Calibri"/>
              </a:rPr>
              <a:t>˘</a:t>
            </a:r>
            <a:r>
              <a:rPr dirty="0" sz="1100" spc="35">
                <a:latin typeface="Calibri"/>
                <a:cs typeface="Calibri"/>
              </a:rPr>
              <a:t>gın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k</a:t>
            </a:r>
            <a:r>
              <a:rPr dirty="0" sz="1100" spc="-20">
                <a:latin typeface="Calibri"/>
                <a:cs typeface="Calibri"/>
              </a:rPr>
              <a:t>a</a:t>
            </a:r>
            <a:r>
              <a:rPr dirty="0" sz="1100" spc="30">
                <a:latin typeface="Calibri"/>
                <a:cs typeface="Calibri"/>
              </a:rPr>
              <a:t>ydı(heap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record)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440">
                <a:latin typeface="Calibri"/>
                <a:cs typeface="Calibri"/>
              </a:rPr>
              <a:t>C</a:t>
            </a:r>
            <a:r>
              <a:rPr dirty="0" sz="1100" spc="145">
                <a:latin typeface="Calibri"/>
                <a:cs typeface="Calibri"/>
              </a:rPr>
              <a:t>¸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425">
                <a:latin typeface="Calibri"/>
                <a:cs typeface="Calibri"/>
              </a:rPr>
              <a:t>˘</a:t>
            </a:r>
            <a:r>
              <a:rPr dirty="0" sz="1100" spc="40">
                <a:latin typeface="Calibri"/>
                <a:cs typeface="Calibri"/>
              </a:rPr>
              <a:t>grı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k</a:t>
            </a:r>
            <a:r>
              <a:rPr dirty="0" sz="1100" spc="-2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ydı(call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record)</a:t>
            </a:r>
            <a:endParaRPr sz="1100">
              <a:latin typeface="Calibri"/>
              <a:cs typeface="Calibri"/>
            </a:endParaRPr>
          </a:p>
          <a:p>
            <a:pPr marL="327660" marR="136525" indent="-315595">
              <a:lnSpc>
                <a:spcPct val="102600"/>
              </a:lnSpc>
              <a:spcBef>
                <a:spcPts val="395"/>
              </a:spcBef>
              <a:buAutoNum type="arabicParenBoth" startAt="21"/>
              <a:tabLst>
                <a:tab pos="3289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Hindley-Milner </a:t>
            </a:r>
            <a:r>
              <a:rPr dirty="0" sz="1100" spc="40">
                <a:latin typeface="Calibri"/>
                <a:cs typeface="Calibri"/>
              </a:rPr>
              <a:t>tip </a:t>
            </a:r>
            <a:r>
              <a:rPr dirty="0" sz="1100" spc="-40">
                <a:latin typeface="Calibri"/>
                <a:cs typeface="Calibri"/>
              </a:rPr>
              <a:t>kontrolu¨ </a:t>
            </a:r>
            <a:r>
              <a:rPr dirty="0" sz="1100" spc="40">
                <a:latin typeface="Calibri"/>
                <a:cs typeface="Calibri"/>
              </a:rPr>
              <a:t>tip </a:t>
            </a:r>
            <a:r>
              <a:rPr dirty="0" sz="1100" spc="-35">
                <a:latin typeface="Calibri"/>
                <a:cs typeface="Calibri"/>
              </a:rPr>
              <a:t>de˘gi¸skenlerini </a:t>
            </a:r>
            <a:r>
              <a:rPr dirty="0" sz="1100" spc="-85">
                <a:latin typeface="Calibri"/>
                <a:cs typeface="Calibri"/>
              </a:rPr>
              <a:t>tu¨m </a:t>
            </a:r>
            <a:r>
              <a:rPr dirty="0" sz="1100" spc="30">
                <a:latin typeface="Calibri"/>
                <a:cs typeface="Calibri"/>
              </a:rPr>
              <a:t>isimsiz </a:t>
            </a:r>
            <a:r>
              <a:rPr dirty="0" sz="1100" spc="10">
                <a:latin typeface="Calibri"/>
                <a:cs typeface="Calibri"/>
              </a:rPr>
              <a:t>tiplere </a:t>
            </a:r>
            <a:r>
              <a:rPr dirty="0" sz="1100" spc="35">
                <a:latin typeface="Calibri"/>
                <a:cs typeface="Calibri"/>
              </a:rPr>
              <a:t>atar.(Hindley-Milner </a:t>
            </a:r>
            <a:r>
              <a:rPr dirty="0" sz="1100" spc="-2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type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checking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assigns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type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variables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all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unnamed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types.)</a:t>
            </a:r>
            <a:endParaRPr sz="1100">
              <a:latin typeface="Calibri"/>
              <a:cs typeface="Calibri"/>
            </a:endParaRPr>
          </a:p>
          <a:p>
            <a:pPr lvl="1" marL="572135" indent="-24511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572770" algn="l"/>
                <a:tab pos="1199515" algn="l"/>
              </a:tabLst>
            </a:pPr>
            <a:r>
              <a:rPr dirty="0" sz="1100" spc="35" b="1">
                <a:latin typeface="Calibri"/>
                <a:cs typeface="Calibri"/>
              </a:rPr>
              <a:t>Do˘gru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marL="327660" marR="173990" indent="-315595">
              <a:lnSpc>
                <a:spcPct val="102699"/>
              </a:lnSpc>
              <a:spcBef>
                <a:spcPts val="400"/>
              </a:spcBef>
              <a:buAutoNum type="arabicParenBoth" startAt="21"/>
              <a:tabLst>
                <a:tab pos="328930" algn="l"/>
                <a:tab pos="2482850" algn="l"/>
                <a:tab pos="346075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Postfix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prefix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bi¸cimlerinin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avantajı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60">
                <a:latin typeface="Calibri"/>
                <a:cs typeface="Calibri"/>
              </a:rPr>
              <a:t>.The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advantage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postfix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prefix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forms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expressions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	</a:t>
            </a:r>
            <a:r>
              <a:rPr dirty="0" sz="1100" spc="2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lvl="1" marL="539750" indent="-212725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540385" algn="l"/>
                <a:tab pos="5217160" algn="l"/>
              </a:tabLst>
            </a:pPr>
            <a:r>
              <a:rPr dirty="0" sz="1100" spc="30">
                <a:latin typeface="Calibri"/>
                <a:cs typeface="Calibri"/>
              </a:rPr>
              <a:t>tekli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i¸slemlere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izin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vermemeleridir(they  </a:t>
            </a:r>
            <a:r>
              <a:rPr dirty="0" sz="1100" spc="-5">
                <a:latin typeface="Calibri"/>
                <a:cs typeface="Calibri"/>
              </a:rPr>
              <a:t>do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allow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unary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operators)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i¸slem</a:t>
            </a:r>
            <a:endParaRPr sz="11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Calibri"/>
                <a:cs typeface="Calibri"/>
              </a:rPr>
              <a:t>¨onceli˘ginin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katı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kurallarını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uygulamalarıdır(they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follow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strict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rules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operator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precedence)</a:t>
            </a:r>
            <a:endParaRPr sz="1100">
              <a:latin typeface="Calibri"/>
              <a:cs typeface="Calibri"/>
            </a:endParaRPr>
          </a:p>
          <a:p>
            <a:pPr marL="327660" marR="5080">
              <a:lnSpc>
                <a:spcPct val="102600"/>
              </a:lnSpc>
              <a:tabLst>
                <a:tab pos="5110480" algn="l"/>
              </a:tabLst>
            </a:pPr>
            <a:r>
              <a:rPr dirty="0" sz="1100" spc="110">
                <a:latin typeface="Calibri"/>
                <a:cs typeface="Calibri"/>
              </a:rPr>
              <a:t>C.  </a:t>
            </a:r>
            <a:r>
              <a:rPr dirty="0" sz="1100" spc="-25">
                <a:latin typeface="Calibri"/>
                <a:cs typeface="Calibri"/>
              </a:rPr>
              <a:t>i¸slemerin </a:t>
            </a:r>
            <a:r>
              <a:rPr dirty="0" sz="1100" spc="30">
                <a:latin typeface="Calibri"/>
                <a:cs typeface="Calibri"/>
              </a:rPr>
              <a:t>hangi </a:t>
            </a:r>
            <a:r>
              <a:rPr dirty="0" sz="1100" spc="25">
                <a:latin typeface="Calibri"/>
                <a:cs typeface="Calibri"/>
              </a:rPr>
              <a:t>sırada </a:t>
            </a:r>
            <a:r>
              <a:rPr dirty="0" sz="1100" spc="-5">
                <a:latin typeface="Calibri"/>
                <a:cs typeface="Calibri"/>
              </a:rPr>
              <a:t>yapılaca˘gını </a:t>
            </a:r>
            <a:r>
              <a:rPr dirty="0" sz="1100" spc="25">
                <a:latin typeface="Calibri"/>
                <a:cs typeface="Calibri"/>
              </a:rPr>
              <a:t>belirtmek </a:t>
            </a:r>
            <a:r>
              <a:rPr dirty="0" sz="1100" spc="-40">
                <a:latin typeface="Calibri"/>
                <a:cs typeface="Calibri"/>
              </a:rPr>
              <a:t>i¸cin </a:t>
            </a:r>
            <a:r>
              <a:rPr dirty="0" sz="1100" spc="5">
                <a:latin typeface="Calibri"/>
                <a:cs typeface="Calibri"/>
              </a:rPr>
              <a:t>paranteze </a:t>
            </a:r>
            <a:r>
              <a:rPr dirty="0" sz="1100" spc="-15">
                <a:latin typeface="Calibri"/>
                <a:cs typeface="Calibri"/>
              </a:rPr>
              <a:t>ihtiya¸c </a:t>
            </a:r>
            <a:r>
              <a:rPr dirty="0" sz="1100" spc="35">
                <a:latin typeface="Calibri"/>
                <a:cs typeface="Calibri"/>
              </a:rPr>
              <a:t>duymamalarıdır(they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do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require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parentheses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express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order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which</a:t>
            </a:r>
            <a:r>
              <a:rPr dirty="0" sz="1100" spc="5">
                <a:latin typeface="Calibri"/>
                <a:cs typeface="Calibri"/>
              </a:rPr>
              <a:t> operators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applied)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i¸slemlerin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birle¸smesinde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katı </a:t>
            </a:r>
            <a:r>
              <a:rPr dirty="0" sz="1100" spc="40">
                <a:latin typeface="Calibri"/>
                <a:cs typeface="Calibri"/>
              </a:rPr>
              <a:t>kuralları </a:t>
            </a:r>
            <a:r>
              <a:rPr dirty="0" sz="1100" spc="35">
                <a:latin typeface="Calibri"/>
                <a:cs typeface="Calibri"/>
              </a:rPr>
              <a:t>uygulamalarıdır(they </a:t>
            </a:r>
            <a:r>
              <a:rPr dirty="0" sz="1100" spc="-5">
                <a:latin typeface="Calibri"/>
                <a:cs typeface="Calibri"/>
              </a:rPr>
              <a:t>follow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strict </a:t>
            </a:r>
            <a:r>
              <a:rPr dirty="0" sz="1100" spc="10">
                <a:latin typeface="Calibri"/>
                <a:cs typeface="Calibri"/>
              </a:rPr>
              <a:t>rules 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10">
                <a:latin typeface="Calibri"/>
                <a:cs typeface="Calibri"/>
              </a:rPr>
              <a:t>define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associativ-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ity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operators)</a:t>
            </a:r>
            <a:endParaRPr sz="1100">
              <a:latin typeface="Calibri"/>
              <a:cs typeface="Calibri"/>
            </a:endParaRPr>
          </a:p>
          <a:p>
            <a:pPr marL="327660" marR="173990" indent="-315595">
              <a:lnSpc>
                <a:spcPct val="102600"/>
              </a:lnSpc>
              <a:spcBef>
                <a:spcPts val="400"/>
              </a:spcBef>
              <a:buAutoNum type="arabicParenBoth" startAt="23"/>
              <a:tabLst>
                <a:tab pos="3289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E˘ger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90">
                <a:latin typeface="Calibri"/>
                <a:cs typeface="Calibri"/>
              </a:rPr>
              <a:t>i¸sle¸c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birden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fazla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i¸slem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i¸cin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kullanılabiliyorsa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g¨olgelenmi¸s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denir.(If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oper-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ator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can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perform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than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one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operation,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it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said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shadowed.)</a:t>
            </a:r>
            <a:endParaRPr sz="11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234"/>
              </a:spcBef>
              <a:tabLst>
                <a:tab pos="1120775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Do˘gru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35" b="1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15043" y="4474870"/>
            <a:ext cx="382905" cy="3810"/>
            <a:chOff x="3115043" y="4474870"/>
            <a:chExt cx="382905" cy="3810"/>
          </a:xfrm>
        </p:grpSpPr>
        <p:sp>
          <p:nvSpPr>
            <p:cNvPr id="9" name="object 9"/>
            <p:cNvSpPr/>
            <p:nvPr/>
          </p:nvSpPr>
          <p:spPr>
            <a:xfrm>
              <a:off x="3115043" y="447666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14789" y="447666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14547" y="447666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14293" y="447666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67715" y="4303343"/>
            <a:ext cx="2385060" cy="5613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8295" indent="-316230">
              <a:lnSpc>
                <a:spcPct val="100000"/>
              </a:lnSpc>
              <a:spcBef>
                <a:spcPts val="90"/>
              </a:spcBef>
              <a:buAutoNum type="arabicParenBoth" startAt="24"/>
              <a:tabLst>
                <a:tab pos="3289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Dinamik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tahsis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de˘gi¸skenleri</a:t>
            </a:r>
            <a:endParaRPr sz="11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  <a:tabLst>
                <a:tab pos="71882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235"/>
              </a:spcBef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36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heap</a:t>
            </a:r>
            <a:r>
              <a:rPr dirty="0" sz="1100" spc="2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alanına(on</a:t>
            </a:r>
            <a:r>
              <a:rPr dirty="0" sz="1100" spc="1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2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heap)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6333" y="4303343"/>
            <a:ext cx="3310254" cy="5613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893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Calibri"/>
                <a:cs typeface="Calibri"/>
              </a:rPr>
              <a:t>yerle¸stirir.(Dynamic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allocation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places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variables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657475" algn="l"/>
              </a:tabLst>
            </a:pP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sembol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tablosuna(in</a:t>
            </a:r>
            <a:r>
              <a:rPr dirty="0" sz="1100" spc="5">
                <a:latin typeface="Calibri"/>
                <a:cs typeface="Calibri"/>
              </a:rPr>
              <a:t> 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symbol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table)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i¸saret¸ci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715" y="4788443"/>
            <a:ext cx="5744845" cy="64325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535"/>
              </a:spcBef>
              <a:tabLst>
                <a:tab pos="2162810" algn="l"/>
              </a:tabLst>
            </a:pPr>
            <a:r>
              <a:rPr dirty="0" sz="1100" spc="20">
                <a:latin typeface="Calibri"/>
                <a:cs typeface="Calibri"/>
              </a:rPr>
              <a:t>listesine(in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pointer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list)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yı˘gıta(on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stack)</a:t>
            </a:r>
            <a:endParaRPr sz="1100">
              <a:latin typeface="Calibri"/>
              <a:cs typeface="Calibri"/>
            </a:endParaRPr>
          </a:p>
          <a:p>
            <a:pPr marL="327660" marR="5080" indent="-315595">
              <a:lnSpc>
                <a:spcPct val="102600"/>
              </a:lnSpc>
              <a:spcBef>
                <a:spcPts val="400"/>
              </a:spcBef>
              <a:tabLst>
                <a:tab pos="1196975" algn="l"/>
                <a:tab pos="2381885" algn="l"/>
              </a:tabLst>
            </a:pPr>
            <a:r>
              <a:rPr dirty="0" sz="1100" spc="35">
                <a:latin typeface="Calibri"/>
                <a:cs typeface="Calibri"/>
              </a:rPr>
              <a:t>(25)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metoda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90">
                <a:latin typeface="Calibri"/>
                <a:cs typeface="Calibri"/>
              </a:rPr>
              <a:t>¸ca˘grı</a:t>
            </a:r>
            <a:r>
              <a:rPr dirty="0" u="sng" sz="11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adlandırılır.(Each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call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method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referred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a(n)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82720" y="624042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8088" y="6584568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13778" y="5437008"/>
            <a:ext cx="6842125" cy="1338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1965">
              <a:lnSpc>
                <a:spcPct val="100000"/>
              </a:lnSpc>
              <a:spcBef>
                <a:spcPts val="90"/>
              </a:spcBef>
              <a:tabLst>
                <a:tab pos="2121535" algn="l"/>
                <a:tab pos="3422650" algn="l"/>
                <a:tab pos="5372100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dallanma(branching)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icra(execution)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40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aktivasyon(activation)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yu¨ru¨tme(invocation)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algn="just" marL="189230" marR="946785" indent="-177165">
              <a:lnSpc>
                <a:spcPct val="102600"/>
              </a:lnSpc>
              <a:spcBef>
                <a:spcPts val="910"/>
              </a:spcBef>
            </a:pPr>
            <a:r>
              <a:rPr dirty="0" sz="1100" spc="5">
                <a:latin typeface="Calibri"/>
                <a:cs typeface="Calibri"/>
              </a:rPr>
              <a:t>2.  </a:t>
            </a:r>
            <a:r>
              <a:rPr dirty="0" sz="1100" spc="65">
                <a:latin typeface="Calibri"/>
                <a:cs typeface="Calibri"/>
              </a:rPr>
              <a:t>(15P) </a:t>
            </a:r>
            <a:r>
              <a:rPr dirty="0" sz="1100" spc="25">
                <a:latin typeface="Calibri"/>
                <a:cs typeface="Calibri"/>
              </a:rPr>
              <a:t>Parametre olarak </a:t>
            </a:r>
            <a:r>
              <a:rPr dirty="0" sz="1100" spc="40">
                <a:latin typeface="Calibri"/>
                <a:cs typeface="Calibri"/>
              </a:rPr>
              <a:t>bir dizi </a:t>
            </a:r>
            <a:r>
              <a:rPr dirty="0" sz="1100" spc="25">
                <a:latin typeface="Calibri"/>
                <a:cs typeface="Calibri"/>
              </a:rPr>
              <a:t>alan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aldı˘gı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dizi </a:t>
            </a:r>
            <a:r>
              <a:rPr dirty="0" sz="1100" spc="15">
                <a:latin typeface="Calibri"/>
                <a:cs typeface="Calibri"/>
              </a:rPr>
              <a:t>elemanlarını  </a:t>
            </a:r>
            <a:r>
              <a:rPr dirty="0" sz="1100" spc="20">
                <a:latin typeface="Calibri"/>
                <a:cs typeface="Calibri"/>
              </a:rPr>
              <a:t>tek 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cift </a:t>
            </a:r>
            <a:r>
              <a:rPr dirty="0" sz="1100" spc="15">
                <a:latin typeface="Calibri"/>
                <a:cs typeface="Calibri"/>
              </a:rPr>
              <a:t>olma  </a:t>
            </a:r>
            <a:r>
              <a:rPr dirty="0" sz="1100" spc="20">
                <a:latin typeface="Calibri"/>
                <a:cs typeface="Calibri"/>
              </a:rPr>
              <a:t>durumuna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95">
                <a:latin typeface="Calibri"/>
                <a:cs typeface="Calibri"/>
              </a:rPr>
              <a:t>g¨ore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ciftDizi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45">
                <a:latin typeface="Calibri"/>
                <a:cs typeface="Calibri"/>
              </a:rPr>
              <a:t>tekDizi’ </a:t>
            </a:r>
            <a:r>
              <a:rPr dirty="0" sz="1100" spc="-10">
                <a:latin typeface="Calibri"/>
                <a:cs typeface="Calibri"/>
              </a:rPr>
              <a:t>ye </a:t>
            </a:r>
            <a:r>
              <a:rPr dirty="0" sz="1100" spc="35">
                <a:latin typeface="Calibri"/>
                <a:cs typeface="Calibri"/>
              </a:rPr>
              <a:t>atıp </a:t>
            </a:r>
            <a:r>
              <a:rPr dirty="0" sz="1100" spc="10">
                <a:latin typeface="Calibri"/>
                <a:cs typeface="Calibri"/>
              </a:rPr>
              <a:t>geri </a:t>
            </a:r>
            <a:r>
              <a:rPr dirty="0" sz="1100" spc="-80">
                <a:latin typeface="Calibri"/>
                <a:cs typeface="Calibri"/>
              </a:rPr>
              <a:t>d¨ondu¨ren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tekcift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diziyap </a:t>
            </a:r>
            <a:r>
              <a:rPr dirty="0" sz="1100" spc="10">
                <a:latin typeface="Calibri"/>
                <a:cs typeface="Calibri"/>
              </a:rPr>
              <a:t>metodunu </a:t>
            </a:r>
            <a:r>
              <a:rPr dirty="0" sz="1100" spc="75">
                <a:latin typeface="Calibri"/>
                <a:cs typeface="Calibri"/>
              </a:rPr>
              <a:t>Ruby </a:t>
            </a:r>
            <a:r>
              <a:rPr dirty="0" sz="1100" spc="20">
                <a:latin typeface="Calibri"/>
                <a:cs typeface="Calibri"/>
              </a:rPr>
              <a:t>programlama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diliyle </a:t>
            </a:r>
            <a:r>
              <a:rPr dirty="0" sz="1100" spc="35">
                <a:latin typeface="Calibri"/>
                <a:cs typeface="Calibri"/>
              </a:rPr>
              <a:t>yazınız.  </a:t>
            </a:r>
            <a:r>
              <a:rPr dirty="0" sz="1100" spc="20">
                <a:latin typeface="Calibri"/>
                <a:cs typeface="Calibri"/>
              </a:rPr>
              <a:t>Metottan </a:t>
            </a:r>
            <a:r>
              <a:rPr dirty="0" sz="1100" spc="5">
                <a:latin typeface="Calibri"/>
                <a:cs typeface="Calibri"/>
              </a:rPr>
              <a:t>geriye </a:t>
            </a:r>
            <a:r>
              <a:rPr dirty="0" sz="1100" spc="50">
                <a:latin typeface="Calibri"/>
                <a:cs typeface="Calibri"/>
              </a:rPr>
              <a:t>tekDizi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ciftDizi </a:t>
            </a:r>
            <a:r>
              <a:rPr dirty="0" sz="1100" spc="25">
                <a:latin typeface="Calibri"/>
                <a:cs typeface="Calibri"/>
              </a:rPr>
              <a:t>olmak </a:t>
            </a:r>
            <a:r>
              <a:rPr dirty="0" sz="1100" spc="-75">
                <a:latin typeface="Calibri"/>
                <a:cs typeface="Calibri"/>
              </a:rPr>
              <a:t>u¨zere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dizi </a:t>
            </a:r>
            <a:r>
              <a:rPr dirty="0" sz="1100">
                <a:latin typeface="Calibri"/>
                <a:cs typeface="Calibri"/>
              </a:rPr>
              <a:t>d¨onmelidir.(Write </a:t>
            </a:r>
            <a:r>
              <a:rPr dirty="0" sz="1100" spc="20">
                <a:latin typeface="Calibri"/>
                <a:cs typeface="Calibri"/>
              </a:rPr>
              <a:t>tek-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cift</a:t>
            </a:r>
            <a:r>
              <a:rPr dirty="0" sz="1100" spc="35">
                <a:latin typeface="Calibri"/>
                <a:cs typeface="Calibri"/>
              </a:rPr>
              <a:t> diziyap </a:t>
            </a:r>
            <a:r>
              <a:rPr dirty="0" sz="1100" spc="75">
                <a:latin typeface="Calibri"/>
                <a:cs typeface="Calibri"/>
              </a:rPr>
              <a:t>Ruby </a:t>
            </a:r>
            <a:r>
              <a:rPr dirty="0" sz="1100" spc="10">
                <a:latin typeface="Calibri"/>
                <a:cs typeface="Calibri"/>
              </a:rPr>
              <a:t>method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10">
                <a:latin typeface="Calibri"/>
                <a:cs typeface="Calibri"/>
              </a:rPr>
              <a:t>takes </a:t>
            </a:r>
            <a:r>
              <a:rPr dirty="0" sz="1100" spc="20">
                <a:latin typeface="Calibri"/>
                <a:cs typeface="Calibri"/>
              </a:rPr>
              <a:t>an </a:t>
            </a:r>
            <a:r>
              <a:rPr dirty="0" sz="1100" spc="30">
                <a:latin typeface="Calibri"/>
                <a:cs typeface="Calibri"/>
              </a:rPr>
              <a:t>array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5">
                <a:latin typeface="Calibri"/>
                <a:cs typeface="Calibri"/>
              </a:rPr>
              <a:t>argument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15">
                <a:latin typeface="Calibri"/>
                <a:cs typeface="Calibri"/>
              </a:rPr>
              <a:t>returns </a:t>
            </a:r>
            <a:r>
              <a:rPr dirty="0" sz="1100" spc="-15">
                <a:latin typeface="Calibri"/>
                <a:cs typeface="Calibri"/>
              </a:rPr>
              <a:t>two </a:t>
            </a:r>
            <a:r>
              <a:rPr dirty="0" sz="1100">
                <a:latin typeface="Calibri"/>
                <a:cs typeface="Calibri"/>
              </a:rPr>
              <a:t>different </a:t>
            </a:r>
            <a:r>
              <a:rPr dirty="0" sz="1100" spc="25">
                <a:latin typeface="Calibri"/>
                <a:cs typeface="Calibri"/>
              </a:rPr>
              <a:t>arrays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containing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even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odd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numbers.)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19" name="object 19"/>
          <p:cNvSpPr txBox="1"/>
          <p:nvPr/>
        </p:nvSpPr>
        <p:spPr>
          <a:xfrm>
            <a:off x="706031" y="6885622"/>
            <a:ext cx="5692775" cy="1974214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185420" marR="3825240" indent="-146050">
              <a:lnSpc>
                <a:spcPct val="102600"/>
              </a:lnSpc>
              <a:spcBef>
                <a:spcPts val="130"/>
              </a:spcBef>
            </a:pPr>
            <a:r>
              <a:rPr dirty="0" sz="1100" spc="85">
                <a:solidFill>
                  <a:srgbClr val="007F00"/>
                </a:solidFill>
                <a:latin typeface="Calibri"/>
                <a:cs typeface="Calibri"/>
              </a:rPr>
              <a:t>def</a:t>
            </a:r>
            <a:r>
              <a:rPr dirty="0" sz="1100" spc="3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35">
                <a:solidFill>
                  <a:srgbClr val="0000FF"/>
                </a:solidFill>
                <a:latin typeface="Calibri"/>
                <a:cs typeface="Calibri"/>
              </a:rPr>
              <a:t>tekcift_diziyap</a:t>
            </a:r>
            <a:r>
              <a:rPr dirty="0" sz="1100" spc="3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105">
                <a:latin typeface="Calibri"/>
                <a:cs typeface="Calibri"/>
              </a:rPr>
              <a:t>array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85">
                <a:latin typeface="Calibri"/>
                <a:cs typeface="Calibri"/>
              </a:rPr>
              <a:t>tekDizi,ciftDizi</a:t>
            </a:r>
            <a:r>
              <a:rPr dirty="0" sz="1100" spc="185">
                <a:solidFill>
                  <a:srgbClr val="666666"/>
                </a:solidFill>
                <a:latin typeface="Calibri"/>
                <a:cs typeface="Calibri"/>
              </a:rPr>
              <a:t>=[]</a:t>
            </a:r>
            <a:r>
              <a:rPr dirty="0" sz="1100" spc="185">
                <a:latin typeface="Calibri"/>
                <a:cs typeface="Calibri"/>
              </a:rPr>
              <a:t>,</a:t>
            </a:r>
            <a:r>
              <a:rPr dirty="0" sz="1100" spc="185">
                <a:solidFill>
                  <a:srgbClr val="666666"/>
                </a:solidFill>
                <a:latin typeface="Calibri"/>
                <a:cs typeface="Calibri"/>
              </a:rPr>
              <a:t>[] </a:t>
            </a:r>
            <a:r>
              <a:rPr dirty="0" sz="1100" spc="19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array</a:t>
            </a:r>
            <a:r>
              <a:rPr dirty="0" sz="1100" spc="100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00">
                <a:latin typeface="Calibri"/>
                <a:cs typeface="Calibri"/>
              </a:rPr>
              <a:t>each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Calibri"/>
                <a:cs typeface="Calibri"/>
              </a:rPr>
              <a:t>do</a:t>
            </a:r>
            <a:r>
              <a:rPr dirty="0" sz="1100" spc="7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25">
                <a:solidFill>
                  <a:srgbClr val="666666"/>
                </a:solidFill>
                <a:latin typeface="Calibri"/>
                <a:cs typeface="Calibri"/>
              </a:rPr>
              <a:t>|</a:t>
            </a:r>
            <a:r>
              <a:rPr dirty="0" sz="1100" spc="25">
                <a:latin typeface="Calibri"/>
                <a:cs typeface="Calibri"/>
              </a:rPr>
              <a:t>eleman</a:t>
            </a:r>
            <a:r>
              <a:rPr dirty="0" sz="1100" spc="25">
                <a:solidFill>
                  <a:srgbClr val="666666"/>
                </a:solidFill>
                <a:latin typeface="Calibri"/>
                <a:cs typeface="Calibri"/>
              </a:rPr>
              <a:t>|</a:t>
            </a:r>
            <a:endParaRPr sz="1100">
              <a:latin typeface="Calibri"/>
              <a:cs typeface="Calibri"/>
            </a:endParaRPr>
          </a:p>
          <a:p>
            <a:pPr marL="476884" marR="3679825" indent="-146050">
              <a:lnSpc>
                <a:spcPct val="102699"/>
              </a:lnSpc>
            </a:pPr>
            <a:r>
              <a:rPr dirty="0" sz="1100" spc="275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dirty="0" sz="1100" spc="3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eleman</a:t>
            </a:r>
            <a:r>
              <a:rPr dirty="0" sz="1100" spc="-5">
                <a:solidFill>
                  <a:srgbClr val="666666"/>
                </a:solidFill>
                <a:latin typeface="Calibri"/>
                <a:cs typeface="Calibri"/>
              </a:rPr>
              <a:t>%2==0 </a:t>
            </a:r>
            <a:r>
              <a:rPr dirty="0" sz="110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90">
                <a:latin typeface="Calibri"/>
                <a:cs typeface="Calibri"/>
              </a:rPr>
              <a:t>ciftDizi</a:t>
            </a:r>
            <a:r>
              <a:rPr dirty="0" sz="1100" spc="29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55">
                <a:latin typeface="Calibri"/>
                <a:cs typeface="Calibri"/>
              </a:rPr>
              <a:t>push(eleman)</a:t>
            </a:r>
            <a:endParaRPr sz="11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35"/>
              </a:spcBef>
            </a:pPr>
            <a:r>
              <a:rPr dirty="0" sz="1100" spc="125">
                <a:solidFill>
                  <a:srgbClr val="007F00"/>
                </a:solidFill>
                <a:latin typeface="Calibri"/>
                <a:cs typeface="Calibri"/>
              </a:rPr>
              <a:t>else</a:t>
            </a:r>
            <a:endParaRPr sz="1100">
              <a:latin typeface="Calibri"/>
              <a:cs typeface="Calibri"/>
            </a:endParaRPr>
          </a:p>
          <a:p>
            <a:pPr marL="330835" marR="3752850" indent="145415">
              <a:lnSpc>
                <a:spcPct val="102600"/>
              </a:lnSpc>
            </a:pPr>
            <a:r>
              <a:rPr dirty="0" sz="1100" spc="135">
                <a:latin typeface="Calibri"/>
                <a:cs typeface="Calibri"/>
              </a:rPr>
              <a:t>tekDizi</a:t>
            </a:r>
            <a:r>
              <a:rPr dirty="0" sz="1100" spc="29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50">
                <a:latin typeface="Calibri"/>
                <a:cs typeface="Calibri"/>
              </a:rPr>
              <a:t>push(eleman)  </a:t>
            </a:r>
            <a:r>
              <a:rPr dirty="0" sz="1100" spc="5">
                <a:solidFill>
                  <a:srgbClr val="007F00"/>
                </a:solidFill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 marL="185420">
              <a:lnSpc>
                <a:spcPct val="100000"/>
              </a:lnSpc>
              <a:spcBef>
                <a:spcPts val="35"/>
              </a:spcBef>
            </a:pPr>
            <a:r>
              <a:rPr dirty="0" sz="1100" spc="5">
                <a:solidFill>
                  <a:srgbClr val="007F00"/>
                </a:solidFill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 marL="40005" marR="3825240" indent="145415">
              <a:lnSpc>
                <a:spcPct val="102600"/>
              </a:lnSpc>
            </a:pPr>
            <a:r>
              <a:rPr dirty="0" sz="1100" spc="9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dirty="0" sz="1100" spc="27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75">
                <a:latin typeface="Calibri"/>
                <a:cs typeface="Calibri"/>
              </a:rPr>
              <a:t>tekDizi,ciftDizi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007F00"/>
                </a:solidFill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2" name="object 2"/>
          <p:cNvSpPr txBox="1"/>
          <p:nvPr/>
        </p:nvSpPr>
        <p:spPr>
          <a:xfrm>
            <a:off x="513778" y="902333"/>
            <a:ext cx="5899785" cy="9372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Calibri"/>
                <a:cs typeface="Calibri"/>
              </a:rPr>
              <a:t>3.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(15P) </a:t>
            </a:r>
            <a:r>
              <a:rPr dirty="0" sz="1100" spc="-50">
                <a:latin typeface="Calibri"/>
                <a:cs typeface="Calibri"/>
              </a:rPr>
              <a:t>A¸sa˘gıda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soyut </a:t>
            </a:r>
            <a:r>
              <a:rPr dirty="0" sz="1100" spc="160">
                <a:latin typeface="Calibri"/>
                <a:cs typeface="Calibri"/>
              </a:rPr>
              <a:t>Sekil </a:t>
            </a:r>
            <a:r>
              <a:rPr dirty="0" sz="1100" spc="30">
                <a:latin typeface="Calibri"/>
                <a:cs typeface="Calibri"/>
              </a:rPr>
              <a:t>sınıfının yapısı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40">
                <a:latin typeface="Calibri"/>
                <a:cs typeface="Calibri"/>
              </a:rPr>
              <a:t>kullanımı </a:t>
            </a:r>
            <a:r>
              <a:rPr dirty="0" sz="1100">
                <a:latin typeface="Calibri"/>
                <a:cs typeface="Calibri"/>
              </a:rPr>
              <a:t>verilmi¸stir.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Kare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95">
                <a:latin typeface="Calibri"/>
                <a:cs typeface="Calibri"/>
              </a:rPr>
              <a:t>Daire </a:t>
            </a:r>
            <a:r>
              <a:rPr dirty="0" sz="1100" spc="30">
                <a:latin typeface="Calibri"/>
                <a:cs typeface="Calibri"/>
              </a:rPr>
              <a:t>sınıflarını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60">
                <a:latin typeface="Calibri"/>
                <a:cs typeface="Calibri"/>
              </a:rPr>
              <a:t>Sekil </a:t>
            </a:r>
            <a:r>
              <a:rPr dirty="0" sz="1100" spc="25">
                <a:latin typeface="Calibri"/>
                <a:cs typeface="Calibri"/>
              </a:rPr>
              <a:t>sınıfından </a:t>
            </a:r>
            <a:r>
              <a:rPr dirty="0" sz="1100" spc="-30">
                <a:latin typeface="Calibri"/>
                <a:cs typeface="Calibri"/>
              </a:rPr>
              <a:t>tu¨reterek, </a:t>
            </a:r>
            <a:r>
              <a:rPr dirty="0" sz="1100" spc="35">
                <a:latin typeface="Calibri"/>
                <a:cs typeface="Calibri"/>
              </a:rPr>
              <a:t>kurucu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-60">
                <a:latin typeface="Calibri"/>
                <a:cs typeface="Calibri"/>
              </a:rPr>
              <a:t>di˘ger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gerekli </a:t>
            </a:r>
            <a:r>
              <a:rPr dirty="0" sz="1100" spc="25">
                <a:latin typeface="Calibri"/>
                <a:cs typeface="Calibri"/>
              </a:rPr>
              <a:t>metodlarını </a:t>
            </a:r>
            <a:r>
              <a:rPr dirty="0" sz="1100" spc="30">
                <a:latin typeface="Calibri"/>
                <a:cs typeface="Calibri"/>
              </a:rPr>
              <a:t>yazınız.(Below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0">
                <a:latin typeface="Calibri"/>
                <a:cs typeface="Calibri"/>
              </a:rPr>
              <a:t>structure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usage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160">
                <a:latin typeface="Calibri"/>
                <a:cs typeface="Calibri"/>
              </a:rPr>
              <a:t>Sekil </a:t>
            </a:r>
            <a:r>
              <a:rPr dirty="0" sz="1100" spc="25">
                <a:latin typeface="Calibri"/>
                <a:cs typeface="Calibri"/>
              </a:rPr>
              <a:t>abstract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class.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Write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Kare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Daire </a:t>
            </a:r>
            <a:r>
              <a:rPr dirty="0" sz="1100" spc="5">
                <a:latin typeface="Calibri"/>
                <a:cs typeface="Calibri"/>
              </a:rPr>
              <a:t>classes,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their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constructors 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required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methods.)</a:t>
            </a:r>
            <a:endParaRPr sz="11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484"/>
              </a:spcBef>
            </a:pPr>
            <a:r>
              <a:rPr dirty="0" sz="1100" spc="114" b="1">
                <a:latin typeface="Calibri"/>
                <a:cs typeface="Calibri"/>
              </a:rPr>
              <a:t>Kullanımı: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031" y="1915210"/>
            <a:ext cx="5692775" cy="76962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40005" marR="2515870">
              <a:lnSpc>
                <a:spcPct val="102600"/>
              </a:lnSpc>
              <a:spcBef>
                <a:spcPts val="130"/>
              </a:spcBef>
            </a:pPr>
            <a:r>
              <a:rPr dirty="0" sz="1100" spc="160">
                <a:latin typeface="Calibri"/>
                <a:cs typeface="Calibri"/>
              </a:rPr>
              <a:t>Sekil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k</a:t>
            </a:r>
            <a:r>
              <a:rPr dirty="0" sz="1100" spc="-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dirty="0" sz="1100" spc="-2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dirty="0" sz="1100" spc="-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25">
                <a:latin typeface="Calibri"/>
                <a:cs typeface="Calibri"/>
              </a:rPr>
              <a:t>Kare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(5); </a:t>
            </a:r>
            <a:r>
              <a:rPr dirty="0" sz="1100" spc="13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25">
                <a:latin typeface="Calibri"/>
                <a:cs typeface="Calibri"/>
              </a:rPr>
              <a:t>System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2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2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(</a:t>
            </a:r>
            <a:r>
              <a:rPr dirty="0" sz="1100" spc="125">
                <a:latin typeface="Calibri"/>
                <a:cs typeface="Calibri"/>
              </a:rPr>
              <a:t>k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25">
                <a:solidFill>
                  <a:srgbClr val="7C8E28"/>
                </a:solidFill>
                <a:latin typeface="Calibri"/>
                <a:cs typeface="Calibri"/>
              </a:rPr>
              <a:t>alan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()+</a:t>
            </a:r>
            <a:r>
              <a:rPr dirty="0" sz="1100" spc="12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dirty="0" sz="1100" spc="31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dirty="0" sz="1100" spc="145">
                <a:latin typeface="Calibri"/>
                <a:cs typeface="Calibri"/>
              </a:rPr>
              <a:t>k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45">
                <a:solidFill>
                  <a:srgbClr val="7C8E28"/>
                </a:solidFill>
                <a:latin typeface="Calibri"/>
                <a:cs typeface="Calibri"/>
              </a:rPr>
              <a:t>cevre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()); </a:t>
            </a:r>
            <a:r>
              <a:rPr dirty="0" sz="1100" spc="-2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k</a:t>
            </a:r>
            <a:r>
              <a:rPr dirty="0" sz="1100" spc="-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dirty="0" sz="1100" spc="-2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dirty="0" sz="1100" spc="-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25">
                <a:latin typeface="Calibri"/>
                <a:cs typeface="Calibri"/>
              </a:rPr>
              <a:t>Daire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(10); </a:t>
            </a:r>
            <a:r>
              <a:rPr dirty="0" sz="1100" spc="13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25">
                <a:latin typeface="Calibri"/>
                <a:cs typeface="Calibri"/>
              </a:rPr>
              <a:t>System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2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2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(</a:t>
            </a:r>
            <a:r>
              <a:rPr dirty="0" sz="1100" spc="125">
                <a:latin typeface="Calibri"/>
                <a:cs typeface="Calibri"/>
              </a:rPr>
              <a:t>k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25">
                <a:solidFill>
                  <a:srgbClr val="7C8E28"/>
                </a:solidFill>
                <a:latin typeface="Calibri"/>
                <a:cs typeface="Calibri"/>
              </a:rPr>
              <a:t>alan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()+</a:t>
            </a:r>
            <a:r>
              <a:rPr dirty="0" sz="1100" spc="12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dirty="0" sz="1100" spc="31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dirty="0" sz="1100" spc="145">
                <a:latin typeface="Calibri"/>
                <a:cs typeface="Calibri"/>
              </a:rPr>
              <a:t>k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45">
                <a:solidFill>
                  <a:srgbClr val="7C8E28"/>
                </a:solidFill>
                <a:latin typeface="Calibri"/>
                <a:cs typeface="Calibri"/>
              </a:rPr>
              <a:t>cevre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());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031" y="2803423"/>
            <a:ext cx="5692775" cy="317881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65"/>
              </a:spcBef>
            </a:pPr>
            <a:r>
              <a:rPr dirty="0" sz="1100" spc="114">
                <a:solidFill>
                  <a:srgbClr val="007F00"/>
                </a:solidFill>
                <a:latin typeface="Calibri"/>
                <a:cs typeface="Calibri"/>
              </a:rPr>
              <a:t>abstract</a:t>
            </a:r>
            <a:r>
              <a:rPr dirty="0" sz="1100" spc="30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5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dirty="0" sz="1100" spc="30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60">
                <a:solidFill>
                  <a:srgbClr val="0000FF"/>
                </a:solidFill>
                <a:latin typeface="Calibri"/>
                <a:cs typeface="Calibri"/>
              </a:rPr>
              <a:t>Sekil</a:t>
            </a:r>
            <a:r>
              <a:rPr dirty="0" sz="1100" spc="3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330835" marR="3098165">
              <a:lnSpc>
                <a:spcPct val="102600"/>
              </a:lnSpc>
            </a:pPr>
            <a:r>
              <a:rPr dirty="0" sz="1100" spc="12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dirty="0" sz="1100" spc="1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14">
                <a:solidFill>
                  <a:srgbClr val="007F00"/>
                </a:solidFill>
                <a:latin typeface="Calibri"/>
                <a:cs typeface="Calibri"/>
              </a:rPr>
              <a:t>abstract</a:t>
            </a:r>
            <a:r>
              <a:rPr dirty="0" sz="1100" spc="1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dirty="0" sz="1100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65">
                <a:solidFill>
                  <a:srgbClr val="0000FF"/>
                </a:solidFill>
                <a:latin typeface="Calibri"/>
                <a:cs typeface="Calibri"/>
              </a:rPr>
              <a:t>alan</a:t>
            </a:r>
            <a:r>
              <a:rPr dirty="0" sz="1100" spc="165">
                <a:solidFill>
                  <a:srgbClr val="666666"/>
                </a:solidFill>
                <a:latin typeface="Calibri"/>
                <a:cs typeface="Calibri"/>
              </a:rPr>
              <a:t>(); </a:t>
            </a:r>
            <a:r>
              <a:rPr dirty="0" sz="1100" spc="-2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2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dirty="0" sz="1100" spc="3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14">
                <a:solidFill>
                  <a:srgbClr val="007F00"/>
                </a:solidFill>
                <a:latin typeface="Calibri"/>
                <a:cs typeface="Calibri"/>
              </a:rPr>
              <a:t>abstract</a:t>
            </a:r>
            <a:r>
              <a:rPr dirty="0" sz="1100" spc="3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dirty="0" sz="1100" spc="31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0000FF"/>
                </a:solidFill>
                <a:latin typeface="Calibri"/>
                <a:cs typeface="Calibri"/>
              </a:rPr>
              <a:t>cevre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();</a:t>
            </a:r>
            <a:endParaRPr sz="11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330835" marR="3825240" indent="-291465">
              <a:lnSpc>
                <a:spcPct val="102699"/>
              </a:lnSpc>
            </a:pPr>
            <a:r>
              <a:rPr dirty="0" sz="1100" spc="15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dirty="0" sz="1100" spc="30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65">
                <a:solidFill>
                  <a:srgbClr val="0000FF"/>
                </a:solidFill>
                <a:latin typeface="Calibri"/>
                <a:cs typeface="Calibri"/>
              </a:rPr>
              <a:t>Kare</a:t>
            </a:r>
            <a:r>
              <a:rPr dirty="0" sz="1100" spc="3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65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dirty="0" sz="1100" spc="30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Sekil</a:t>
            </a:r>
            <a:r>
              <a:rPr dirty="0" sz="1100" spc="170">
                <a:solidFill>
                  <a:srgbClr val="666666"/>
                </a:solidFill>
                <a:latin typeface="Calibri"/>
                <a:cs typeface="Calibri"/>
              </a:rPr>
              <a:t>{ </a:t>
            </a:r>
            <a:r>
              <a:rPr dirty="0" sz="1100" spc="-2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dirty="0" sz="1100" spc="31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kenar</a:t>
            </a:r>
            <a:r>
              <a:rPr dirty="0" sz="1100" spc="100">
                <a:solidFill>
                  <a:srgbClr val="666666"/>
                </a:solidFill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622300" marR="3388995" indent="-291465">
              <a:lnSpc>
                <a:spcPct val="102600"/>
              </a:lnSpc>
            </a:pPr>
            <a:r>
              <a:rPr dirty="0" sz="1100" spc="12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dirty="0" sz="1100" spc="3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70">
                <a:solidFill>
                  <a:srgbClr val="0000FF"/>
                </a:solidFill>
                <a:latin typeface="Calibri"/>
                <a:cs typeface="Calibri"/>
              </a:rPr>
              <a:t>Kare</a:t>
            </a:r>
            <a:r>
              <a:rPr dirty="0" sz="1100" spc="70">
                <a:solidFill>
                  <a:srgbClr val="666666"/>
                </a:solidFill>
                <a:latin typeface="Calibri"/>
                <a:cs typeface="Calibri"/>
              </a:rPr>
              <a:t>(</a:t>
            </a:r>
            <a:r>
              <a:rPr dirty="0" sz="1100" spc="7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dirty="0" sz="1100" spc="32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kenar</a:t>
            </a:r>
            <a:r>
              <a:rPr dirty="0" sz="1100" spc="90">
                <a:solidFill>
                  <a:srgbClr val="666666"/>
                </a:solidFill>
                <a:latin typeface="Calibri"/>
                <a:cs typeface="Calibri"/>
              </a:rPr>
              <a:t>)</a:t>
            </a:r>
            <a:r>
              <a:rPr dirty="0" sz="1100" spc="3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{ </a:t>
            </a:r>
            <a:r>
              <a:rPr dirty="0" sz="1100" spc="-2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25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25">
                <a:solidFill>
                  <a:srgbClr val="7C8E28"/>
                </a:solidFill>
                <a:latin typeface="Calibri"/>
                <a:cs typeface="Calibri"/>
              </a:rPr>
              <a:t>kenar</a:t>
            </a:r>
            <a:r>
              <a:rPr dirty="0" sz="1100" spc="310">
                <a:solidFill>
                  <a:srgbClr val="7C8E28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dirty="0" sz="1100" spc="5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kenar</a:t>
            </a:r>
            <a:r>
              <a:rPr dirty="0" sz="1100" spc="100">
                <a:solidFill>
                  <a:srgbClr val="666666"/>
                </a:solidFill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35"/>
              </a:spcBef>
            </a:pP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330835" marR="2152650">
              <a:lnSpc>
                <a:spcPct val="102600"/>
              </a:lnSpc>
            </a:pPr>
            <a:r>
              <a:rPr dirty="0" sz="1100" spc="12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dirty="0" sz="1100" spc="3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dirty="0" sz="1100" spc="33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0000FF"/>
                </a:solidFill>
                <a:latin typeface="Calibri"/>
                <a:cs typeface="Calibri"/>
              </a:rPr>
              <a:t>alan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()</a:t>
            </a:r>
            <a:r>
              <a:rPr dirty="0" sz="1100" spc="33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{</a:t>
            </a:r>
            <a:r>
              <a:rPr dirty="0" sz="1100" spc="33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9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dirty="0" sz="1100" spc="3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kenar</a:t>
            </a:r>
            <a:r>
              <a:rPr dirty="0" sz="1100" spc="75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dirty="0" sz="1100" spc="75">
                <a:latin typeface="Calibri"/>
                <a:cs typeface="Calibri"/>
              </a:rPr>
              <a:t>kenar</a:t>
            </a:r>
            <a:r>
              <a:rPr dirty="0" sz="1100" spc="75">
                <a:solidFill>
                  <a:srgbClr val="666666"/>
                </a:solidFill>
                <a:latin typeface="Calibri"/>
                <a:cs typeface="Calibri"/>
              </a:rPr>
              <a:t>;</a:t>
            </a:r>
            <a:r>
              <a:rPr dirty="0" sz="1100" spc="33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} </a:t>
            </a:r>
            <a:r>
              <a:rPr dirty="0" sz="1100" spc="-2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2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dirty="0" sz="1100" spc="3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dirty="0" sz="1100" spc="32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25">
                <a:solidFill>
                  <a:srgbClr val="0000FF"/>
                </a:solidFill>
                <a:latin typeface="Calibri"/>
                <a:cs typeface="Calibri"/>
              </a:rPr>
              <a:t>cevre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()</a:t>
            </a:r>
            <a:r>
              <a:rPr dirty="0" sz="1100" spc="3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{</a:t>
            </a:r>
            <a:r>
              <a:rPr dirty="0" sz="1100" spc="32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9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dirty="0" sz="1100" spc="3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80">
                <a:solidFill>
                  <a:srgbClr val="666666"/>
                </a:solidFill>
                <a:latin typeface="Calibri"/>
                <a:cs typeface="Calibri"/>
              </a:rPr>
              <a:t>4*</a:t>
            </a:r>
            <a:r>
              <a:rPr dirty="0" sz="1100" spc="80">
                <a:latin typeface="Calibri"/>
                <a:cs typeface="Calibri"/>
              </a:rPr>
              <a:t>kenar</a:t>
            </a:r>
            <a:r>
              <a:rPr dirty="0" sz="1100" spc="80">
                <a:solidFill>
                  <a:srgbClr val="666666"/>
                </a:solidFill>
                <a:latin typeface="Calibri"/>
                <a:cs typeface="Calibri"/>
              </a:rPr>
              <a:t>;</a:t>
            </a:r>
            <a:r>
              <a:rPr dirty="0" sz="1100" spc="3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330835" marR="3679825" indent="-291465">
              <a:lnSpc>
                <a:spcPct val="102600"/>
              </a:lnSpc>
            </a:pPr>
            <a:r>
              <a:rPr dirty="0" sz="1100" spc="15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dirty="0" sz="1100" spc="3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95">
                <a:solidFill>
                  <a:srgbClr val="0000FF"/>
                </a:solidFill>
                <a:latin typeface="Calibri"/>
                <a:cs typeface="Calibri"/>
              </a:rPr>
              <a:t>Daire</a:t>
            </a:r>
            <a:r>
              <a:rPr dirty="0" sz="1100" spc="3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65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dirty="0" sz="1100" spc="3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60">
                <a:latin typeface="Calibri"/>
                <a:cs typeface="Calibri"/>
              </a:rPr>
              <a:t>Sekil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{ </a:t>
            </a:r>
            <a:r>
              <a:rPr dirty="0" sz="1100" spc="-2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dirty="0" sz="1100" spc="31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yaricap</a:t>
            </a:r>
            <a:r>
              <a:rPr dirty="0" sz="1100" spc="130">
                <a:solidFill>
                  <a:srgbClr val="666666"/>
                </a:solidFill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algn="just" marL="330835" marR="1279525">
              <a:lnSpc>
                <a:spcPct val="102600"/>
              </a:lnSpc>
              <a:spcBef>
                <a:spcPts val="5"/>
              </a:spcBef>
            </a:pPr>
            <a:r>
              <a:rPr dirty="0" sz="1100" spc="120">
                <a:solidFill>
                  <a:srgbClr val="007F00"/>
                </a:solidFill>
                <a:latin typeface="Calibri"/>
                <a:cs typeface="Calibri"/>
              </a:rPr>
              <a:t>public </a:t>
            </a:r>
            <a:r>
              <a:rPr dirty="0" sz="1100" spc="85">
                <a:solidFill>
                  <a:srgbClr val="0000FF"/>
                </a:solidFill>
                <a:latin typeface="Calibri"/>
                <a:cs typeface="Calibri"/>
              </a:rPr>
              <a:t>Daire</a:t>
            </a:r>
            <a:r>
              <a:rPr dirty="0" sz="1100" spc="85">
                <a:solidFill>
                  <a:srgbClr val="666666"/>
                </a:solidFill>
                <a:latin typeface="Calibri"/>
                <a:cs typeface="Calibri"/>
              </a:rPr>
              <a:t>(</a:t>
            </a:r>
            <a:r>
              <a:rPr dirty="0" sz="1100" spc="85">
                <a:solidFill>
                  <a:srgbClr val="AF003F"/>
                </a:solidFill>
                <a:latin typeface="Calibri"/>
                <a:cs typeface="Calibri"/>
              </a:rPr>
              <a:t>double </a:t>
            </a:r>
            <a:r>
              <a:rPr dirty="0" sz="1100" spc="125">
                <a:latin typeface="Calibri"/>
                <a:cs typeface="Calibri"/>
              </a:rPr>
              <a:t>yaricap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)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{ </a:t>
            </a:r>
            <a:r>
              <a:rPr dirty="0" sz="1100" spc="14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dirty="0" sz="1100" spc="140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140">
                <a:solidFill>
                  <a:srgbClr val="7C8E28"/>
                </a:solidFill>
                <a:latin typeface="Calibri"/>
                <a:cs typeface="Calibri"/>
              </a:rPr>
              <a:t>yaricap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yaricap</a:t>
            </a:r>
            <a:r>
              <a:rPr dirty="0" sz="1100" spc="130">
                <a:solidFill>
                  <a:srgbClr val="666666"/>
                </a:solidFill>
                <a:latin typeface="Calibri"/>
                <a:cs typeface="Calibri"/>
              </a:rPr>
              <a:t>;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} </a:t>
            </a:r>
            <a:r>
              <a:rPr dirty="0" sz="1100" spc="229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20">
                <a:solidFill>
                  <a:srgbClr val="007F00"/>
                </a:solidFill>
                <a:latin typeface="Calibri"/>
                <a:cs typeface="Calibri"/>
              </a:rPr>
              <a:t>public </a:t>
            </a:r>
            <a:r>
              <a:rPr dirty="0" sz="1100" spc="5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dirty="0" sz="1100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0000FF"/>
                </a:solidFill>
                <a:latin typeface="Calibri"/>
                <a:cs typeface="Calibri"/>
              </a:rPr>
              <a:t>alan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()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{ </a:t>
            </a:r>
            <a:r>
              <a:rPr dirty="0" sz="1100" spc="95">
                <a:solidFill>
                  <a:srgbClr val="007F00"/>
                </a:solidFill>
                <a:latin typeface="Calibri"/>
                <a:cs typeface="Calibri"/>
              </a:rPr>
              <a:t>return </a:t>
            </a:r>
            <a:r>
              <a:rPr dirty="0" sz="1100" spc="95">
                <a:latin typeface="Calibri"/>
                <a:cs typeface="Calibri"/>
              </a:rPr>
              <a:t>Math</a:t>
            </a:r>
            <a:r>
              <a:rPr dirty="0" sz="1100" spc="9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95">
                <a:solidFill>
                  <a:srgbClr val="7C8E28"/>
                </a:solidFill>
                <a:latin typeface="Calibri"/>
                <a:cs typeface="Calibri"/>
              </a:rPr>
              <a:t>PI</a:t>
            </a:r>
            <a:r>
              <a:rPr dirty="0" sz="1100" spc="95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dirty="0" sz="1100" spc="95">
                <a:latin typeface="Calibri"/>
                <a:cs typeface="Calibri"/>
              </a:rPr>
              <a:t>yaricap</a:t>
            </a:r>
            <a:r>
              <a:rPr dirty="0" sz="1100" spc="95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dirty="0" sz="1100" spc="95">
                <a:latin typeface="Calibri"/>
                <a:cs typeface="Calibri"/>
              </a:rPr>
              <a:t>yaricap</a:t>
            </a:r>
            <a:r>
              <a:rPr dirty="0" sz="1100" spc="95">
                <a:solidFill>
                  <a:srgbClr val="666666"/>
                </a:solidFill>
                <a:latin typeface="Calibri"/>
                <a:cs typeface="Calibri"/>
              </a:rPr>
              <a:t>;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} </a:t>
            </a:r>
            <a:r>
              <a:rPr dirty="0" sz="1100" spc="229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2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dirty="0" sz="1100" spc="3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dirty="0" sz="1100" spc="33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25">
                <a:solidFill>
                  <a:srgbClr val="0000FF"/>
                </a:solidFill>
                <a:latin typeface="Calibri"/>
                <a:cs typeface="Calibri"/>
              </a:rPr>
              <a:t>cevre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()</a:t>
            </a:r>
            <a:r>
              <a:rPr dirty="0" sz="1100" spc="3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14">
                <a:solidFill>
                  <a:srgbClr val="666666"/>
                </a:solidFill>
                <a:latin typeface="Calibri"/>
                <a:cs typeface="Calibri"/>
              </a:rPr>
              <a:t>{</a:t>
            </a:r>
            <a:r>
              <a:rPr dirty="0" sz="1100" spc="114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dirty="0" sz="1100" spc="3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85">
                <a:solidFill>
                  <a:srgbClr val="666666"/>
                </a:solidFill>
                <a:latin typeface="Calibri"/>
                <a:cs typeface="Calibri"/>
              </a:rPr>
              <a:t>2*</a:t>
            </a:r>
            <a:r>
              <a:rPr dirty="0" sz="1100" spc="85">
                <a:latin typeface="Calibri"/>
                <a:cs typeface="Calibri"/>
              </a:rPr>
              <a:t>Math</a:t>
            </a:r>
            <a:r>
              <a:rPr dirty="0" sz="1100" spc="85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dirty="0" sz="1100" spc="85">
                <a:solidFill>
                  <a:srgbClr val="7C8E28"/>
                </a:solidFill>
                <a:latin typeface="Calibri"/>
                <a:cs typeface="Calibri"/>
              </a:rPr>
              <a:t>PI</a:t>
            </a:r>
            <a:r>
              <a:rPr dirty="0" sz="1100" spc="85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dirty="0" sz="1100" spc="85">
                <a:latin typeface="Calibri"/>
                <a:cs typeface="Calibri"/>
              </a:rPr>
              <a:t>yaricap</a:t>
            </a:r>
            <a:r>
              <a:rPr dirty="0" sz="1100" spc="85">
                <a:solidFill>
                  <a:srgbClr val="666666"/>
                </a:solidFill>
                <a:latin typeface="Calibri"/>
                <a:cs typeface="Calibri"/>
              </a:rPr>
              <a:t>;</a:t>
            </a:r>
            <a:r>
              <a:rPr dirty="0" sz="1100" spc="33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dirty="0" sz="1100" spc="225">
                <a:solidFill>
                  <a:srgbClr val="666666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60dk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2" name="object 2"/>
          <p:cNvSpPr txBox="1"/>
          <p:nvPr/>
        </p:nvSpPr>
        <p:spPr>
          <a:xfrm>
            <a:off x="513778" y="902333"/>
            <a:ext cx="60166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Calibri"/>
                <a:cs typeface="Calibri"/>
              </a:rPr>
              <a:t>4.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A¸sa˘gıdaki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s¨ozdizimine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uygun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yazılan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programın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c¸ıktılarını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belirtilen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parametre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g¨onderme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y¨ontemlerine </a:t>
            </a:r>
            <a:r>
              <a:rPr dirty="0" sz="1100" spc="-95">
                <a:latin typeface="Calibri"/>
                <a:cs typeface="Calibri"/>
              </a:rPr>
              <a:t>g¨ore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yazınız.(Give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following </a:t>
            </a:r>
            <a:r>
              <a:rPr dirty="0" sz="1100" spc="20">
                <a:latin typeface="Calibri"/>
                <a:cs typeface="Calibri"/>
              </a:rPr>
              <a:t>program </a:t>
            </a:r>
            <a:r>
              <a:rPr dirty="0" sz="1100" spc="30">
                <a:latin typeface="Calibri"/>
                <a:cs typeface="Calibri"/>
              </a:rPr>
              <a:t>(written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45">
                <a:latin typeface="Calibri"/>
                <a:cs typeface="Calibri"/>
              </a:rPr>
              <a:t>syntax) </a:t>
            </a:r>
            <a:r>
              <a:rPr dirty="0" sz="1100" spc="25">
                <a:latin typeface="Calibri"/>
                <a:cs typeface="Calibri"/>
              </a:rPr>
              <a:t>using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four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parameter-passing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methods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below:)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112" y="1570391"/>
            <a:ext cx="1697355" cy="1224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>
                <a:latin typeface="Lucida Console"/>
                <a:cs typeface="Lucida Console"/>
              </a:rPr>
              <a:t>1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45" i="1">
                <a:solidFill>
                  <a:srgbClr val="BC7A00"/>
                </a:solidFill>
                <a:latin typeface="Trebuchet MS"/>
                <a:cs typeface="Trebuchet MS"/>
              </a:rPr>
              <a:t>#include</a:t>
            </a:r>
            <a:r>
              <a:rPr dirty="0" sz="1100" i="1">
                <a:solidFill>
                  <a:srgbClr val="BC7A00"/>
                </a:solidFill>
                <a:latin typeface="Trebuchet MS"/>
                <a:cs typeface="Trebuchet MS"/>
              </a:rPr>
              <a:t> </a:t>
            </a:r>
            <a:r>
              <a:rPr dirty="0" sz="1100" spc="95" i="1">
                <a:solidFill>
                  <a:srgbClr val="BC7A00"/>
                </a:solidFill>
                <a:latin typeface="Trebuchet MS"/>
                <a:cs typeface="Trebuchet MS"/>
              </a:rPr>
              <a:t> </a:t>
            </a:r>
            <a:r>
              <a:rPr dirty="0" sz="1100" spc="55" i="1">
                <a:solidFill>
                  <a:srgbClr val="3F7F7F"/>
                </a:solidFill>
                <a:latin typeface="Trebuchet MS"/>
                <a:cs typeface="Trebuchet MS"/>
              </a:rPr>
              <a:t>&lt;stdio.h&gt;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latin typeface="Lucida Console"/>
                <a:cs typeface="Lucida Console"/>
              </a:rPr>
              <a:t>2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dirty="0" sz="11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305">
                <a:latin typeface="Calibri"/>
                <a:cs typeface="Calibri"/>
              </a:rPr>
              <a:t>i,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140">
                <a:latin typeface="Calibri"/>
                <a:cs typeface="Calibri"/>
              </a:rPr>
              <a:t>a[</a:t>
            </a:r>
            <a:r>
              <a:rPr dirty="0" sz="1100" spc="1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dirty="0" sz="1100" spc="254">
                <a:latin typeface="Calibri"/>
                <a:cs typeface="Calibri"/>
              </a:rPr>
              <a:t>];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latin typeface="Lucida Console"/>
                <a:cs typeface="Lucida Console"/>
              </a:rPr>
              <a:t>3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9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dirty="0" sz="11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z="1100" spc="235">
                <a:latin typeface="Calibri"/>
                <a:cs typeface="Calibri"/>
              </a:rPr>
              <a:t>(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dirty="0" sz="11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95">
                <a:latin typeface="Calibri"/>
                <a:cs typeface="Calibri"/>
              </a:rPr>
              <a:t>x,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dirty="0" sz="11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55">
                <a:latin typeface="Calibri"/>
                <a:cs typeface="Calibri"/>
              </a:rPr>
              <a:t>y)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225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29235" algn="l"/>
              </a:tabLst>
            </a:pPr>
            <a:r>
              <a:rPr dirty="0" sz="600">
                <a:latin typeface="Lucida Console"/>
                <a:cs typeface="Lucida Console"/>
              </a:rPr>
              <a:t>4	</a:t>
            </a:r>
            <a:r>
              <a:rPr dirty="0" sz="1100" spc="105">
                <a:latin typeface="Calibri"/>
                <a:cs typeface="Calibri"/>
              </a:rPr>
              <a:t>x</a:t>
            </a:r>
            <a:r>
              <a:rPr dirty="0" sz="1100" spc="105">
                <a:solidFill>
                  <a:srgbClr val="666666"/>
                </a:solidFill>
                <a:latin typeface="Calibri"/>
                <a:cs typeface="Calibri"/>
              </a:rPr>
              <a:t>++</a:t>
            </a:r>
            <a:r>
              <a:rPr dirty="0" sz="1100" spc="10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29235" algn="l"/>
              </a:tabLst>
            </a:pPr>
            <a:r>
              <a:rPr dirty="0" sz="600">
                <a:latin typeface="Lucida Console"/>
                <a:cs typeface="Lucida Console"/>
              </a:rPr>
              <a:t>5	</a:t>
            </a:r>
            <a:r>
              <a:rPr dirty="0" sz="1100" spc="160">
                <a:latin typeface="Calibri"/>
                <a:cs typeface="Calibri"/>
              </a:rPr>
              <a:t>i</a:t>
            </a:r>
            <a:r>
              <a:rPr dirty="0" sz="1100" spc="160">
                <a:solidFill>
                  <a:srgbClr val="666666"/>
                </a:solidFill>
                <a:latin typeface="Calibri"/>
                <a:cs typeface="Calibri"/>
              </a:rPr>
              <a:t>++</a:t>
            </a:r>
            <a:r>
              <a:rPr dirty="0" sz="1100" spc="16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29235" algn="l"/>
              </a:tabLst>
            </a:pPr>
            <a:r>
              <a:rPr dirty="0" sz="600">
                <a:latin typeface="Lucida Console"/>
                <a:cs typeface="Lucida Console"/>
              </a:rPr>
              <a:t>6	</a:t>
            </a:r>
            <a:r>
              <a:rPr dirty="0" sz="1100" spc="100">
                <a:latin typeface="Calibri"/>
                <a:cs typeface="Calibri"/>
              </a:rPr>
              <a:t>y</a:t>
            </a:r>
            <a:r>
              <a:rPr dirty="0" sz="1100" spc="100">
                <a:solidFill>
                  <a:srgbClr val="666666"/>
                </a:solidFill>
                <a:latin typeface="Calibri"/>
                <a:cs typeface="Calibri"/>
              </a:rPr>
              <a:t>++</a:t>
            </a:r>
            <a:r>
              <a:rPr dirty="0" sz="1100" spc="10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latin typeface="Lucida Console"/>
                <a:cs typeface="Lucida Console"/>
              </a:rPr>
              <a:t>7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225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1018" y="1570391"/>
            <a:ext cx="10426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>
                <a:latin typeface="Lucida Console"/>
                <a:cs typeface="Lucida Console"/>
              </a:rPr>
              <a:t>8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9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dirty="0" sz="11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dirty="0" sz="1100" spc="235">
                <a:latin typeface="Calibri"/>
                <a:cs typeface="Calibri"/>
              </a:rPr>
              <a:t>()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225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4626" y="1742464"/>
            <a:ext cx="232600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  <a:tabLst>
                <a:tab pos="275590" algn="l"/>
              </a:tabLst>
            </a:pPr>
            <a:r>
              <a:rPr dirty="0" sz="600">
                <a:latin typeface="Lucida Console"/>
                <a:cs typeface="Lucida Console"/>
              </a:rPr>
              <a:t>9	</a:t>
            </a:r>
            <a:r>
              <a:rPr dirty="0" sz="1100" spc="130">
                <a:latin typeface="Calibri"/>
                <a:cs typeface="Calibri"/>
              </a:rPr>
              <a:t>a[</a:t>
            </a:r>
            <a:r>
              <a:rPr dirty="0" sz="1100" spc="130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130">
                <a:latin typeface="Calibri"/>
                <a:cs typeface="Calibri"/>
              </a:rPr>
              <a:t>]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dirty="0" sz="1100" spc="4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3</a:t>
            </a:r>
            <a:r>
              <a:rPr dirty="0" sz="1100" spc="145">
                <a:latin typeface="Calibri"/>
                <a:cs typeface="Calibri"/>
              </a:rPr>
              <a:t>;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a[</a:t>
            </a:r>
            <a:r>
              <a:rPr dirty="0" sz="1100" spc="130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130">
                <a:latin typeface="Calibri"/>
                <a:cs typeface="Calibri"/>
              </a:rPr>
              <a:t>]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dirty="0" sz="1100" spc="4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dirty="0" sz="1100" spc="14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dirty="0" sz="600">
                <a:latin typeface="Lucida Console"/>
                <a:cs typeface="Lucida Console"/>
              </a:rPr>
              <a:t>10	</a:t>
            </a:r>
            <a:r>
              <a:rPr dirty="0" sz="1100" spc="320">
                <a:latin typeface="Calibri"/>
                <a:cs typeface="Calibri"/>
              </a:rPr>
              <a:t>i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  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14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dirty="0" sz="600">
                <a:latin typeface="Lucida Console"/>
                <a:cs typeface="Lucida Console"/>
              </a:rPr>
              <a:t>11	</a:t>
            </a:r>
            <a:r>
              <a:rPr dirty="0" sz="1100" spc="195">
                <a:latin typeface="Calibri"/>
                <a:cs typeface="Calibri"/>
              </a:rPr>
              <a:t>p(a[i],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225">
                <a:latin typeface="Calibri"/>
                <a:cs typeface="Calibri"/>
              </a:rPr>
              <a:t>a[i]);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dirty="0" sz="600">
                <a:latin typeface="Lucida Console"/>
                <a:cs typeface="Lucida Console"/>
              </a:rPr>
              <a:t>12	</a:t>
            </a:r>
            <a:r>
              <a:rPr dirty="0" sz="1100" spc="105">
                <a:latin typeface="Calibri"/>
                <a:cs typeface="Calibri"/>
              </a:rPr>
              <a:t>printf(</a:t>
            </a:r>
            <a:r>
              <a:rPr dirty="0" sz="1100" spc="105">
                <a:solidFill>
                  <a:srgbClr val="BA2121"/>
                </a:solidFill>
                <a:latin typeface="Calibri"/>
                <a:cs typeface="Calibri"/>
              </a:rPr>
              <a:t>"%d</a:t>
            </a:r>
            <a:r>
              <a:rPr dirty="0" sz="1100" spc="32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BA2121"/>
                </a:solidFill>
                <a:latin typeface="Calibri"/>
                <a:cs typeface="Calibri"/>
              </a:rPr>
              <a:t>%d"</a:t>
            </a:r>
            <a:r>
              <a:rPr dirty="0" sz="1100" spc="50">
                <a:latin typeface="Calibri"/>
                <a:cs typeface="Calibri"/>
              </a:rPr>
              <a:t>,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65">
                <a:latin typeface="Calibri"/>
                <a:cs typeface="Calibri"/>
              </a:rPr>
              <a:t>a[</a:t>
            </a:r>
            <a:r>
              <a:rPr dirty="0" sz="1100" spc="16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165">
                <a:latin typeface="Calibri"/>
                <a:cs typeface="Calibri"/>
              </a:rPr>
              <a:t>],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a[</a:t>
            </a:r>
            <a:r>
              <a:rPr dirty="0" sz="1100" spc="170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170">
                <a:latin typeface="Calibri"/>
                <a:cs typeface="Calibri"/>
              </a:rPr>
              <a:t>]);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latin typeface="Lucida Console"/>
                <a:cs typeface="Lucida Console"/>
              </a:rPr>
              <a:t>13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225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980" y="2926739"/>
            <a:ext cx="292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latin typeface="Calibri"/>
                <a:cs typeface="Calibri"/>
              </a:rPr>
              <a:t>(1)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(5P)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De˘ger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g¨onderme(pass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value)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524" y="3277895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3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980" y="3716933"/>
            <a:ext cx="3323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latin typeface="Calibri"/>
                <a:cs typeface="Calibri"/>
              </a:rPr>
              <a:t>(2)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(5P)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Referans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g¨onderme(pass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reference)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524" y="4068076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5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980" y="4507114"/>
            <a:ext cx="3773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latin typeface="Calibri"/>
                <a:cs typeface="Calibri"/>
              </a:rPr>
              <a:t>(3)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(5P)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De˘ger-sonucu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g¨onderme(pass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value-result)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524" y="4858270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4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580" y="5297296"/>
            <a:ext cx="2897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latin typeface="Calibri"/>
                <a:cs typeface="Calibri"/>
              </a:rPr>
              <a:t>(4)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(5P)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I</a:t>
            </a:r>
            <a:r>
              <a:rPr dirty="0" baseline="15151" sz="1650" spc="-22">
                <a:latin typeface="Calibri"/>
                <a:cs typeface="Calibri"/>
              </a:rPr>
              <a:t>˙</a:t>
            </a:r>
            <a:r>
              <a:rPr dirty="0" sz="1100" spc="-15">
                <a:latin typeface="Calibri"/>
                <a:cs typeface="Calibri"/>
              </a:rPr>
              <a:t>sim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g¨onderme(pass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name)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8524" y="5648452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4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2022-06-08T22:48:47Z</dcterms:created>
  <dcterms:modified xsi:type="dcterms:W3CDTF">2022-06-08T22:48:47Z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2018-06-20T00:00:00Z</vt:filetime>
  </property>
  <property fmtid="{D5CDD505-2E9C-101B-9397-08002B2CF9AE}" pid="3" name="Creator">
    <vt:lpwstr>TeX</vt:lpwstr>
  </property>
  <property fmtid="{D5CDD505-2E9C-101B-9397-08002B2CF9AE}" pid="4" name="LastSaved">
    <vt:filetime>2022-06-08T00:00:00Z</vt:filetime>
  </property>
</Properties>
</file>