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70dk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70dk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70dk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70dk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70dk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63108" y="9358365"/>
            <a:ext cx="186499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44500" y="9358365"/>
            <a:ext cx="115443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70dk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97836" y="9358365"/>
            <a:ext cx="38925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516685"/>
            <a:ext cx="609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80" b="1">
                <a:latin typeface="Calibri"/>
                <a:cs typeface="Calibri"/>
              </a:rPr>
              <a:t>A</a:t>
            </a:r>
            <a:r>
              <a:rPr dirty="0" sz="1100" spc="105" b="1">
                <a:latin typeface="Calibri"/>
                <a:cs typeface="Calibri"/>
              </a:rPr>
              <a:t> grubu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5151" y="172528"/>
            <a:ext cx="341630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022350" marR="969010" indent="-635">
              <a:lnSpc>
                <a:spcPct val="102699"/>
              </a:lnSpc>
              <a:spcBef>
                <a:spcPts val="55"/>
              </a:spcBef>
            </a:pPr>
            <a:r>
              <a:rPr dirty="0" sz="1100" spc="140">
                <a:latin typeface="Calibri"/>
                <a:cs typeface="Calibri"/>
              </a:rPr>
              <a:t>P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m</a:t>
            </a:r>
            <a:r>
              <a:rPr dirty="0" sz="1100" spc="60">
                <a:latin typeface="Calibri"/>
                <a:cs typeface="Calibri"/>
              </a:rPr>
              <a:t>uk</a:t>
            </a:r>
            <a:r>
              <a:rPr dirty="0" sz="1100" spc="-5">
                <a:latin typeface="Calibri"/>
                <a:cs typeface="Calibri"/>
              </a:rPr>
              <a:t>k</a:t>
            </a:r>
            <a:r>
              <a:rPr dirty="0" sz="1100">
                <a:latin typeface="Calibri"/>
                <a:cs typeface="Calibri"/>
              </a:rPr>
              <a:t>ale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75">
                <a:latin typeface="Calibri"/>
                <a:cs typeface="Calibri"/>
              </a:rPr>
              <a:t>U</a:t>
            </a:r>
            <a:r>
              <a:rPr dirty="0" baseline="15151" sz="1650" spc="165">
                <a:latin typeface="Calibri"/>
                <a:cs typeface="Calibri"/>
              </a:rPr>
              <a:t>¨</a:t>
            </a:r>
            <a:r>
              <a:rPr dirty="0" baseline="15151" sz="1650" spc="-172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ni</a:t>
            </a:r>
            <a:r>
              <a:rPr dirty="0" sz="1100" spc="20">
                <a:latin typeface="Calibri"/>
                <a:cs typeface="Calibri"/>
              </a:rPr>
              <a:t>v</a:t>
            </a:r>
            <a:r>
              <a:rPr dirty="0" sz="1100" spc="5">
                <a:latin typeface="Calibri"/>
                <a:cs typeface="Calibri"/>
              </a:rPr>
              <a:t>ersitesi  </a:t>
            </a:r>
            <a:r>
              <a:rPr dirty="0" sz="1100" spc="40">
                <a:latin typeface="Calibri"/>
                <a:cs typeface="Calibri"/>
              </a:rPr>
              <a:t>Bilgisayar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Mu¨hendisli˘gi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35">
                <a:latin typeface="Calibri"/>
                <a:cs typeface="Calibri"/>
              </a:rPr>
              <a:t>Programlama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Dilleri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D¨onem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Sonu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Sınavı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Cevap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Ka˘gıdı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1672" y="516685"/>
            <a:ext cx="656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Calibri"/>
                <a:cs typeface="Calibri"/>
              </a:rPr>
              <a:t>08.04.2018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187" y="902333"/>
            <a:ext cx="6965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681729" algn="l"/>
                <a:tab pos="6927215" algn="l"/>
              </a:tabLst>
            </a:pPr>
            <a:r>
              <a:rPr dirty="0" sz="1100" spc="-235">
                <a:latin typeface="Calibri"/>
                <a:cs typeface="Calibri"/>
              </a:rPr>
              <a:t>O</a:t>
            </a:r>
            <a:r>
              <a:rPr dirty="0" baseline="15151" sz="1650" spc="-352">
                <a:latin typeface="Calibri"/>
                <a:cs typeface="Calibri"/>
              </a:rPr>
              <a:t>¨</a:t>
            </a:r>
            <a:r>
              <a:rPr dirty="0" baseline="15151" sz="1650" spc="-15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˘grenci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Numarası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85">
                <a:latin typeface="Calibri"/>
                <a:cs typeface="Calibri"/>
              </a:rPr>
              <a:t>Adı </a:t>
            </a:r>
            <a:r>
              <a:rPr dirty="0" sz="1100" spc="25">
                <a:latin typeface="Calibri"/>
                <a:cs typeface="Calibri"/>
              </a:rPr>
              <a:t>Soyadı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754" y="1435684"/>
            <a:ext cx="6939280" cy="5740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95"/>
              </a:lnSpc>
            </a:pPr>
            <a:r>
              <a:rPr dirty="0" sz="1100" spc="45">
                <a:latin typeface="Calibri"/>
                <a:cs typeface="Calibri"/>
              </a:rPr>
              <a:t>Sınav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¸coktan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se¸cmeli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klasik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olmak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75">
                <a:latin typeface="Calibri"/>
                <a:cs typeface="Calibri"/>
              </a:rPr>
              <a:t>u¨zere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iki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kısımdan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olu¸smaktadır.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-150">
                <a:latin typeface="Calibri"/>
                <a:cs typeface="Calibri"/>
              </a:rPr>
              <a:t>C¸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oktan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se¸cmeli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kısmın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cevapları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optik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30">
                <a:latin typeface="Calibri"/>
                <a:cs typeface="Calibri"/>
              </a:rPr>
              <a:t>okuyucuya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uygun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cevap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ka˘gıtları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u¨zerine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i¸saretlenecektir.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</a:t>
            </a:r>
            <a:r>
              <a:rPr dirty="0" baseline="15151" sz="1650" spc="-7">
                <a:latin typeface="Calibri"/>
                <a:cs typeface="Calibri"/>
              </a:rPr>
              <a:t>˙</a:t>
            </a:r>
            <a:r>
              <a:rPr dirty="0" sz="1100" spc="-5">
                <a:latin typeface="Calibri"/>
                <a:cs typeface="Calibri"/>
              </a:rPr>
              <a:t>lk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30dk</a:t>
            </a:r>
            <a:r>
              <a:rPr dirty="0" sz="1100" spc="120" b="1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sonunda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optik</a:t>
            </a:r>
            <a:r>
              <a:rPr dirty="0" u="sng" sz="1100" spc="1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cevap</a:t>
            </a:r>
            <a:r>
              <a:rPr dirty="0" u="sng" sz="1100" spc="1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ka˘gıtları</a:t>
            </a:r>
            <a:r>
              <a:rPr dirty="0" u="sng" sz="1100" spc="11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toplanacaktır.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75">
                <a:latin typeface="Calibri"/>
                <a:cs typeface="Calibri"/>
              </a:rPr>
              <a:t>Kalan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klasik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soruları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bu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su¨reden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sonra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cevaplayabilirsiniz.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Grubunuzu</a:t>
            </a:r>
            <a:r>
              <a:rPr dirty="0" u="sng" sz="1100" spc="1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i¸saretlemeyi</a:t>
            </a:r>
            <a:r>
              <a:rPr dirty="0" u="sng" sz="1100" spc="1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unutmayınız!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200" y="1390141"/>
            <a:ext cx="7030084" cy="664845"/>
            <a:chOff x="457200" y="1390141"/>
            <a:chExt cx="7030084" cy="664845"/>
          </a:xfrm>
        </p:grpSpPr>
        <p:sp>
          <p:nvSpPr>
            <p:cNvPr id="8" name="object 8"/>
            <p:cNvSpPr/>
            <p:nvPr/>
          </p:nvSpPr>
          <p:spPr>
            <a:xfrm>
              <a:off x="457200" y="1392669"/>
              <a:ext cx="7030084" cy="0"/>
            </a:xfrm>
            <a:custGeom>
              <a:avLst/>
              <a:gdLst/>
              <a:ahLst/>
              <a:cxnLst/>
              <a:rect l="l" t="t" r="r" b="b"/>
              <a:pathLst>
                <a:path w="7030084" h="0">
                  <a:moveTo>
                    <a:pt x="0" y="0"/>
                  </a:moveTo>
                  <a:lnTo>
                    <a:pt x="70300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9727" y="1392669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w="0" h="659764">
                  <a:moveTo>
                    <a:pt x="0" y="659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84744" y="1392669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w="0" h="659764">
                  <a:moveTo>
                    <a:pt x="0" y="659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200" y="2052281"/>
              <a:ext cx="7030084" cy="0"/>
            </a:xfrm>
            <a:custGeom>
              <a:avLst/>
              <a:gdLst/>
              <a:ahLst/>
              <a:cxnLst/>
              <a:rect l="l" t="t" r="r" b="b"/>
              <a:pathLst>
                <a:path w="7030084" h="0">
                  <a:moveTo>
                    <a:pt x="0" y="0"/>
                  </a:moveTo>
                  <a:lnTo>
                    <a:pt x="70300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14601" y="2219299"/>
          <a:ext cx="3231515" cy="7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/>
                <a:gridCol w="428625"/>
                <a:gridCol w="428625"/>
                <a:gridCol w="428624"/>
                <a:gridCol w="428625"/>
                <a:gridCol w="428625"/>
                <a:gridCol w="609600"/>
              </a:tblGrid>
              <a:tr h="26316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30">
                          <a:latin typeface="Calibri"/>
                          <a:cs typeface="Calibri"/>
                        </a:rPr>
                        <a:t>Soru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Toplam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18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60">
                          <a:latin typeface="Calibri"/>
                          <a:cs typeface="Calibri"/>
                        </a:rPr>
                        <a:t>Puan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16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Not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70dk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13" name="object 13"/>
          <p:cNvSpPr txBox="1"/>
          <p:nvPr/>
        </p:nvSpPr>
        <p:spPr>
          <a:xfrm>
            <a:off x="513778" y="3244899"/>
            <a:ext cx="5970270" cy="5567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36220" marR="76835" indent="-236220">
              <a:lnSpc>
                <a:spcPct val="102600"/>
              </a:lnSpc>
              <a:spcBef>
                <a:spcPts val="55"/>
              </a:spcBef>
              <a:buAutoNum type="arabicPeriod"/>
              <a:tabLst>
                <a:tab pos="236220" algn="l"/>
              </a:tabLst>
            </a:pPr>
            <a:r>
              <a:rPr dirty="0" sz="1100" spc="55">
                <a:latin typeface="Calibri"/>
                <a:cs typeface="Calibri"/>
              </a:rPr>
              <a:t>(1) </a:t>
            </a: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-5">
                <a:latin typeface="Calibri"/>
                <a:cs typeface="Calibri"/>
              </a:rPr>
              <a:t>Ba˘glamdan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ba˘gımsız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gramerlerde</a:t>
            </a:r>
            <a:r>
              <a:rPr dirty="0" sz="1100" spc="10">
                <a:latin typeface="Calibri"/>
                <a:cs typeface="Calibri"/>
              </a:rPr>
              <a:t> soldan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¨ozyineli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kurallar </a:t>
            </a:r>
            <a:r>
              <a:rPr dirty="0" sz="1100" spc="-100">
                <a:latin typeface="Calibri"/>
                <a:cs typeface="Calibri"/>
              </a:rPr>
              <a:t>¨once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soldaki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i¸slemlerin 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yapılmasına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neden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olur.(A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left-recursive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rule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operation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causes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it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left-associate.)</a:t>
            </a:r>
            <a:endParaRPr sz="1100">
              <a:latin typeface="Calibri"/>
              <a:cs typeface="Calibri"/>
            </a:endParaRPr>
          </a:p>
          <a:p>
            <a:pPr algn="just" marL="481965">
              <a:lnSpc>
                <a:spcPct val="100000"/>
              </a:lnSpc>
              <a:spcBef>
                <a:spcPts val="235"/>
              </a:spcBef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365" b="1">
                <a:latin typeface="Calibri"/>
                <a:cs typeface="Calibri"/>
              </a:rPr>
              <a:t> </a:t>
            </a:r>
            <a:r>
              <a:rPr dirty="0" sz="1100" spc="35" b="1">
                <a:latin typeface="Calibri"/>
                <a:cs typeface="Calibri"/>
              </a:rPr>
              <a:t>Do˘gru    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algn="just" marL="481965" marR="76200" indent="-246379">
              <a:lnSpc>
                <a:spcPct val="102600"/>
              </a:lnSpc>
              <a:spcBef>
                <a:spcPts val="400"/>
              </a:spcBef>
              <a:buAutoNum type="arabicParenBoth" startAt="2"/>
              <a:tabLst>
                <a:tab pos="48260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40">
                <a:latin typeface="Calibri"/>
                <a:cs typeface="Calibri"/>
              </a:rPr>
              <a:t>dili, </a:t>
            </a:r>
            <a:r>
              <a:rPr dirty="0" sz="1100" spc="20">
                <a:latin typeface="Calibri"/>
                <a:cs typeface="Calibri"/>
              </a:rPr>
              <a:t>sınıf </a:t>
            </a:r>
            <a:r>
              <a:rPr dirty="0" sz="1100" spc="35">
                <a:latin typeface="Calibri"/>
                <a:cs typeface="Calibri"/>
              </a:rPr>
              <a:t>yapılarını </a:t>
            </a:r>
            <a:r>
              <a:rPr dirty="0" sz="1100" spc="-60">
                <a:latin typeface="Calibri"/>
                <a:cs typeface="Calibri"/>
              </a:rPr>
              <a:t>i¸cerdi˘gi </a:t>
            </a:r>
            <a:r>
              <a:rPr dirty="0" sz="1100" spc="-40">
                <a:latin typeface="Calibri"/>
                <a:cs typeface="Calibri"/>
              </a:rPr>
              <a:t>i¸cin </a:t>
            </a:r>
            <a:r>
              <a:rPr dirty="0" sz="1100" spc="265">
                <a:latin typeface="Calibri"/>
                <a:cs typeface="Calibri"/>
              </a:rPr>
              <a:t>C++ </a:t>
            </a:r>
            <a:r>
              <a:rPr dirty="0" sz="1100" spc="20">
                <a:latin typeface="Calibri"/>
                <a:cs typeface="Calibri"/>
              </a:rPr>
              <a:t>diline </a:t>
            </a:r>
            <a:r>
              <a:rPr dirty="0" sz="1100">
                <a:latin typeface="Calibri"/>
                <a:cs typeface="Calibri"/>
              </a:rPr>
              <a:t>temel </a:t>
            </a:r>
            <a:r>
              <a:rPr dirty="0" sz="1100" spc="-5">
                <a:latin typeface="Calibri"/>
                <a:cs typeface="Calibri"/>
              </a:rPr>
              <a:t>olu¸sturmu¸stur.(C </a:t>
            </a:r>
            <a:r>
              <a:rPr dirty="0" sz="1100" spc="-10">
                <a:latin typeface="Calibri"/>
                <a:cs typeface="Calibri"/>
              </a:rPr>
              <a:t>was chosen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base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language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65">
                <a:latin typeface="Calibri"/>
                <a:cs typeface="Calibri"/>
              </a:rPr>
              <a:t>C++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because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it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contained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class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constructs.)</a:t>
            </a:r>
            <a:endParaRPr sz="1100">
              <a:latin typeface="Calibri"/>
              <a:cs typeface="Calibri"/>
            </a:endParaRPr>
          </a:p>
          <a:p>
            <a:pPr algn="just" lvl="1" marL="726440" indent="-245110">
              <a:lnSpc>
                <a:spcPct val="100000"/>
              </a:lnSpc>
              <a:spcBef>
                <a:spcPts val="234"/>
              </a:spcBef>
              <a:buAutoNum type="alphaUcPeriod"/>
              <a:tabLst>
                <a:tab pos="727075" algn="l"/>
              </a:tabLst>
            </a:pPr>
            <a:r>
              <a:rPr dirty="0" sz="1100" spc="40" b="1">
                <a:latin typeface="Calibri"/>
                <a:cs typeface="Calibri"/>
              </a:rPr>
              <a:t>Yanlı¸s    </a:t>
            </a:r>
            <a:r>
              <a:rPr dirty="0" sz="1100" spc="70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Do˘gru</a:t>
            </a:r>
            <a:endParaRPr sz="1100">
              <a:latin typeface="Calibri"/>
              <a:cs typeface="Calibri"/>
            </a:endParaRPr>
          </a:p>
          <a:p>
            <a:pPr algn="just" marL="481965" marR="74930" indent="-246379">
              <a:lnSpc>
                <a:spcPct val="102600"/>
              </a:lnSpc>
              <a:spcBef>
                <a:spcPts val="395"/>
              </a:spcBef>
              <a:buAutoNum type="arabicParenBoth" startAt="2"/>
              <a:tabLst>
                <a:tab pos="48260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55">
                <a:latin typeface="Calibri"/>
                <a:cs typeface="Calibri"/>
              </a:rPr>
              <a:t>Java </a:t>
            </a:r>
            <a:r>
              <a:rPr dirty="0" sz="1100" spc="40">
                <a:latin typeface="Calibri"/>
                <a:cs typeface="Calibri"/>
              </a:rPr>
              <a:t>dilinin </a:t>
            </a:r>
            <a:r>
              <a:rPr dirty="0" sz="1100" spc="-10">
                <a:latin typeface="Calibri"/>
                <a:cs typeface="Calibri"/>
              </a:rPr>
              <a:t>ortogonalli˘gi,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primitif </a:t>
            </a:r>
            <a:r>
              <a:rPr dirty="0" sz="1100" spc="25">
                <a:latin typeface="Calibri"/>
                <a:cs typeface="Calibri"/>
              </a:rPr>
              <a:t>tipler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nesne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tiplerine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farklı </a:t>
            </a:r>
            <a:r>
              <a:rPr dirty="0" sz="1100" spc="-10">
                <a:latin typeface="Calibri"/>
                <a:cs typeface="Calibri"/>
              </a:rPr>
              <a:t>davrandı˘gı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i¸cin, 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eksiktir.(Java </a:t>
            </a:r>
            <a:r>
              <a:rPr dirty="0" sz="1100" spc="5">
                <a:latin typeface="Calibri"/>
                <a:cs typeface="Calibri"/>
              </a:rPr>
              <a:t>demonstrates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30">
                <a:latin typeface="Calibri"/>
                <a:cs typeface="Calibri"/>
              </a:rPr>
              <a:t>lack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orthogonality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30">
                <a:latin typeface="Calibri"/>
                <a:cs typeface="Calibri"/>
              </a:rPr>
              <a:t>its </a:t>
            </a:r>
            <a:r>
              <a:rPr dirty="0" sz="1100">
                <a:latin typeface="Calibri"/>
                <a:cs typeface="Calibri"/>
              </a:rPr>
              <a:t>different </a:t>
            </a:r>
            <a:r>
              <a:rPr dirty="0" sz="1100" spc="30">
                <a:latin typeface="Calibri"/>
                <a:cs typeface="Calibri"/>
              </a:rPr>
              <a:t>handling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primitive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data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types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object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data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types.)</a:t>
            </a:r>
            <a:endParaRPr sz="1100">
              <a:latin typeface="Calibri"/>
              <a:cs typeface="Calibri"/>
            </a:endParaRPr>
          </a:p>
          <a:p>
            <a:pPr algn="just" lvl="1" marL="726440" indent="-24511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727075" algn="l"/>
              </a:tabLst>
            </a:pPr>
            <a:r>
              <a:rPr dirty="0" sz="1100" spc="35" b="1">
                <a:latin typeface="Calibri"/>
                <a:cs typeface="Calibri"/>
              </a:rPr>
              <a:t>Do˘gru   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marL="481965" indent="-247015">
              <a:lnSpc>
                <a:spcPct val="100000"/>
              </a:lnSpc>
              <a:spcBef>
                <a:spcPts val="434"/>
              </a:spcBef>
              <a:buAutoNum type="arabicParenBoth" startAt="2"/>
              <a:tabLst>
                <a:tab pos="48260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Prolog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d¨ongu¨leri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gerc¸ekle¸stirmek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tekrarlı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aramaları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yapmak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i¸cin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¨ontanımlı</a:t>
            </a:r>
            <a:endParaRPr sz="1100">
              <a:latin typeface="Calibri"/>
              <a:cs typeface="Calibri"/>
            </a:endParaRPr>
          </a:p>
          <a:p>
            <a:pPr marL="481965" marR="74930">
              <a:lnSpc>
                <a:spcPct val="102600"/>
              </a:lnSpc>
              <a:tabLst>
                <a:tab pos="87249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25">
                <a:latin typeface="Calibri"/>
                <a:cs typeface="Calibri"/>
              </a:rPr>
              <a:t>yu¨klemi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kullanılır.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(To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force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Prolog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perform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loops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repetitive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searches,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we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must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force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backtracking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even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when</a:t>
            </a:r>
            <a:r>
              <a:rPr dirty="0" sz="1100" spc="15">
                <a:latin typeface="Calibri"/>
                <a:cs typeface="Calibri"/>
              </a:rPr>
              <a:t> a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solution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26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found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using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sz="1100" spc="35">
                <a:latin typeface="Calibri"/>
                <a:cs typeface="Calibri"/>
              </a:rPr>
              <a:t>built-in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predicate</a:t>
            </a:r>
            <a:endParaRPr sz="11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5"/>
              </a:spcBef>
              <a:tabLst>
                <a:tab pos="87249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726440" indent="-24511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727075" algn="l"/>
                <a:tab pos="1132205" algn="l"/>
                <a:tab pos="1911985" algn="l"/>
                <a:tab pos="2397760" algn="l"/>
              </a:tabLst>
            </a:pPr>
            <a:r>
              <a:rPr dirty="0" sz="1100" spc="60" b="1">
                <a:latin typeface="Calibri"/>
                <a:cs typeface="Calibri"/>
              </a:rPr>
              <a:t>fail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parent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repeat</a:t>
            </a:r>
            <a:endParaRPr sz="1100">
              <a:latin typeface="Calibri"/>
              <a:cs typeface="Calibri"/>
            </a:endParaRPr>
          </a:p>
          <a:p>
            <a:pPr marL="481965" marR="75565" indent="-246379">
              <a:lnSpc>
                <a:spcPct val="102600"/>
              </a:lnSpc>
              <a:spcBef>
                <a:spcPts val="400"/>
              </a:spcBef>
              <a:buAutoNum type="arabicParenBoth" startAt="5"/>
              <a:tabLst>
                <a:tab pos="482600" algn="l"/>
                <a:tab pos="230187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A¸sa˘gıdaki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dillerden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hangisi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statik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tipli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de˘gildir?(All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following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languages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statically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typed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except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693420" indent="-212090">
              <a:lnSpc>
                <a:spcPct val="100000"/>
              </a:lnSpc>
              <a:spcBef>
                <a:spcPts val="229"/>
              </a:spcBef>
              <a:buAutoNum type="alphaUcPeriod"/>
              <a:tabLst>
                <a:tab pos="694055" algn="l"/>
                <a:tab pos="1128395" algn="l"/>
                <a:tab pos="1834514" algn="l"/>
                <a:tab pos="2348230" algn="l"/>
              </a:tabLst>
            </a:pPr>
            <a:r>
              <a:rPr dirty="0" sz="1100" spc="75">
                <a:latin typeface="Calibri"/>
                <a:cs typeface="Calibri"/>
              </a:rPr>
              <a:t>Ada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265">
                <a:latin typeface="Calibri"/>
                <a:cs typeface="Calibri"/>
              </a:rPr>
              <a:t>C++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	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25" b="1">
                <a:latin typeface="Calibri"/>
                <a:cs typeface="Calibri"/>
              </a:rPr>
              <a:t> </a:t>
            </a:r>
            <a:r>
              <a:rPr dirty="0" sz="1100" spc="125" b="1">
                <a:latin typeface="Calibri"/>
                <a:cs typeface="Calibri"/>
              </a:rPr>
              <a:t>Python</a:t>
            </a:r>
            <a:endParaRPr sz="1100">
              <a:latin typeface="Calibri"/>
              <a:cs typeface="Calibri"/>
            </a:endParaRPr>
          </a:p>
          <a:p>
            <a:pPr algn="just" marL="481965" marR="76835" indent="-246379">
              <a:lnSpc>
                <a:spcPct val="102600"/>
              </a:lnSpc>
              <a:spcBef>
                <a:spcPts val="400"/>
              </a:spcBef>
              <a:buAutoNum type="arabicParenBoth" startAt="5"/>
              <a:tabLst>
                <a:tab pos="482600" algn="l"/>
              </a:tabLst>
            </a:pPr>
            <a:r>
              <a:rPr dirty="0" sz="1100" spc="85">
                <a:latin typeface="Calibri"/>
                <a:cs typeface="Calibri"/>
              </a:rPr>
              <a:t>(2P) Bir </a:t>
            </a:r>
            <a:r>
              <a:rPr dirty="0" sz="1100" spc="20">
                <a:latin typeface="Calibri"/>
                <a:cs typeface="Calibri"/>
              </a:rPr>
              <a:t>programlama </a:t>
            </a:r>
            <a:r>
              <a:rPr dirty="0" sz="1100" spc="40">
                <a:latin typeface="Calibri"/>
                <a:cs typeface="Calibri"/>
              </a:rPr>
              <a:t>dilinin </a:t>
            </a:r>
            <a:r>
              <a:rPr dirty="0" sz="1100" spc="-20">
                <a:latin typeface="Calibri"/>
                <a:cs typeface="Calibri"/>
              </a:rPr>
              <a:t>s¨ozdizimi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do˘gal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dillerin </a:t>
            </a:r>
            <a:r>
              <a:rPr dirty="0" sz="1100" spc="20">
                <a:latin typeface="Calibri"/>
                <a:cs typeface="Calibri"/>
              </a:rPr>
              <a:t>grameri </a:t>
            </a:r>
            <a:r>
              <a:rPr dirty="0" sz="1100" spc="50">
                <a:latin typeface="Calibri"/>
                <a:cs typeface="Calibri"/>
              </a:rPr>
              <a:t>gibidir.(The </a:t>
            </a:r>
            <a:r>
              <a:rPr dirty="0" sz="1100" spc="40">
                <a:latin typeface="Calibri"/>
                <a:cs typeface="Calibri"/>
              </a:rPr>
              <a:t>syntax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programming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language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like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grammar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natural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language.)</a:t>
            </a:r>
            <a:endParaRPr sz="1100">
              <a:latin typeface="Calibri"/>
              <a:cs typeface="Calibri"/>
            </a:endParaRPr>
          </a:p>
          <a:p>
            <a:pPr algn="just" lvl="1" marL="726440" indent="-24511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727075" algn="l"/>
              </a:tabLst>
            </a:pPr>
            <a:r>
              <a:rPr dirty="0" sz="1100" spc="35" b="1">
                <a:latin typeface="Calibri"/>
                <a:cs typeface="Calibri"/>
              </a:rPr>
              <a:t>Do˘gru   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algn="just" marL="481965" marR="74930" indent="-246379">
              <a:lnSpc>
                <a:spcPct val="102699"/>
              </a:lnSpc>
              <a:spcBef>
                <a:spcPts val="400"/>
              </a:spcBef>
              <a:buAutoNum type="arabicParenBoth" startAt="5"/>
              <a:tabLst>
                <a:tab pos="48260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60">
                <a:latin typeface="Calibri"/>
                <a:cs typeface="Calibri"/>
              </a:rPr>
              <a:t>Lisp,</a:t>
            </a:r>
            <a:r>
              <a:rPr dirty="0" u="sng" sz="1100" spc="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</a:t>
            </a:r>
            <a:r>
              <a:rPr dirty="0" u="sng" sz="1100" spc="37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hesaplama </a:t>
            </a:r>
            <a:r>
              <a:rPr dirty="0" sz="1100" spc="5">
                <a:latin typeface="Calibri"/>
                <a:cs typeface="Calibri"/>
              </a:rPr>
              <a:t>modeline </a:t>
            </a:r>
            <a:r>
              <a:rPr dirty="0" sz="1100" spc="45">
                <a:latin typeface="Calibri"/>
                <a:cs typeface="Calibri"/>
              </a:rPr>
              <a:t>dayanır.(Lisp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>
                <a:latin typeface="Calibri"/>
                <a:cs typeface="Calibri"/>
              </a:rPr>
              <a:t>based </a:t>
            </a:r>
            <a:r>
              <a:rPr dirty="0" sz="1100" spc="-5">
                <a:latin typeface="Calibri"/>
                <a:cs typeface="Calibri"/>
              </a:rPr>
              <a:t>on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</a:t>
            </a:r>
            <a:r>
              <a:rPr dirty="0" u="sng" sz="1100" spc="2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model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10">
                <a:latin typeface="Calibri"/>
                <a:cs typeface="Calibri"/>
              </a:rPr>
              <a:t>com-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putation.)</a:t>
            </a:r>
            <a:endParaRPr sz="1100">
              <a:latin typeface="Calibri"/>
              <a:cs typeface="Calibri"/>
            </a:endParaRPr>
          </a:p>
          <a:p>
            <a:pPr algn="just" lvl="1" marL="693420" indent="-212090">
              <a:lnSpc>
                <a:spcPct val="100000"/>
              </a:lnSpc>
              <a:spcBef>
                <a:spcPts val="229"/>
              </a:spcBef>
              <a:buAutoNum type="alphaUcPeriod"/>
              <a:tabLst>
                <a:tab pos="694055" algn="l"/>
              </a:tabLst>
            </a:pPr>
            <a:r>
              <a:rPr dirty="0" sz="1100" spc="25">
                <a:latin typeface="Calibri"/>
                <a:cs typeface="Calibri"/>
              </a:rPr>
              <a:t>yorumlamalı(interpretive)    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8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fonksiyonel(functional)   </a:t>
            </a:r>
            <a:r>
              <a:rPr dirty="0" sz="1100" spc="150" b="1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imperatif(imperative)</a:t>
            </a:r>
            <a:endParaRPr sz="1100">
              <a:latin typeface="Calibri"/>
              <a:cs typeface="Calibri"/>
            </a:endParaRPr>
          </a:p>
          <a:p>
            <a:pPr algn="just" marL="481965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semantik(semantic)</a:t>
            </a:r>
            <a:endParaRPr sz="1100">
              <a:latin typeface="Calibri"/>
              <a:cs typeface="Calibri"/>
            </a:endParaRPr>
          </a:p>
          <a:p>
            <a:pPr algn="just" marL="481965" marR="76200" indent="-246379">
              <a:lnSpc>
                <a:spcPct val="102600"/>
              </a:lnSpc>
              <a:spcBef>
                <a:spcPts val="400"/>
              </a:spcBef>
              <a:buAutoNum type="arabicParenBoth" startAt="8"/>
              <a:tabLst>
                <a:tab pos="48260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-25">
                <a:latin typeface="Calibri"/>
                <a:cs typeface="Calibri"/>
              </a:rPr>
              <a:t>Ba¸ska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fonksiyonları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parametre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 alan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geriye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fonksiyon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80">
                <a:latin typeface="Calibri"/>
                <a:cs typeface="Calibri"/>
              </a:rPr>
              <a:t>d¨ondu¨ren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fonksiy-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onlara </a:t>
            </a:r>
            <a:r>
              <a:rPr dirty="0" sz="1100" spc="-30">
                <a:latin typeface="Calibri"/>
                <a:cs typeface="Calibri"/>
              </a:rPr>
              <a:t>¨ozyineli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fonksiyon </a:t>
            </a:r>
            <a:r>
              <a:rPr dirty="0" sz="1100" spc="45">
                <a:latin typeface="Calibri"/>
                <a:cs typeface="Calibri"/>
              </a:rPr>
              <a:t>denir.(A </a:t>
            </a:r>
            <a:r>
              <a:rPr dirty="0" sz="1100" spc="20">
                <a:latin typeface="Calibri"/>
                <a:cs typeface="Calibri"/>
              </a:rPr>
              <a:t>function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10">
                <a:latin typeface="Calibri"/>
                <a:cs typeface="Calibri"/>
              </a:rPr>
              <a:t>takes </a:t>
            </a:r>
            <a:r>
              <a:rPr dirty="0" sz="1100" spc="5">
                <a:latin typeface="Calibri"/>
                <a:cs typeface="Calibri"/>
              </a:rPr>
              <a:t>other </a:t>
            </a:r>
            <a:r>
              <a:rPr dirty="0" sz="1100" spc="15">
                <a:latin typeface="Calibri"/>
                <a:cs typeface="Calibri"/>
              </a:rPr>
              <a:t>functions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10">
                <a:latin typeface="Calibri"/>
                <a:cs typeface="Calibri"/>
              </a:rPr>
              <a:t>parameters </a:t>
            </a:r>
            <a:r>
              <a:rPr dirty="0" sz="1100">
                <a:latin typeface="Calibri"/>
                <a:cs typeface="Calibri"/>
              </a:rPr>
              <a:t>or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returns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function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value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called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recursive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function.)</a:t>
            </a:r>
            <a:endParaRPr sz="1100">
              <a:latin typeface="Calibri"/>
              <a:cs typeface="Calibri"/>
            </a:endParaRPr>
          </a:p>
          <a:p>
            <a:pPr algn="just" marL="481965">
              <a:lnSpc>
                <a:spcPct val="100000"/>
              </a:lnSpc>
              <a:spcBef>
                <a:spcPts val="235"/>
              </a:spcBef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365" b="1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Yanlı¸s   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Do˘gru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1091" y="6161925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6415" y="902333"/>
            <a:ext cx="6644005" cy="60267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568960" marR="661670" indent="-246379">
              <a:lnSpc>
                <a:spcPct val="102600"/>
              </a:lnSpc>
              <a:spcBef>
                <a:spcPts val="55"/>
              </a:spcBef>
              <a:buAutoNum type="arabicParenBoth" startAt="9"/>
              <a:tabLst>
                <a:tab pos="5702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-20">
                <a:latin typeface="Calibri"/>
                <a:cs typeface="Calibri"/>
              </a:rPr>
              <a:t>Geni¸sletilmi¸s </a:t>
            </a:r>
            <a:r>
              <a:rPr dirty="0" sz="1100" spc="45">
                <a:latin typeface="Calibri"/>
                <a:cs typeface="Calibri"/>
              </a:rPr>
              <a:t>Backus-Naur </a:t>
            </a:r>
            <a:r>
              <a:rPr dirty="0" sz="1100" spc="10">
                <a:latin typeface="Calibri"/>
                <a:cs typeface="Calibri"/>
              </a:rPr>
              <a:t>formunda </a:t>
            </a:r>
            <a:r>
              <a:rPr dirty="0" sz="1100" spc="-90">
                <a:latin typeface="Calibri"/>
                <a:cs typeface="Calibri"/>
              </a:rPr>
              <a:t>k¨o¸seli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parantezler </a:t>
            </a:r>
            <a:r>
              <a:rPr dirty="0" sz="1100" spc="-40">
                <a:latin typeface="Calibri"/>
                <a:cs typeface="Calibri"/>
              </a:rPr>
              <a:t>[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]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s¨ozdiziminin </a:t>
            </a:r>
            <a:r>
              <a:rPr dirty="0" sz="1100" spc="-60">
                <a:latin typeface="Calibri"/>
                <a:cs typeface="Calibri"/>
              </a:rPr>
              <a:t>iste˘ge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ba˘glı 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kısmını </a:t>
            </a:r>
            <a:r>
              <a:rPr dirty="0" sz="1100" spc="-5">
                <a:latin typeface="Calibri"/>
                <a:cs typeface="Calibri"/>
              </a:rPr>
              <a:t>g¨osterir.(In </a:t>
            </a:r>
            <a:r>
              <a:rPr dirty="0" sz="1100" spc="5">
                <a:latin typeface="Calibri"/>
                <a:cs typeface="Calibri"/>
              </a:rPr>
              <a:t>extended </a:t>
            </a:r>
            <a:r>
              <a:rPr dirty="0" sz="1100" spc="45">
                <a:latin typeface="Calibri"/>
                <a:cs typeface="Calibri"/>
              </a:rPr>
              <a:t>Backus-Naur </a:t>
            </a:r>
            <a:r>
              <a:rPr dirty="0" sz="1100" spc="10">
                <a:latin typeface="Calibri"/>
                <a:cs typeface="Calibri"/>
              </a:rPr>
              <a:t>form, </a:t>
            </a:r>
            <a:r>
              <a:rPr dirty="0" sz="1100">
                <a:latin typeface="Calibri"/>
                <a:cs typeface="Calibri"/>
              </a:rPr>
              <a:t>square </a:t>
            </a:r>
            <a:r>
              <a:rPr dirty="0" sz="1100" spc="10">
                <a:latin typeface="Calibri"/>
                <a:cs typeface="Calibri"/>
              </a:rPr>
              <a:t>brackets </a:t>
            </a:r>
            <a:r>
              <a:rPr dirty="0" sz="1100" spc="-40">
                <a:latin typeface="Calibri"/>
                <a:cs typeface="Calibri"/>
              </a:rPr>
              <a:t>[ ] </a:t>
            </a:r>
            <a:r>
              <a:rPr dirty="0" sz="1100" spc="20">
                <a:latin typeface="Calibri"/>
                <a:cs typeface="Calibri"/>
              </a:rPr>
              <a:t>indicate </a:t>
            </a:r>
            <a:r>
              <a:rPr dirty="0" sz="1100" spc="15">
                <a:latin typeface="Calibri"/>
                <a:cs typeface="Calibri"/>
              </a:rPr>
              <a:t>optional </a:t>
            </a:r>
            <a:r>
              <a:rPr dirty="0" sz="1100" spc="25">
                <a:latin typeface="Calibri"/>
                <a:cs typeface="Calibri"/>
              </a:rPr>
              <a:t>parts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syntax.)</a:t>
            </a:r>
            <a:endParaRPr sz="1100">
              <a:latin typeface="Calibri"/>
              <a:cs typeface="Calibri"/>
            </a:endParaRPr>
          </a:p>
          <a:p>
            <a:pPr algn="just" lvl="1" marL="813435" indent="-245110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814069" algn="l"/>
              </a:tabLst>
            </a:pPr>
            <a:r>
              <a:rPr dirty="0" sz="1100" spc="35" b="1">
                <a:latin typeface="Calibri"/>
                <a:cs typeface="Calibri"/>
              </a:rPr>
              <a:t>Do˘gru   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algn="just" marL="568960" marR="661035" indent="-315595">
              <a:lnSpc>
                <a:spcPct val="102600"/>
              </a:lnSpc>
              <a:spcBef>
                <a:spcPts val="315"/>
              </a:spcBef>
              <a:buAutoNum type="arabicParenBoth" startAt="9"/>
              <a:tabLst>
                <a:tab pos="5702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-235">
                <a:latin typeface="Calibri"/>
                <a:cs typeface="Calibri"/>
              </a:rPr>
              <a:t>O</a:t>
            </a:r>
            <a:r>
              <a:rPr dirty="0" baseline="15151" sz="1650" spc="-352">
                <a:latin typeface="Calibri"/>
                <a:cs typeface="Calibri"/>
              </a:rPr>
              <a:t>¨</a:t>
            </a:r>
            <a:r>
              <a:rPr dirty="0" baseline="15151" sz="1650" spc="-34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zyinelemeli </a:t>
            </a:r>
            <a:r>
              <a:rPr dirty="0" sz="1100" spc="-25">
                <a:latin typeface="Calibri"/>
                <a:cs typeface="Calibri"/>
              </a:rPr>
              <a:t>prosedu¨rleri </a:t>
            </a:r>
            <a:r>
              <a:rPr dirty="0" sz="1100" spc="55">
                <a:latin typeface="Calibri"/>
                <a:cs typeface="Calibri"/>
              </a:rPr>
              <a:t>ilk </a:t>
            </a:r>
            <a:r>
              <a:rPr dirty="0" sz="1100" spc="180">
                <a:latin typeface="Calibri"/>
                <a:cs typeface="Calibri"/>
              </a:rPr>
              <a:t>ALGOL </a:t>
            </a:r>
            <a:r>
              <a:rPr dirty="0" sz="1100" spc="20">
                <a:latin typeface="Calibri"/>
                <a:cs typeface="Calibri"/>
              </a:rPr>
              <a:t>programlama </a:t>
            </a:r>
            <a:r>
              <a:rPr dirty="0" sz="1100" spc="40">
                <a:latin typeface="Calibri"/>
                <a:cs typeface="Calibri"/>
              </a:rPr>
              <a:t>dili </a:t>
            </a:r>
            <a:r>
              <a:rPr dirty="0" sz="1100" spc="10">
                <a:latin typeface="Calibri"/>
                <a:cs typeface="Calibri"/>
              </a:rPr>
              <a:t>desteklemi¸stir(The </a:t>
            </a:r>
            <a:r>
              <a:rPr dirty="0" sz="1100" spc="180">
                <a:latin typeface="Calibri"/>
                <a:cs typeface="Calibri"/>
              </a:rPr>
              <a:t>ALGOL 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programming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language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provides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support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recursive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procedures.)</a:t>
            </a:r>
            <a:endParaRPr sz="1100">
              <a:latin typeface="Calibri"/>
              <a:cs typeface="Calibri"/>
            </a:endParaRPr>
          </a:p>
          <a:p>
            <a:pPr algn="just" lvl="1" marL="813435" indent="-24511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814069" algn="l"/>
              </a:tabLst>
            </a:pPr>
            <a:r>
              <a:rPr dirty="0" sz="1100" spc="35" b="1">
                <a:latin typeface="Calibri"/>
                <a:cs typeface="Calibri"/>
              </a:rPr>
              <a:t>Do˘gru   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algn="just" marL="568960" marR="208279" indent="-315595">
              <a:lnSpc>
                <a:spcPct val="102600"/>
              </a:lnSpc>
              <a:spcBef>
                <a:spcPts val="315"/>
              </a:spcBef>
              <a:buAutoNum type="arabicParenBoth" startAt="9"/>
              <a:tabLst>
                <a:tab pos="5702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35">
                <a:latin typeface="Calibri"/>
                <a:cs typeface="Calibri"/>
              </a:rPr>
              <a:t>Prolog, </a:t>
            </a:r>
            <a:r>
              <a:rPr dirty="0" sz="1100" spc="10">
                <a:latin typeface="Calibri"/>
                <a:cs typeface="Calibri"/>
              </a:rPr>
              <a:t>derinine </a:t>
            </a:r>
            <a:r>
              <a:rPr dirty="0" sz="1100" spc="25">
                <a:latin typeface="Calibri"/>
                <a:cs typeface="Calibri"/>
              </a:rPr>
              <a:t>arama </a:t>
            </a:r>
            <a:r>
              <a:rPr dirty="0" sz="1100" spc="-25">
                <a:latin typeface="Calibri"/>
                <a:cs typeface="Calibri"/>
              </a:rPr>
              <a:t>y¨ontemini </a:t>
            </a:r>
            <a:r>
              <a:rPr dirty="0" sz="1100" spc="-5">
                <a:latin typeface="Calibri"/>
                <a:cs typeface="Calibri"/>
              </a:rPr>
              <a:t>kullandı˘gı </a:t>
            </a:r>
            <a:r>
              <a:rPr dirty="0" sz="1100" spc="-40">
                <a:latin typeface="Calibri"/>
                <a:cs typeface="Calibri"/>
              </a:rPr>
              <a:t>i¸cin </a:t>
            </a:r>
            <a:r>
              <a:rPr dirty="0" sz="1100" spc="10">
                <a:latin typeface="Calibri"/>
                <a:cs typeface="Calibri"/>
              </a:rPr>
              <a:t>sonsuz </a:t>
            </a:r>
            <a:r>
              <a:rPr dirty="0" sz="1100" spc="-75">
                <a:latin typeface="Calibri"/>
                <a:cs typeface="Calibri"/>
              </a:rPr>
              <a:t>d¨ongu¨lere </a:t>
            </a:r>
            <a:r>
              <a:rPr dirty="0" sz="1100" spc="-40">
                <a:latin typeface="Calibri"/>
                <a:cs typeface="Calibri"/>
              </a:rPr>
              <a:t>kar¸sı </a:t>
            </a:r>
            <a:r>
              <a:rPr dirty="0" sz="1100" spc="30">
                <a:latin typeface="Calibri"/>
                <a:cs typeface="Calibri"/>
              </a:rPr>
              <a:t>korumasızdır.(Prolog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vulnerable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infinite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loops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because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it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uses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depth-first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search.)</a:t>
            </a:r>
            <a:endParaRPr sz="1100">
              <a:latin typeface="Calibri"/>
              <a:cs typeface="Calibri"/>
            </a:endParaRPr>
          </a:p>
          <a:p>
            <a:pPr algn="just" lvl="1" marL="813435" indent="-245110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814069" algn="l"/>
              </a:tabLst>
            </a:pPr>
            <a:r>
              <a:rPr dirty="0" sz="1100" spc="35" b="1">
                <a:latin typeface="Calibri"/>
                <a:cs typeface="Calibri"/>
              </a:rPr>
              <a:t>Do˘gru   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marL="568960" marR="660400" indent="-315595">
              <a:lnSpc>
                <a:spcPct val="102699"/>
              </a:lnSpc>
              <a:spcBef>
                <a:spcPts val="315"/>
              </a:spcBef>
              <a:buAutoNum type="arabicParenBoth" startAt="9"/>
              <a:tabLst>
                <a:tab pos="570230" algn="l"/>
                <a:tab pos="472122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34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dilin 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de˘gi¸skenleri</a:t>
            </a:r>
            <a:r>
              <a:rPr dirty="0" sz="1100" spc="3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nesneleri</a:t>
            </a:r>
            <a:r>
              <a:rPr dirty="0" sz="1100" spc="34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i¸saret</a:t>
            </a:r>
            <a:r>
              <a:rPr dirty="0" sz="1100" spc="35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ediyorsa 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bu 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dil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30">
                <a:latin typeface="Calibri"/>
                <a:cs typeface="Calibri"/>
              </a:rPr>
              <a:t>semanti˘gi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kullanıyor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denilir.(When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language’s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variables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refer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objects,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we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say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language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uses</a:t>
            </a:r>
            <a:endParaRPr sz="1100">
              <a:latin typeface="Calibri"/>
              <a:cs typeface="Calibri"/>
            </a:endParaRPr>
          </a:p>
          <a:p>
            <a:pPr marL="568960">
              <a:lnSpc>
                <a:spcPct val="100000"/>
              </a:lnSpc>
              <a:spcBef>
                <a:spcPts val="35"/>
              </a:spcBef>
              <a:tabLst>
                <a:tab pos="960119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15">
                <a:latin typeface="Calibri"/>
                <a:cs typeface="Calibri"/>
              </a:rPr>
              <a:t>semantics.)</a:t>
            </a:r>
            <a:endParaRPr sz="1100">
              <a:latin typeface="Calibri"/>
              <a:cs typeface="Calibri"/>
            </a:endParaRPr>
          </a:p>
          <a:p>
            <a:pPr lvl="1" marL="781050" indent="-2127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781685" algn="l"/>
                <a:tab pos="1778635" algn="l"/>
                <a:tab pos="3094990" algn="l"/>
                <a:tab pos="4251325" algn="l"/>
              </a:tabLst>
            </a:pPr>
            <a:r>
              <a:rPr dirty="0" sz="1100" spc="15">
                <a:latin typeface="Calibri"/>
                <a:cs typeface="Calibri"/>
              </a:rPr>
              <a:t>nesne(object)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soyut(abstract)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de˘ger(value)	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referans(reference)</a:t>
            </a:r>
            <a:endParaRPr sz="1100">
              <a:latin typeface="Calibri"/>
              <a:cs typeface="Calibri"/>
            </a:endParaRPr>
          </a:p>
          <a:p>
            <a:pPr marL="568960" marR="661035" indent="-315595">
              <a:lnSpc>
                <a:spcPct val="102600"/>
              </a:lnSpc>
              <a:spcBef>
                <a:spcPts val="315"/>
              </a:spcBef>
              <a:buAutoNum type="arabicParenBoth" startAt="13"/>
              <a:tabLst>
                <a:tab pos="570230" algn="l"/>
                <a:tab pos="2643505" algn="l"/>
                <a:tab pos="585089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Prolog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listeler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10">
                <a:latin typeface="Calibri"/>
                <a:cs typeface="Calibri"/>
              </a:rPr>
              <a:t>ile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470">
                <a:latin typeface="Calibri"/>
                <a:cs typeface="Calibri"/>
              </a:rPr>
              <a:t>c</a:t>
            </a:r>
            <a:r>
              <a:rPr dirty="0" sz="1100" spc="140">
                <a:latin typeface="Calibri"/>
                <a:cs typeface="Calibri"/>
              </a:rPr>
              <a:t>¸</a:t>
            </a:r>
            <a:r>
              <a:rPr dirty="0" sz="1100" spc="30">
                <a:latin typeface="Calibri"/>
                <a:cs typeface="Calibri"/>
              </a:rPr>
              <a:t>evrelenir.(A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list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writ</a:t>
            </a:r>
            <a:r>
              <a:rPr dirty="0" sz="1100" spc="25">
                <a:latin typeface="Calibri"/>
                <a:cs typeface="Calibri"/>
              </a:rPr>
              <a:t>t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 spc="25">
                <a:latin typeface="Calibri"/>
                <a:cs typeface="Calibri"/>
              </a:rPr>
              <a:t>n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Prolog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using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">
                <a:latin typeface="Calibri"/>
                <a:cs typeface="Calibri"/>
              </a:rPr>
              <a:t>to  </a:t>
            </a:r>
            <a:r>
              <a:rPr dirty="0" sz="1100" spc="-10">
                <a:latin typeface="Calibri"/>
                <a:cs typeface="Calibri"/>
              </a:rPr>
              <a:t>enclose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items.)</a:t>
            </a:r>
            <a:endParaRPr sz="1100">
              <a:latin typeface="Calibri"/>
              <a:cs typeface="Calibri"/>
            </a:endParaRPr>
          </a:p>
          <a:p>
            <a:pPr lvl="1" marL="813435" indent="-245110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814069" algn="l"/>
                <a:tab pos="2294255" algn="l"/>
                <a:tab pos="3557270" algn="l"/>
                <a:tab pos="4913630" algn="l"/>
              </a:tabLst>
            </a:pPr>
            <a:r>
              <a:rPr dirty="0" sz="1100" spc="70" b="1">
                <a:latin typeface="Calibri"/>
                <a:cs typeface="Calibri"/>
              </a:rPr>
              <a:t>square</a:t>
            </a:r>
            <a:r>
              <a:rPr dirty="0" sz="1100" spc="18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brackets</a:t>
            </a:r>
            <a:r>
              <a:rPr dirty="0" sz="1100" spc="18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[</a:t>
            </a:r>
            <a:r>
              <a:rPr dirty="0" sz="1100" spc="18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]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single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quotes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’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double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quotes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”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7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curly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braces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85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568960">
              <a:lnSpc>
                <a:spcPct val="100000"/>
              </a:lnSpc>
              <a:spcBef>
                <a:spcPts val="35"/>
              </a:spcBef>
            </a:pPr>
            <a:r>
              <a:rPr dirty="0" sz="1100" spc="18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68960" marR="661670" indent="-315595">
              <a:lnSpc>
                <a:spcPct val="102600"/>
              </a:lnSpc>
              <a:spcBef>
                <a:spcPts val="315"/>
              </a:spcBef>
              <a:buAutoNum type="arabicParenBoth" startAt="14"/>
              <a:tabLst>
                <a:tab pos="5702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Scheme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derleyicisi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kuyruk</a:t>
            </a:r>
            <a:r>
              <a:rPr dirty="0" sz="1100" spc="28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¨ozyineli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fonksiyonları</a:t>
            </a:r>
            <a:r>
              <a:rPr dirty="0" sz="1100" spc="285">
                <a:latin typeface="Calibri"/>
                <a:cs typeface="Calibri"/>
              </a:rPr>
              <a:t> </a:t>
            </a:r>
            <a:r>
              <a:rPr dirty="0" sz="1100" spc="-75">
                <a:latin typeface="Calibri"/>
                <a:cs typeface="Calibri"/>
              </a:rPr>
              <a:t>d¨ongu¨lere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90">
                <a:latin typeface="Calibri"/>
                <a:cs typeface="Calibri"/>
              </a:rPr>
              <a:t>d¨onu¨¸stu¨ru¨r.(A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Scheme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compiler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will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translate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tail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recursive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function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into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code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executes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loop.)</a:t>
            </a:r>
            <a:endParaRPr sz="1100">
              <a:latin typeface="Calibri"/>
              <a:cs typeface="Calibri"/>
            </a:endParaRPr>
          </a:p>
          <a:p>
            <a:pPr lvl="1" marL="781050" indent="-21272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781685" algn="l"/>
                <a:tab pos="1335405" algn="l"/>
              </a:tabLst>
            </a:pPr>
            <a:r>
              <a:rPr dirty="0" sz="1100" spc="-5">
                <a:latin typeface="Calibri"/>
                <a:cs typeface="Calibri"/>
              </a:rPr>
              <a:t>Yanlı¸s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Do˘gru</a:t>
            </a:r>
            <a:endParaRPr sz="1100">
              <a:latin typeface="Calibri"/>
              <a:cs typeface="Calibri"/>
            </a:endParaRPr>
          </a:p>
          <a:p>
            <a:pPr marL="568960" marR="661035" indent="-315595">
              <a:lnSpc>
                <a:spcPct val="102600"/>
              </a:lnSpc>
              <a:spcBef>
                <a:spcPts val="320"/>
              </a:spcBef>
              <a:buAutoNum type="arabicParenBoth" startAt="14"/>
              <a:tabLst>
                <a:tab pos="570230" algn="l"/>
                <a:tab pos="1262380" algn="l"/>
                <a:tab pos="514413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J</a:t>
            </a:r>
            <a:r>
              <a:rPr dirty="0" sz="1100" spc="10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v</a:t>
            </a:r>
            <a:r>
              <a:rPr dirty="0" sz="1100" spc="20">
                <a:latin typeface="Calibri"/>
                <a:cs typeface="Calibri"/>
              </a:rPr>
              <a:t>a,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</a:t>
            </a:r>
            <a:r>
              <a:rPr dirty="0" sz="1100" spc="20">
                <a:latin typeface="Calibri"/>
                <a:cs typeface="Calibri"/>
              </a:rPr>
              <a:t>h</a:t>
            </a:r>
            <a:r>
              <a:rPr dirty="0" sz="1100" spc="50">
                <a:latin typeface="Calibri"/>
                <a:cs typeface="Calibri"/>
              </a:rPr>
              <a:t>ti</a:t>
            </a:r>
            <a:r>
              <a:rPr dirty="0" sz="1100" spc="50">
                <a:latin typeface="Calibri"/>
                <a:cs typeface="Calibri"/>
              </a:rPr>
              <a:t>y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340">
                <a:latin typeface="Calibri"/>
                <a:cs typeface="Calibri"/>
              </a:rPr>
              <a:t>¸</a:t>
            </a:r>
            <a:r>
              <a:rPr dirty="0" sz="1100" spc="15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duyulm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y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nesnelerin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tahsisini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k</a:t>
            </a:r>
            <a:r>
              <a:rPr dirty="0" sz="1100" spc="35">
                <a:latin typeface="Calibri"/>
                <a:cs typeface="Calibri"/>
              </a:rPr>
              <a:t>aldırmak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340">
                <a:latin typeface="Calibri"/>
                <a:cs typeface="Calibri"/>
              </a:rPr>
              <a:t>¸</a:t>
            </a:r>
            <a:r>
              <a:rPr dirty="0" sz="1100" spc="30">
                <a:latin typeface="Calibri"/>
                <a:cs typeface="Calibri"/>
              </a:rPr>
              <a:t>cin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kullanır.(J</a:t>
            </a:r>
            <a:r>
              <a:rPr dirty="0" sz="1100" spc="40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v</a:t>
            </a:r>
            <a:r>
              <a:rPr dirty="0" sz="1100" spc="10">
                <a:latin typeface="Calibri"/>
                <a:cs typeface="Calibri"/>
              </a:rPr>
              <a:t>a  </a:t>
            </a:r>
            <a:r>
              <a:rPr dirty="0" sz="1100" spc="-10">
                <a:latin typeface="Calibri"/>
                <a:cs typeface="Calibri"/>
              </a:rPr>
              <a:t>uses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deallocate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objects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longer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needed.)</a:t>
            </a:r>
            <a:endParaRPr sz="1100">
              <a:latin typeface="Calibri"/>
              <a:cs typeface="Calibri"/>
            </a:endParaRPr>
          </a:p>
          <a:p>
            <a:pPr lvl="1" marL="813435" indent="-24511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814069" algn="l"/>
                <a:tab pos="3367404" algn="l"/>
                <a:tab pos="5314315" algn="l"/>
              </a:tabLst>
            </a:pPr>
            <a:r>
              <a:rPr dirty="0" sz="1100" spc="-114" b="1">
                <a:latin typeface="Calibri"/>
                <a:cs typeface="Calibri"/>
              </a:rPr>
              <a:t>¸c¨op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toplayıcı(garbage</a:t>
            </a:r>
            <a:r>
              <a:rPr dirty="0" sz="1100" spc="33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collection)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yok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ediciler(destructors)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kapsam</a:t>
            </a:r>
            <a:endParaRPr sz="1100">
              <a:latin typeface="Calibri"/>
              <a:cs typeface="Calibri"/>
            </a:endParaRPr>
          </a:p>
          <a:p>
            <a:pPr marL="568960">
              <a:lnSpc>
                <a:spcPct val="100000"/>
              </a:lnSpc>
              <a:spcBef>
                <a:spcPts val="35"/>
              </a:spcBef>
              <a:tabLst>
                <a:tab pos="2214880" algn="l"/>
              </a:tabLst>
            </a:pPr>
            <a:r>
              <a:rPr dirty="0" sz="1100" spc="-75">
                <a:latin typeface="Calibri"/>
                <a:cs typeface="Calibri"/>
              </a:rPr>
              <a:t>¸c¨ozu¨m(scope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resolution)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bellek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fonksiyonları(memory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functions)</a:t>
            </a:r>
            <a:endParaRPr sz="1100">
              <a:latin typeface="Calibri"/>
              <a:cs typeface="Calibri"/>
            </a:endParaRPr>
          </a:p>
          <a:p>
            <a:pPr marL="569595" indent="-316230">
              <a:lnSpc>
                <a:spcPct val="100000"/>
              </a:lnSpc>
              <a:spcBef>
                <a:spcPts val="350"/>
              </a:spcBef>
              <a:buAutoNum type="arabicParenBoth" startAt="16"/>
              <a:tabLst>
                <a:tab pos="570230" algn="l"/>
                <a:tab pos="224345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Haskell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karakteri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Lambda’yı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temsil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eder.(In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Haskell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language,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  <a:p>
            <a:pPr marL="568960">
              <a:lnSpc>
                <a:spcPct val="100000"/>
              </a:lnSpc>
              <a:spcBef>
                <a:spcPts val="35"/>
              </a:spcBef>
              <a:tabLst>
                <a:tab pos="960119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15">
                <a:latin typeface="Calibri"/>
                <a:cs typeface="Calibri"/>
              </a:rPr>
              <a:t>character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represents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lambda.)</a:t>
            </a:r>
            <a:endParaRPr sz="1100">
              <a:latin typeface="Calibri"/>
              <a:cs typeface="Calibri"/>
            </a:endParaRPr>
          </a:p>
          <a:p>
            <a:pPr lvl="1" marL="781050" indent="-21272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781685" algn="l"/>
                <a:tab pos="1799589" algn="l"/>
                <a:tab pos="3013710" algn="l"/>
                <a:tab pos="4138295" algn="l"/>
              </a:tabLst>
            </a:pPr>
            <a:r>
              <a:rPr dirty="0" sz="1100" spc="15">
                <a:latin typeface="Calibri"/>
                <a:cs typeface="Calibri"/>
              </a:rPr>
              <a:t>ampersand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&amp;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8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backslash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100" b="1" i="1">
                <a:latin typeface="Trebuchet MS"/>
                <a:cs typeface="Trebuchet MS"/>
              </a:rPr>
              <a:t>\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vertical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bar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underscore</a:t>
            </a:r>
            <a:endParaRPr sz="1100">
              <a:latin typeface="Calibri"/>
              <a:cs typeface="Calibri"/>
            </a:endParaRPr>
          </a:p>
          <a:p>
            <a:pPr algn="just" marL="568960" marR="661035" indent="-315595">
              <a:lnSpc>
                <a:spcPct val="102600"/>
              </a:lnSpc>
              <a:spcBef>
                <a:spcPts val="315"/>
              </a:spcBef>
              <a:buAutoNum type="arabicParenBoth" startAt="17"/>
              <a:tabLst>
                <a:tab pos="5702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>
                <a:latin typeface="Calibri"/>
                <a:cs typeface="Calibri"/>
              </a:rPr>
              <a:t>Scheme </a:t>
            </a:r>
            <a:r>
              <a:rPr dirty="0" sz="1100" spc="20">
                <a:latin typeface="Calibri"/>
                <a:cs typeface="Calibri"/>
              </a:rPr>
              <a:t>dilinde </a:t>
            </a:r>
            <a:r>
              <a:rPr dirty="0" sz="1100" spc="-65">
                <a:latin typeface="Calibri"/>
                <a:cs typeface="Calibri"/>
              </a:rPr>
              <a:t>i¸ceri˘gi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((x </a:t>
            </a:r>
            <a:r>
              <a:rPr dirty="0" sz="1100" spc="80">
                <a:latin typeface="Calibri"/>
                <a:cs typeface="Calibri"/>
              </a:rPr>
              <a:t>y) </a:t>
            </a:r>
            <a:r>
              <a:rPr dirty="0" sz="1100" spc="-5">
                <a:latin typeface="Calibri"/>
                <a:cs typeface="Calibri"/>
              </a:rPr>
              <a:t>s </a:t>
            </a:r>
            <a:r>
              <a:rPr dirty="0" sz="1100" spc="80">
                <a:latin typeface="Calibri"/>
                <a:cs typeface="Calibri"/>
              </a:rPr>
              <a:t>(t)) </a:t>
            </a:r>
            <a:r>
              <a:rPr dirty="0" sz="1100" spc="15">
                <a:latin typeface="Calibri"/>
                <a:cs typeface="Calibri"/>
              </a:rPr>
              <a:t>olan </a:t>
            </a:r>
            <a:r>
              <a:rPr dirty="0" sz="1100" spc="215">
                <a:latin typeface="Calibri"/>
                <a:cs typeface="Calibri"/>
              </a:rPr>
              <a:t>L </a:t>
            </a:r>
            <a:r>
              <a:rPr dirty="0" sz="1100" spc="10">
                <a:latin typeface="Calibri"/>
                <a:cs typeface="Calibri"/>
              </a:rPr>
              <a:t>listesinde </a:t>
            </a:r>
            <a:r>
              <a:rPr dirty="0" sz="1100" spc="40">
                <a:latin typeface="Calibri"/>
                <a:cs typeface="Calibri"/>
              </a:rPr>
              <a:t>(cdr (car </a:t>
            </a:r>
            <a:r>
              <a:rPr dirty="0" sz="1100" spc="130">
                <a:latin typeface="Calibri"/>
                <a:cs typeface="Calibri"/>
              </a:rPr>
              <a:t>L)) </a:t>
            </a:r>
            <a:r>
              <a:rPr dirty="0" sz="1100" spc="-25">
                <a:latin typeface="Calibri"/>
                <a:cs typeface="Calibri"/>
              </a:rPr>
              <a:t>¸calı¸stırıldı˘gında 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60">
                <a:latin typeface="Calibri"/>
                <a:cs typeface="Calibri"/>
              </a:rPr>
              <a:t>sonu¸c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olur?(Given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35">
                <a:latin typeface="Calibri"/>
                <a:cs typeface="Calibri"/>
              </a:rPr>
              <a:t>list </a:t>
            </a:r>
            <a:r>
              <a:rPr dirty="0" sz="1100" spc="215">
                <a:latin typeface="Calibri"/>
                <a:cs typeface="Calibri"/>
              </a:rPr>
              <a:t>L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>
                <a:latin typeface="Calibri"/>
                <a:cs typeface="Calibri"/>
              </a:rPr>
              <a:t>Scheme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with </a:t>
            </a:r>
            <a:r>
              <a:rPr dirty="0" sz="1100">
                <a:latin typeface="Calibri"/>
                <a:cs typeface="Calibri"/>
              </a:rPr>
              <a:t>contents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((x </a:t>
            </a:r>
            <a:r>
              <a:rPr dirty="0" sz="1100" spc="80">
                <a:latin typeface="Calibri"/>
                <a:cs typeface="Calibri"/>
              </a:rPr>
              <a:t>y)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(t)).  </a:t>
            </a:r>
            <a:r>
              <a:rPr dirty="0" sz="1100" spc="60">
                <a:latin typeface="Calibri"/>
                <a:cs typeface="Calibri"/>
              </a:rPr>
              <a:t>What </a:t>
            </a:r>
            <a:r>
              <a:rPr dirty="0" sz="1100" spc="35">
                <a:latin typeface="Calibri"/>
                <a:cs typeface="Calibri"/>
              </a:rPr>
              <a:t>will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returned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command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(cdr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(car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L))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executed?)</a:t>
            </a:r>
            <a:endParaRPr sz="1100">
              <a:latin typeface="Calibri"/>
              <a:cs typeface="Calibri"/>
            </a:endParaRPr>
          </a:p>
          <a:p>
            <a:pPr algn="just" marL="568960">
              <a:lnSpc>
                <a:spcPct val="100000"/>
              </a:lnSpc>
              <a:spcBef>
                <a:spcPts val="190"/>
              </a:spcBef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(x)   </a:t>
            </a:r>
            <a:r>
              <a:rPr dirty="0" sz="1100" spc="340">
                <a:latin typeface="Calibri"/>
                <a:cs typeface="Calibri"/>
              </a:rPr>
              <a:t> 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75" b="1">
                <a:latin typeface="Calibri"/>
                <a:cs typeface="Calibri"/>
              </a:rPr>
              <a:t> </a:t>
            </a:r>
            <a:r>
              <a:rPr dirty="0" sz="1100" spc="140" b="1">
                <a:latin typeface="Calibri"/>
                <a:cs typeface="Calibri"/>
              </a:rPr>
              <a:t>(y)  </a:t>
            </a:r>
            <a:r>
              <a:rPr dirty="0" sz="1100" spc="470" b="1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(x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80">
                <a:latin typeface="Calibri"/>
                <a:cs typeface="Calibri"/>
              </a:rPr>
              <a:t>y)   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(t)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715" y="6923212"/>
            <a:ext cx="5043170" cy="6223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328295" indent="-316230">
              <a:lnSpc>
                <a:spcPct val="100000"/>
              </a:lnSpc>
              <a:spcBef>
                <a:spcPts val="295"/>
              </a:spcBef>
              <a:buAutoNum type="arabicParenBoth" startAt="18"/>
              <a:tabLst>
                <a:tab pos="3289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265">
                <a:latin typeface="Calibri"/>
                <a:cs typeface="Calibri"/>
              </a:rPr>
              <a:t>C++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5">
                <a:latin typeface="Calibri"/>
                <a:cs typeface="Calibri"/>
              </a:rPr>
              <a:t>¸c¨op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toplayıcı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vardır.(C++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has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built-in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garbage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collection.)</a:t>
            </a:r>
            <a:endParaRPr sz="11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190"/>
              </a:spcBef>
              <a:tabLst>
                <a:tab pos="1120775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Do˘gru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35" b="1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marL="328295" indent="-316230">
              <a:lnSpc>
                <a:spcPct val="100000"/>
              </a:lnSpc>
              <a:spcBef>
                <a:spcPts val="350"/>
              </a:spcBef>
              <a:buAutoNum type="arabicParenBoth" startAt="19"/>
              <a:tabLst>
                <a:tab pos="3289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dilinin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fonksiyonların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geri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45">
                <a:latin typeface="Calibri"/>
                <a:cs typeface="Calibri"/>
              </a:rPr>
              <a:t>d¨onu¨¸s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de˘gerlerinde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dizilere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izin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vermemesi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44349" y="7524762"/>
            <a:ext cx="382905" cy="3810"/>
            <a:chOff x="5544349" y="7524762"/>
            <a:chExt cx="382905" cy="3810"/>
          </a:xfrm>
        </p:grpSpPr>
        <p:sp>
          <p:nvSpPr>
            <p:cNvPr id="6" name="object 6"/>
            <p:cNvSpPr/>
            <p:nvPr/>
          </p:nvSpPr>
          <p:spPr>
            <a:xfrm>
              <a:off x="5544349" y="7526553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44095" y="7526553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43854" y="7526553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43612" y="7526553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3134" y="0"/>
                  </a:lnTo>
                </a:path>
              </a:pathLst>
            </a:custGeom>
            <a:ln w="3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922352" y="7353235"/>
            <a:ext cx="1303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Calibri"/>
                <a:cs typeface="Calibri"/>
              </a:rPr>
              <a:t>eksikli˘gindendir.(The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70dk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11" name="object 11"/>
          <p:cNvSpPr txBox="1"/>
          <p:nvPr/>
        </p:nvSpPr>
        <p:spPr>
          <a:xfrm>
            <a:off x="667715" y="7525307"/>
            <a:ext cx="5805170" cy="14763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327660" marR="63500">
              <a:lnSpc>
                <a:spcPct val="102600"/>
              </a:lnSpc>
              <a:spcBef>
                <a:spcPts val="55"/>
              </a:spcBef>
            </a:pPr>
            <a:r>
              <a:rPr dirty="0" sz="1100" spc="20">
                <a:latin typeface="Calibri"/>
                <a:cs typeface="Calibri"/>
              </a:rPr>
              <a:t>fact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-15">
                <a:latin typeface="Calibri"/>
                <a:cs typeface="Calibri"/>
              </a:rPr>
              <a:t>does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5">
                <a:latin typeface="Calibri"/>
                <a:cs typeface="Calibri"/>
              </a:rPr>
              <a:t>allow </a:t>
            </a:r>
            <a:r>
              <a:rPr dirty="0" sz="1100" spc="30">
                <a:latin typeface="Calibri"/>
                <a:cs typeface="Calibri"/>
              </a:rPr>
              <a:t>array </a:t>
            </a:r>
            <a:r>
              <a:rPr dirty="0" sz="1100" spc="15">
                <a:latin typeface="Calibri"/>
                <a:cs typeface="Calibri"/>
              </a:rPr>
              <a:t>types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0">
                <a:latin typeface="Calibri"/>
                <a:cs typeface="Calibri"/>
              </a:rPr>
              <a:t>return </a:t>
            </a:r>
            <a:r>
              <a:rPr dirty="0" sz="1100" spc="10">
                <a:latin typeface="Calibri"/>
                <a:cs typeface="Calibri"/>
              </a:rPr>
              <a:t>value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0">
                <a:latin typeface="Calibri"/>
                <a:cs typeface="Calibri"/>
              </a:rPr>
              <a:t>function indicates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30">
                <a:latin typeface="Calibri"/>
                <a:cs typeface="Calibri"/>
              </a:rPr>
              <a:t>lack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u="sng" sz="1100" spc="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language.)</a:t>
            </a:r>
            <a:endParaRPr sz="1100">
              <a:latin typeface="Calibri"/>
              <a:cs typeface="Calibri"/>
            </a:endParaRPr>
          </a:p>
          <a:p>
            <a:pPr algn="just" marL="327660" marR="5080">
              <a:lnSpc>
                <a:spcPct val="102600"/>
              </a:lnSpc>
              <a:spcBef>
                <a:spcPts val="160"/>
              </a:spcBef>
            </a:pPr>
            <a:r>
              <a:rPr dirty="0" sz="1100" spc="100">
                <a:latin typeface="Calibri"/>
                <a:cs typeface="Calibri"/>
              </a:rPr>
              <a:t>A. </a:t>
            </a:r>
            <a:r>
              <a:rPr dirty="0" sz="1100" spc="20">
                <a:latin typeface="Calibri"/>
                <a:cs typeface="Calibri"/>
              </a:rPr>
              <a:t>genelik(generality)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 </a:t>
            </a:r>
            <a:r>
              <a:rPr dirty="0" sz="1100" spc="20">
                <a:latin typeface="Calibri"/>
                <a:cs typeface="Calibri"/>
              </a:rPr>
              <a:t>tek </a:t>
            </a:r>
            <a:r>
              <a:rPr dirty="0" sz="1100" spc="25">
                <a:latin typeface="Calibri"/>
                <a:cs typeface="Calibri"/>
              </a:rPr>
              <a:t>bi¸cimlilik(uniformity)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 </a:t>
            </a:r>
            <a:r>
              <a:rPr dirty="0" sz="1100" spc="25">
                <a:latin typeface="Calibri"/>
                <a:cs typeface="Calibri"/>
              </a:rPr>
              <a:t>verimlilik(efficiency)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60" b="1">
                <a:latin typeface="Calibri"/>
                <a:cs typeface="Calibri"/>
              </a:rPr>
              <a:t>D. </a:t>
            </a:r>
            <a:r>
              <a:rPr dirty="0" sz="1100" spc="80" b="1">
                <a:latin typeface="Calibri"/>
                <a:cs typeface="Calibri"/>
              </a:rPr>
              <a:t>or- </a:t>
            </a:r>
            <a:r>
              <a:rPr dirty="0" sz="1100" spc="85" b="1">
                <a:latin typeface="Calibri"/>
                <a:cs typeface="Calibri"/>
              </a:rPr>
              <a:t> togonallik(orthogonality)</a:t>
            </a:r>
            <a:endParaRPr sz="1100">
              <a:latin typeface="Calibri"/>
              <a:cs typeface="Calibri"/>
            </a:endParaRPr>
          </a:p>
          <a:p>
            <a:pPr algn="just" marL="327660" marR="63500" indent="-315595">
              <a:lnSpc>
                <a:spcPct val="102600"/>
              </a:lnSpc>
              <a:spcBef>
                <a:spcPts val="315"/>
              </a:spcBef>
              <a:buAutoNum type="arabicParenBoth" startAt="20"/>
              <a:tabLst>
                <a:tab pos="3289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35">
                <a:latin typeface="Calibri"/>
                <a:cs typeface="Calibri"/>
              </a:rPr>
              <a:t>Prolog </a:t>
            </a:r>
            <a:r>
              <a:rPr dirty="0" sz="1100" spc="-100">
                <a:latin typeface="Calibri"/>
                <a:cs typeface="Calibri"/>
              </a:rPr>
              <a:t>c¸¨ozu¨mleme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i¸slemini,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hedefleri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soldan </a:t>
            </a:r>
            <a:r>
              <a:rPr dirty="0" sz="1100" spc="-75">
                <a:latin typeface="Calibri"/>
                <a:cs typeface="Calibri"/>
              </a:rPr>
              <a:t>sa˘ga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yer </a:t>
            </a:r>
            <a:r>
              <a:rPr dirty="0" sz="1100" spc="-40">
                <a:latin typeface="Calibri"/>
                <a:cs typeface="Calibri"/>
              </a:rPr>
              <a:t>de˘gi¸stirerek,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do˘grusal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yapar.(Prolog </a:t>
            </a:r>
            <a:r>
              <a:rPr dirty="0" sz="1100" spc="15">
                <a:latin typeface="Calibri"/>
                <a:cs typeface="Calibri"/>
              </a:rPr>
              <a:t>applies </a:t>
            </a:r>
            <a:r>
              <a:rPr dirty="0" sz="1100" spc="10">
                <a:latin typeface="Calibri"/>
                <a:cs typeface="Calibri"/>
              </a:rPr>
              <a:t>resolution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40">
                <a:latin typeface="Calibri"/>
                <a:cs typeface="Calibri"/>
              </a:rPr>
              <a:t>strictly </a:t>
            </a:r>
            <a:r>
              <a:rPr dirty="0" sz="1100" spc="20">
                <a:latin typeface="Calibri"/>
                <a:cs typeface="Calibri"/>
              </a:rPr>
              <a:t>linear </a:t>
            </a:r>
            <a:r>
              <a:rPr dirty="0" sz="1100" spc="10">
                <a:latin typeface="Calibri"/>
                <a:cs typeface="Calibri"/>
              </a:rPr>
              <a:t>fashion, </a:t>
            </a:r>
            <a:r>
              <a:rPr dirty="0" sz="1100" spc="20">
                <a:latin typeface="Calibri"/>
                <a:cs typeface="Calibri"/>
              </a:rPr>
              <a:t>replacing </a:t>
            </a:r>
            <a:r>
              <a:rPr dirty="0" sz="1100" spc="10">
                <a:latin typeface="Calibri"/>
                <a:cs typeface="Calibri"/>
              </a:rPr>
              <a:t>goals </a:t>
            </a:r>
            <a:r>
              <a:rPr dirty="0" sz="1100" spc="5">
                <a:latin typeface="Calibri"/>
                <a:cs typeface="Calibri"/>
              </a:rPr>
              <a:t>from left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right.)</a:t>
            </a:r>
            <a:endParaRPr sz="1100">
              <a:latin typeface="Calibri"/>
              <a:cs typeface="Calibri"/>
            </a:endParaRPr>
          </a:p>
          <a:p>
            <a:pPr algn="just" marL="327660">
              <a:lnSpc>
                <a:spcPct val="100000"/>
              </a:lnSpc>
              <a:spcBef>
                <a:spcPts val="190"/>
              </a:spcBef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365" b="1">
                <a:latin typeface="Calibri"/>
                <a:cs typeface="Calibri"/>
              </a:rPr>
              <a:t> </a:t>
            </a:r>
            <a:r>
              <a:rPr dirty="0" sz="1100" spc="35" b="1">
                <a:latin typeface="Calibri"/>
                <a:cs typeface="Calibri"/>
              </a:rPr>
              <a:t>Do˘gru    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70dk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2" name="object 2"/>
          <p:cNvSpPr txBox="1"/>
          <p:nvPr/>
        </p:nvSpPr>
        <p:spPr>
          <a:xfrm>
            <a:off x="513778" y="902333"/>
            <a:ext cx="6265545" cy="390397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81965" marR="373380" indent="-315595">
              <a:lnSpc>
                <a:spcPct val="102600"/>
              </a:lnSpc>
              <a:spcBef>
                <a:spcPts val="55"/>
              </a:spcBef>
              <a:buAutoNum type="arabicParenBoth" startAt="21"/>
              <a:tabLst>
                <a:tab pos="48260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ML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aritmetik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operat¨orler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infix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g¨osteriminde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yazılır(In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ML,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arithmetic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oper-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ators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written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infix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operators.)</a:t>
            </a:r>
            <a:endParaRPr sz="1100">
              <a:latin typeface="Calibri"/>
              <a:cs typeface="Calibri"/>
            </a:endParaRPr>
          </a:p>
          <a:p>
            <a:pPr lvl="1" marL="726440" indent="-24511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727075" algn="l"/>
                <a:tab pos="1353820" algn="l"/>
              </a:tabLst>
            </a:pPr>
            <a:r>
              <a:rPr dirty="0" sz="1100" spc="35" b="1">
                <a:latin typeface="Calibri"/>
                <a:cs typeface="Calibri"/>
              </a:rPr>
              <a:t>Do˘gru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Yanlı¸s</a:t>
            </a:r>
            <a:endParaRPr sz="1100">
              <a:latin typeface="Calibri"/>
              <a:cs typeface="Calibri"/>
            </a:endParaRPr>
          </a:p>
          <a:p>
            <a:pPr marL="481965" marR="370205" indent="-315595">
              <a:lnSpc>
                <a:spcPct val="102600"/>
              </a:lnSpc>
              <a:spcBef>
                <a:spcPts val="400"/>
              </a:spcBef>
              <a:buAutoNum type="arabicParenBoth" startAt="21"/>
              <a:tabLst>
                <a:tab pos="482600" algn="l"/>
                <a:tab pos="1985645" algn="l"/>
                <a:tab pos="371475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Ba˘glamdan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ba˘gımsız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16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gramer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dizi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">
                <a:latin typeface="Calibri"/>
                <a:cs typeface="Calibri"/>
              </a:rPr>
              <a:t>i¸cerir.(A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context-free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grammar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con-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sists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series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481965" marR="37020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94055" algn="l"/>
                <a:tab pos="2578735" algn="l"/>
                <a:tab pos="2929255" algn="l"/>
                <a:tab pos="5516880" algn="l"/>
              </a:tabLst>
            </a:pPr>
            <a:r>
              <a:rPr dirty="0" sz="1100" spc="15">
                <a:latin typeface="Calibri"/>
                <a:cs typeface="Calibri"/>
              </a:rPr>
              <a:t>gramer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kuralları(grammar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rules)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konumsal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kurallar(positional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rules)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se-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mantik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kurallar(semantic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rules)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cebirsel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ifadeler(algebraic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expressions)</a:t>
            </a:r>
            <a:endParaRPr sz="1100">
              <a:latin typeface="Calibri"/>
              <a:cs typeface="Calibri"/>
            </a:endParaRPr>
          </a:p>
          <a:p>
            <a:pPr marL="481965" marR="370840" indent="-315595">
              <a:lnSpc>
                <a:spcPct val="102699"/>
              </a:lnSpc>
              <a:spcBef>
                <a:spcPts val="395"/>
              </a:spcBef>
              <a:buAutoNum type="arabicParenBoth" startAt="21"/>
              <a:tabLst>
                <a:tab pos="48260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265">
                <a:latin typeface="Calibri"/>
                <a:cs typeface="Calibri"/>
              </a:rPr>
              <a:t>C++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nesneler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sadece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heap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alanında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olu¸sturulabilir(In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204">
                <a:latin typeface="Calibri"/>
                <a:cs typeface="Calibri"/>
              </a:rPr>
              <a:t>C++,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objects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can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only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allocated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heap.)</a:t>
            </a:r>
            <a:endParaRPr sz="1100">
              <a:latin typeface="Calibri"/>
              <a:cs typeface="Calibri"/>
            </a:endParaRPr>
          </a:p>
          <a:p>
            <a:pPr lvl="1" marL="726440" indent="-245110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727075" algn="l"/>
                <a:tab pos="1342390" algn="l"/>
              </a:tabLst>
            </a:pPr>
            <a:r>
              <a:rPr dirty="0" sz="1100" spc="40" b="1">
                <a:latin typeface="Calibri"/>
                <a:cs typeface="Calibri"/>
              </a:rPr>
              <a:t>Yanlı¸s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Do˘gru</a:t>
            </a:r>
            <a:endParaRPr sz="1100">
              <a:latin typeface="Calibri"/>
              <a:cs typeface="Calibri"/>
            </a:endParaRPr>
          </a:p>
          <a:p>
            <a:pPr marL="481965" indent="-316230">
              <a:lnSpc>
                <a:spcPct val="100000"/>
              </a:lnSpc>
              <a:spcBef>
                <a:spcPts val="434"/>
              </a:spcBef>
              <a:buAutoNum type="arabicParenBoth" startAt="21"/>
              <a:tabLst>
                <a:tab pos="482600" algn="l"/>
                <a:tab pos="1757045" algn="l"/>
                <a:tab pos="457771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Map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30">
                <a:latin typeface="Calibri"/>
                <a:cs typeface="Calibri"/>
              </a:rPr>
              <a:t>¨orne˘gidir.(A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map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example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a(n)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481965" marR="370205">
              <a:lnSpc>
                <a:spcPct val="102699"/>
              </a:lnSpc>
              <a:spcBef>
                <a:spcPts val="195"/>
              </a:spcBef>
              <a:buAutoNum type="alphaUcPeriod"/>
              <a:tabLst>
                <a:tab pos="694055" algn="l"/>
                <a:tab pos="1414145" algn="l"/>
                <a:tab pos="1731645" algn="l"/>
                <a:tab pos="3147060" algn="l"/>
              </a:tabLst>
            </a:pPr>
            <a:r>
              <a:rPr dirty="0" sz="1100" spc="20">
                <a:latin typeface="Calibri"/>
                <a:cs typeface="Calibri"/>
              </a:rPr>
              <a:t>iterator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prosedu¨r(procedure)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45" b="1">
                <a:latin typeface="Calibri"/>
                <a:cs typeface="Calibri"/>
              </a:rPr>
              <a:t>yu¨ksek-dereceden</a:t>
            </a:r>
            <a:r>
              <a:rPr dirty="0" sz="1100" spc="27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fonksiyon(higher-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order</a:t>
            </a:r>
            <a:r>
              <a:rPr dirty="0" sz="1100" spc="18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function)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155">
                <a:latin typeface="Calibri"/>
                <a:cs typeface="Calibri"/>
              </a:rPr>
              <a:t>API</a:t>
            </a:r>
            <a:endParaRPr sz="1100">
              <a:latin typeface="Calibri"/>
              <a:cs typeface="Calibri"/>
            </a:endParaRPr>
          </a:p>
          <a:p>
            <a:pPr marL="481965" marR="5080" indent="-315595">
              <a:lnSpc>
                <a:spcPct val="102600"/>
              </a:lnSpc>
              <a:spcBef>
                <a:spcPts val="400"/>
              </a:spcBef>
              <a:buAutoNum type="arabicParenBoth" startAt="21"/>
              <a:tabLst>
                <a:tab pos="482600" algn="l"/>
                <a:tab pos="1221740" algn="l"/>
                <a:tab pos="606679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gramerler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340">
                <a:latin typeface="Calibri"/>
                <a:cs typeface="Calibri"/>
              </a:rPr>
              <a:t>¸</a:t>
            </a:r>
            <a:r>
              <a:rPr dirty="0" sz="1100" spc="10">
                <a:latin typeface="Calibri"/>
                <a:cs typeface="Calibri"/>
              </a:rPr>
              <a:t>cinde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daha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k</a:t>
            </a:r>
            <a:r>
              <a:rPr dirty="0" sz="1100" spc="-555">
                <a:latin typeface="Calibri"/>
                <a:cs typeface="Calibri"/>
              </a:rPr>
              <a:t>u</a:t>
            </a:r>
            <a:r>
              <a:rPr dirty="0" sz="1100" spc="140">
                <a:latin typeface="Calibri"/>
                <a:cs typeface="Calibri"/>
              </a:rPr>
              <a:t>¨</a:t>
            </a:r>
            <a:r>
              <a:rPr dirty="0" sz="1100" spc="-340">
                <a:latin typeface="Calibri"/>
                <a:cs typeface="Calibri"/>
              </a:rPr>
              <a:t>¸</a:t>
            </a:r>
            <a:r>
              <a:rPr dirty="0" sz="1100" spc="15">
                <a:latin typeface="Calibri"/>
                <a:cs typeface="Calibri"/>
              </a:rPr>
              <a:t>c</a:t>
            </a:r>
            <a:r>
              <a:rPr dirty="0" sz="1100" spc="-550">
                <a:latin typeface="Calibri"/>
                <a:cs typeface="Calibri"/>
              </a:rPr>
              <a:t>u</a:t>
            </a:r>
            <a:r>
              <a:rPr dirty="0" sz="1100" spc="140">
                <a:latin typeface="Calibri"/>
                <a:cs typeface="Calibri"/>
              </a:rPr>
              <a:t>¨</a:t>
            </a:r>
            <a:r>
              <a:rPr dirty="0" sz="1100" spc="70">
                <a:latin typeface="Calibri"/>
                <a:cs typeface="Calibri"/>
              </a:rPr>
              <a:t>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440">
                <a:latin typeface="Calibri"/>
                <a:cs typeface="Calibri"/>
              </a:rPr>
              <a:t>¨</a:t>
            </a:r>
            <a:r>
              <a:rPr dirty="0" sz="1100" spc="-5">
                <a:latin typeface="Calibri"/>
                <a:cs typeface="Calibri"/>
              </a:rPr>
              <a:t>o</a:t>
            </a:r>
            <a:r>
              <a:rPr dirty="0" sz="1100" spc="25">
                <a:latin typeface="Calibri"/>
                <a:cs typeface="Calibri"/>
              </a:rPr>
              <a:t>b</a:t>
            </a:r>
            <a:r>
              <a:rPr dirty="0" sz="1100" spc="5">
                <a:latin typeface="Calibri"/>
                <a:cs typeface="Calibri"/>
              </a:rPr>
              <a:t>ek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y</a:t>
            </a:r>
            <a:r>
              <a:rPr dirty="0" sz="1100" spc="30">
                <a:latin typeface="Calibri"/>
                <a:cs typeface="Calibri"/>
              </a:rPr>
              <a:t>apılarına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b</a:t>
            </a:r>
            <a:r>
              <a:rPr dirty="0" sz="1100" spc="-440">
                <a:latin typeface="Calibri"/>
                <a:cs typeface="Calibri"/>
              </a:rPr>
              <a:t>¨</a:t>
            </a:r>
            <a:r>
              <a:rPr dirty="0" sz="1100" spc="5">
                <a:latin typeface="Calibri"/>
                <a:cs typeface="Calibri"/>
              </a:rPr>
              <a:t>ol</a:t>
            </a:r>
            <a:r>
              <a:rPr dirty="0" sz="1100" spc="-550">
                <a:latin typeface="Calibri"/>
                <a:cs typeface="Calibri"/>
              </a:rPr>
              <a:t>u</a:t>
            </a:r>
            <a:r>
              <a:rPr dirty="0" sz="1100" spc="140">
                <a:latin typeface="Calibri"/>
                <a:cs typeface="Calibri"/>
              </a:rPr>
              <a:t>¨</a:t>
            </a:r>
            <a:r>
              <a:rPr dirty="0" sz="1100" spc="5">
                <a:latin typeface="Calibri"/>
                <a:cs typeface="Calibri"/>
              </a:rPr>
              <a:t>nebilen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440">
                <a:latin typeface="Calibri"/>
                <a:cs typeface="Calibri"/>
              </a:rPr>
              <a:t>¨</a:t>
            </a:r>
            <a:r>
              <a:rPr dirty="0" sz="1100" spc="-5">
                <a:latin typeface="Calibri"/>
                <a:cs typeface="Calibri"/>
              </a:rPr>
              <a:t>o</a:t>
            </a:r>
            <a:r>
              <a:rPr dirty="0" sz="1100" spc="20">
                <a:latin typeface="Calibri"/>
                <a:cs typeface="Calibri"/>
              </a:rPr>
              <a:t>b</a:t>
            </a:r>
            <a:r>
              <a:rPr dirty="0" sz="1100" spc="5">
                <a:latin typeface="Calibri"/>
                <a:cs typeface="Calibri"/>
              </a:rPr>
              <a:t>ek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y</a:t>
            </a:r>
            <a:r>
              <a:rPr dirty="0" sz="1100" spc="35">
                <a:latin typeface="Calibri"/>
                <a:cs typeface="Calibri"/>
              </a:rPr>
              <a:t>apılardır</a:t>
            </a:r>
            <a:r>
              <a:rPr dirty="0" sz="1100" spc="15">
                <a:latin typeface="Calibri"/>
                <a:cs typeface="Calibri"/>
              </a:rPr>
              <a:t>.</a:t>
            </a:r>
            <a:r>
              <a:rPr dirty="0" sz="1100" spc="165">
                <a:latin typeface="Calibri"/>
                <a:cs typeface="Calibri"/>
              </a:rPr>
              <a:t>(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Calibri"/>
                <a:cs typeface="Calibri"/>
              </a:rPr>
              <a:t>are  </a:t>
            </a:r>
            <a:r>
              <a:rPr dirty="0" sz="1100" spc="5">
                <a:latin typeface="Calibri"/>
                <a:cs typeface="Calibri"/>
              </a:rPr>
              <a:t>phrase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structures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broken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down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into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further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phrase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structures.)</a:t>
            </a:r>
            <a:endParaRPr sz="1100">
              <a:latin typeface="Calibri"/>
              <a:cs typeface="Calibri"/>
            </a:endParaRPr>
          </a:p>
          <a:p>
            <a:pPr lvl="1" marL="481965" marR="37020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94055" algn="l"/>
                <a:tab pos="2429510" algn="l"/>
                <a:tab pos="2534285" algn="l"/>
                <a:tab pos="5096510" algn="l"/>
              </a:tabLst>
            </a:pPr>
            <a:r>
              <a:rPr dirty="0" sz="1100" spc="35">
                <a:latin typeface="Calibri"/>
                <a:cs typeface="Calibri"/>
              </a:rPr>
              <a:t>Terminaller(Terminals)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434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Nonterminaller(Nonterminals)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Karma¸sık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gramerler(Complex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grammars)	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Sıkı¸stırılmı¸s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yapılar(Compressed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structures)</a:t>
            </a:r>
            <a:endParaRPr sz="1100">
              <a:latin typeface="Calibri"/>
              <a:cs typeface="Calibri"/>
            </a:endParaRPr>
          </a:p>
          <a:p>
            <a:pPr algn="just" marL="189230" marR="372110" indent="-177165">
              <a:lnSpc>
                <a:spcPct val="102600"/>
              </a:lnSpc>
              <a:spcBef>
                <a:spcPts val="900"/>
              </a:spcBef>
            </a:pPr>
            <a:r>
              <a:rPr dirty="0" sz="1100" spc="5">
                <a:latin typeface="Calibri"/>
                <a:cs typeface="Calibri"/>
              </a:rPr>
              <a:t>2.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(10P) </a:t>
            </a:r>
            <a:r>
              <a:rPr dirty="0" sz="1100" spc="25">
                <a:latin typeface="Calibri"/>
                <a:cs typeface="Calibri"/>
              </a:rPr>
              <a:t>Parametre olarak </a:t>
            </a:r>
            <a:r>
              <a:rPr dirty="0" sz="1100" spc="30">
                <a:latin typeface="Calibri"/>
                <a:cs typeface="Calibri"/>
              </a:rPr>
              <a:t>alınan </a:t>
            </a:r>
            <a:r>
              <a:rPr dirty="0" sz="1100" spc="-50">
                <a:latin typeface="Calibri"/>
                <a:cs typeface="Calibri"/>
              </a:rPr>
              <a:t>i¸slem </a:t>
            </a:r>
            <a:r>
              <a:rPr dirty="0" sz="1100" spc="-25">
                <a:latin typeface="Calibri"/>
                <a:cs typeface="Calibri"/>
              </a:rPr>
              <a:t>i¸sareti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-15">
                <a:latin typeface="Calibri"/>
                <a:cs typeface="Calibri"/>
              </a:rPr>
              <a:t>2 </a:t>
            </a:r>
            <a:r>
              <a:rPr dirty="0" sz="1100" spc="25">
                <a:latin typeface="Calibri"/>
                <a:cs typeface="Calibri"/>
              </a:rPr>
              <a:t>sayı alan </a:t>
            </a:r>
            <a:r>
              <a:rPr dirty="0" sz="1100" spc="20">
                <a:latin typeface="Calibri"/>
                <a:cs typeface="Calibri"/>
              </a:rPr>
              <a:t>Islem2 </a:t>
            </a:r>
            <a:r>
              <a:rPr dirty="0" sz="1100" spc="50">
                <a:latin typeface="Calibri"/>
                <a:cs typeface="Calibri"/>
              </a:rPr>
              <a:t>Python </a:t>
            </a:r>
            <a:r>
              <a:rPr dirty="0" sz="1100" spc="10">
                <a:latin typeface="Calibri"/>
                <a:cs typeface="Calibri"/>
              </a:rPr>
              <a:t>fonksiyonunu </a:t>
            </a:r>
            <a:r>
              <a:rPr dirty="0" sz="1100" spc="35">
                <a:latin typeface="Calibri"/>
                <a:cs typeface="Calibri"/>
              </a:rPr>
              <a:t>yazınız.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Fonksiyon </a:t>
            </a:r>
            <a:r>
              <a:rPr dirty="0" sz="1100" spc="-15">
                <a:latin typeface="Calibri"/>
                <a:cs typeface="Calibri"/>
              </a:rPr>
              <a:t>sadece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“*”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“/” </a:t>
            </a:r>
            <a:r>
              <a:rPr dirty="0" sz="1100" spc="-10">
                <a:latin typeface="Calibri"/>
                <a:cs typeface="Calibri"/>
              </a:rPr>
              <a:t>i¸slemlerini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yapacaktır, </a:t>
            </a:r>
            <a:r>
              <a:rPr dirty="0" sz="1100" spc="-45">
                <a:latin typeface="Calibri"/>
                <a:cs typeface="Calibri"/>
              </a:rPr>
              <a:t>ba¸ska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-50">
                <a:latin typeface="Calibri"/>
                <a:cs typeface="Calibri"/>
              </a:rPr>
              <a:t>i¸slem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gelirse  </a:t>
            </a:r>
            <a:r>
              <a:rPr dirty="0" sz="1100" spc="25">
                <a:latin typeface="Calibri"/>
                <a:cs typeface="Calibri"/>
              </a:rPr>
              <a:t>hata </a:t>
            </a:r>
            <a:r>
              <a:rPr dirty="0" sz="1100" spc="15">
                <a:latin typeface="Calibri"/>
                <a:cs typeface="Calibri"/>
              </a:rPr>
              <a:t>verecektir.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B¨olme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i¸sleminde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sıfıra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75">
                <a:latin typeface="Calibri"/>
                <a:cs typeface="Calibri"/>
              </a:rPr>
              <a:t>b¨olme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hatasını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try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blo˘gu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i¸cinde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ZeroDivisionError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ile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yapmalıdır.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031" y="4909184"/>
            <a:ext cx="5692775" cy="18021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330835" marR="3679825" indent="-291465">
              <a:lnSpc>
                <a:spcPct val="102600"/>
              </a:lnSpc>
              <a:spcBef>
                <a:spcPts val="130"/>
              </a:spcBef>
            </a:pPr>
            <a:r>
              <a:rPr dirty="0" sz="1100" spc="85">
                <a:solidFill>
                  <a:srgbClr val="007F00"/>
                </a:solidFill>
                <a:latin typeface="Calibri"/>
                <a:cs typeface="Calibri"/>
              </a:rPr>
              <a:t>def</a:t>
            </a:r>
            <a:r>
              <a:rPr dirty="0" sz="1100" spc="26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0000FF"/>
                </a:solidFill>
                <a:latin typeface="Calibri"/>
                <a:cs typeface="Calibri"/>
              </a:rPr>
              <a:t>Islem2</a:t>
            </a:r>
            <a:r>
              <a:rPr dirty="0" sz="1100" spc="75">
                <a:latin typeface="Calibri"/>
                <a:cs typeface="Calibri"/>
              </a:rPr>
              <a:t>(sign,num1,num2):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75">
                <a:solidFill>
                  <a:srgbClr val="007F00"/>
                </a:solidFill>
                <a:latin typeface="Calibri"/>
                <a:cs typeface="Calibri"/>
              </a:rPr>
              <a:t>if</a:t>
            </a:r>
            <a:r>
              <a:rPr dirty="0" sz="1100" spc="3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50">
                <a:latin typeface="Calibri"/>
                <a:cs typeface="Calibri"/>
              </a:rPr>
              <a:t>sign</a:t>
            </a:r>
            <a:r>
              <a:rPr dirty="0" sz="1100" spc="150">
                <a:solidFill>
                  <a:srgbClr val="666666"/>
                </a:solidFill>
                <a:latin typeface="Calibri"/>
                <a:cs typeface="Calibri"/>
              </a:rPr>
              <a:t>==</a:t>
            </a:r>
            <a:r>
              <a:rPr dirty="0" sz="1100" spc="150">
                <a:solidFill>
                  <a:srgbClr val="BA2121"/>
                </a:solidFill>
                <a:latin typeface="Calibri"/>
                <a:cs typeface="Calibri"/>
              </a:rPr>
              <a:t>'*'</a:t>
            </a:r>
            <a:r>
              <a:rPr dirty="0" sz="1100" spc="15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330835" marR="2588895" indent="290830">
              <a:lnSpc>
                <a:spcPct val="102600"/>
              </a:lnSpc>
            </a:pPr>
            <a:r>
              <a:rPr dirty="0" sz="1100" spc="45">
                <a:solidFill>
                  <a:srgbClr val="007F00"/>
                </a:solidFill>
                <a:latin typeface="Calibri"/>
                <a:cs typeface="Calibri"/>
              </a:rPr>
              <a:t>print</a:t>
            </a:r>
            <a:r>
              <a:rPr dirty="0" sz="1100" spc="45">
                <a:latin typeface="Calibri"/>
                <a:cs typeface="Calibri"/>
              </a:rPr>
              <a:t>(</a:t>
            </a:r>
            <a:r>
              <a:rPr dirty="0" sz="1100" spc="45">
                <a:solidFill>
                  <a:srgbClr val="BA2121"/>
                </a:solidFill>
                <a:latin typeface="Calibri"/>
                <a:cs typeface="Calibri"/>
              </a:rPr>
              <a:t>"num1*num2:</a:t>
            </a:r>
            <a:r>
              <a:rPr dirty="0" sz="1100" spc="23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BA6687"/>
                </a:solidFill>
                <a:latin typeface="Calibri"/>
                <a:cs typeface="Calibri"/>
              </a:rPr>
              <a:t>%d</a:t>
            </a:r>
            <a:r>
              <a:rPr dirty="0" sz="1100" spc="-10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dirty="0" sz="1100" spc="-10">
                <a:solidFill>
                  <a:srgbClr val="666666"/>
                </a:solidFill>
                <a:latin typeface="Calibri"/>
                <a:cs typeface="Calibri"/>
              </a:rPr>
              <a:t>%</a:t>
            </a:r>
            <a:r>
              <a:rPr dirty="0" sz="1100" spc="-10">
                <a:latin typeface="Calibri"/>
                <a:cs typeface="Calibri"/>
              </a:rPr>
              <a:t>(num1</a:t>
            </a:r>
            <a:r>
              <a:rPr dirty="0" sz="1100" spc="-10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dirty="0" sz="1100" spc="-10">
                <a:latin typeface="Calibri"/>
                <a:cs typeface="Calibri"/>
              </a:rPr>
              <a:t>num2))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25">
                <a:solidFill>
                  <a:srgbClr val="007F00"/>
                </a:solidFill>
                <a:latin typeface="Calibri"/>
                <a:cs typeface="Calibri"/>
              </a:rPr>
              <a:t>elif</a:t>
            </a:r>
            <a:r>
              <a:rPr dirty="0" sz="1100" spc="3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25">
                <a:latin typeface="Calibri"/>
                <a:cs typeface="Calibri"/>
              </a:rPr>
              <a:t>sign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==</a:t>
            </a:r>
            <a:r>
              <a:rPr dirty="0" sz="1100" spc="125">
                <a:solidFill>
                  <a:srgbClr val="BA2121"/>
                </a:solidFill>
                <a:latin typeface="Calibri"/>
                <a:cs typeface="Calibri"/>
              </a:rPr>
              <a:t>"/"</a:t>
            </a:r>
            <a:r>
              <a:rPr dirty="0" sz="1100" spc="125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35"/>
              </a:spcBef>
            </a:pPr>
            <a:r>
              <a:rPr dirty="0" sz="1100" spc="185">
                <a:solidFill>
                  <a:srgbClr val="007F00"/>
                </a:solidFill>
                <a:latin typeface="Calibri"/>
                <a:cs typeface="Calibri"/>
              </a:rPr>
              <a:t>try</a:t>
            </a:r>
            <a:r>
              <a:rPr dirty="0" sz="1100" spc="185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622300" marR="2298065" indent="290830">
              <a:lnSpc>
                <a:spcPct val="102600"/>
              </a:lnSpc>
              <a:spcBef>
                <a:spcPts val="5"/>
              </a:spcBef>
            </a:pPr>
            <a:r>
              <a:rPr dirty="0" sz="1100" spc="50">
                <a:solidFill>
                  <a:srgbClr val="007F00"/>
                </a:solidFill>
                <a:latin typeface="Calibri"/>
                <a:cs typeface="Calibri"/>
              </a:rPr>
              <a:t>print</a:t>
            </a:r>
            <a:r>
              <a:rPr dirty="0" sz="1100" spc="50">
                <a:latin typeface="Calibri"/>
                <a:cs typeface="Calibri"/>
              </a:rPr>
              <a:t>(</a:t>
            </a:r>
            <a:r>
              <a:rPr dirty="0" sz="1100" spc="50">
                <a:solidFill>
                  <a:srgbClr val="BA2121"/>
                </a:solidFill>
                <a:latin typeface="Calibri"/>
                <a:cs typeface="Calibri"/>
              </a:rPr>
              <a:t>"num1/num2:</a:t>
            </a:r>
            <a:r>
              <a:rPr dirty="0" sz="1100" spc="31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BA6687"/>
                </a:solidFill>
                <a:latin typeface="Calibri"/>
                <a:cs typeface="Calibri"/>
              </a:rPr>
              <a:t>%d</a:t>
            </a:r>
            <a:r>
              <a:rPr dirty="0" sz="1100" spc="-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dirty="0" sz="1100" spc="-5">
                <a:solidFill>
                  <a:srgbClr val="666666"/>
                </a:solidFill>
                <a:latin typeface="Calibri"/>
                <a:cs typeface="Calibri"/>
              </a:rPr>
              <a:t>%</a:t>
            </a:r>
            <a:r>
              <a:rPr dirty="0" sz="1100" spc="-5">
                <a:latin typeface="Calibri"/>
                <a:cs typeface="Calibri"/>
              </a:rPr>
              <a:t>(num1</a:t>
            </a:r>
            <a:r>
              <a:rPr dirty="0" sz="1100" spc="-5">
                <a:solidFill>
                  <a:srgbClr val="666666"/>
                </a:solidFill>
                <a:latin typeface="Calibri"/>
                <a:cs typeface="Calibri"/>
              </a:rPr>
              <a:t>/</a:t>
            </a:r>
            <a:r>
              <a:rPr dirty="0" sz="1100" spc="-5">
                <a:latin typeface="Calibri"/>
                <a:cs typeface="Calibri"/>
              </a:rPr>
              <a:t>num2))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007F00"/>
                </a:solidFill>
                <a:latin typeface="Calibri"/>
                <a:cs typeface="Calibri"/>
              </a:rPr>
              <a:t>except</a:t>
            </a:r>
            <a:r>
              <a:rPr dirty="0" sz="1100" spc="3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120">
                <a:solidFill>
                  <a:srgbClr val="D13F3A"/>
                </a:solidFill>
                <a:latin typeface="Calibri"/>
                <a:cs typeface="Calibri"/>
              </a:rPr>
              <a:t>ZeroDivisionError</a:t>
            </a:r>
            <a:r>
              <a:rPr dirty="0" sz="1100" spc="12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913130">
              <a:lnSpc>
                <a:spcPct val="100000"/>
              </a:lnSpc>
              <a:spcBef>
                <a:spcPts val="30"/>
              </a:spcBef>
            </a:pPr>
            <a:r>
              <a:rPr dirty="0" sz="1100" spc="170">
                <a:solidFill>
                  <a:srgbClr val="007F00"/>
                </a:solidFill>
                <a:latin typeface="Calibri"/>
                <a:cs typeface="Calibri"/>
              </a:rPr>
              <a:t>print</a:t>
            </a:r>
            <a:r>
              <a:rPr dirty="0" sz="1100" spc="170">
                <a:latin typeface="Calibri"/>
                <a:cs typeface="Calibri"/>
              </a:rPr>
              <a:t>(</a:t>
            </a:r>
            <a:r>
              <a:rPr dirty="0" sz="1100" spc="170">
                <a:solidFill>
                  <a:srgbClr val="BA2121"/>
                </a:solidFill>
                <a:latin typeface="Calibri"/>
                <a:cs typeface="Calibri"/>
              </a:rPr>
              <a:t>"Sıfıra(0)</a:t>
            </a:r>
            <a:r>
              <a:rPr dirty="0" sz="1100" spc="31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-70">
                <a:solidFill>
                  <a:srgbClr val="BA2121"/>
                </a:solidFill>
                <a:latin typeface="Calibri"/>
                <a:cs typeface="Calibri"/>
              </a:rPr>
              <a:t>b¨olme</a:t>
            </a:r>
            <a:r>
              <a:rPr dirty="0" sz="1100" spc="14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160">
                <a:solidFill>
                  <a:srgbClr val="BA2121"/>
                </a:solidFill>
                <a:latin typeface="Calibri"/>
                <a:cs typeface="Calibri"/>
              </a:rPr>
              <a:t>hatası.!"</a:t>
            </a:r>
            <a:r>
              <a:rPr dirty="0" sz="1100" spc="16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solidFill>
                  <a:srgbClr val="007F00"/>
                </a:solidFill>
                <a:latin typeface="Calibri"/>
                <a:cs typeface="Calibri"/>
              </a:rPr>
              <a:t>else</a:t>
            </a:r>
            <a:r>
              <a:rPr dirty="0" sz="1100" spc="155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35"/>
              </a:spcBef>
            </a:pPr>
            <a:r>
              <a:rPr dirty="0" sz="1100" spc="110">
                <a:solidFill>
                  <a:srgbClr val="007F00"/>
                </a:solidFill>
                <a:latin typeface="Calibri"/>
                <a:cs typeface="Calibri"/>
              </a:rPr>
              <a:t>print</a:t>
            </a:r>
            <a:r>
              <a:rPr dirty="0" sz="1100" spc="110">
                <a:latin typeface="Calibri"/>
                <a:cs typeface="Calibri"/>
              </a:rPr>
              <a:t>(</a:t>
            </a:r>
            <a:r>
              <a:rPr dirty="0" sz="1100" spc="110">
                <a:solidFill>
                  <a:srgbClr val="BA2121"/>
                </a:solidFill>
                <a:latin typeface="Calibri"/>
                <a:cs typeface="Calibri"/>
              </a:rPr>
              <a:t>"Yanlı¸s</a:t>
            </a:r>
            <a:r>
              <a:rPr dirty="0" sz="1100" spc="32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25">
                <a:solidFill>
                  <a:srgbClr val="BA2121"/>
                </a:solidFill>
                <a:latin typeface="Calibri"/>
                <a:cs typeface="Calibri"/>
              </a:rPr>
              <a:t>i¸slem </a:t>
            </a:r>
            <a:r>
              <a:rPr dirty="0" sz="1100" spc="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110">
                <a:solidFill>
                  <a:srgbClr val="BA2121"/>
                </a:solidFill>
                <a:latin typeface="Calibri"/>
                <a:cs typeface="Calibri"/>
              </a:rPr>
              <a:t>i¸sareti</a:t>
            </a:r>
            <a:r>
              <a:rPr dirty="0" sz="1100" spc="32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170">
                <a:solidFill>
                  <a:srgbClr val="BA2121"/>
                </a:solidFill>
                <a:latin typeface="Calibri"/>
                <a:cs typeface="Calibri"/>
              </a:rPr>
              <a:t>girdiniz"</a:t>
            </a:r>
            <a:r>
              <a:rPr dirty="0" sz="1100" spc="17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78" y="6848130"/>
            <a:ext cx="5905500" cy="11664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Calibri"/>
                <a:cs typeface="Calibri"/>
              </a:rPr>
              <a:t>3.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(10P) </a:t>
            </a:r>
            <a:r>
              <a:rPr dirty="0" sz="1100" spc="25">
                <a:latin typeface="Calibri"/>
                <a:cs typeface="Calibri"/>
              </a:rPr>
              <a:t>Parametre olarak </a:t>
            </a:r>
            <a:r>
              <a:rPr dirty="0" sz="1100" spc="10">
                <a:latin typeface="Calibri"/>
                <a:cs typeface="Calibri"/>
              </a:rPr>
              <a:t>verilen </a:t>
            </a:r>
            <a:r>
              <a:rPr dirty="0" sz="1100" spc="20">
                <a:latin typeface="Calibri"/>
                <a:cs typeface="Calibri"/>
              </a:rPr>
              <a:t>listedeki </a:t>
            </a:r>
            <a:r>
              <a:rPr dirty="0" sz="1100" spc="45">
                <a:latin typeface="Calibri"/>
                <a:cs typeface="Calibri"/>
              </a:rPr>
              <a:t>ikinci </a:t>
            </a:r>
            <a:r>
              <a:rPr dirty="0" sz="1100" spc="-20">
                <a:latin typeface="Calibri"/>
                <a:cs typeface="Calibri"/>
              </a:rPr>
              <a:t>en </a:t>
            </a:r>
            <a:r>
              <a:rPr dirty="0" sz="1100" spc="-125">
                <a:latin typeface="Calibri"/>
                <a:cs typeface="Calibri"/>
              </a:rPr>
              <a:t>ku¨¸cu¨k</a:t>
            </a:r>
            <a:r>
              <a:rPr dirty="0" sz="1100" spc="-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elemanı </a:t>
            </a:r>
            <a:r>
              <a:rPr dirty="0" sz="1100" spc="30">
                <a:latin typeface="Calibri"/>
                <a:cs typeface="Calibri"/>
              </a:rPr>
              <a:t>bulan </a:t>
            </a:r>
            <a:r>
              <a:rPr dirty="0" sz="1100" spc="20">
                <a:latin typeface="Calibri"/>
                <a:cs typeface="Calibri"/>
              </a:rPr>
              <a:t>findMin2 </a:t>
            </a:r>
            <a:r>
              <a:rPr dirty="0" sz="1100" spc="15">
                <a:latin typeface="Calibri"/>
                <a:cs typeface="Calibri"/>
              </a:rPr>
              <a:t>haskell </a:t>
            </a:r>
            <a:r>
              <a:rPr dirty="0" sz="1100" spc="25">
                <a:latin typeface="Calibri"/>
                <a:cs typeface="Calibri"/>
              </a:rPr>
              <a:t>fonksiy-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onunu </a:t>
            </a:r>
            <a:r>
              <a:rPr dirty="0" sz="1100" spc="35">
                <a:latin typeface="Calibri"/>
                <a:cs typeface="Calibri"/>
              </a:rPr>
              <a:t>yazınız. </a:t>
            </a:r>
            <a:r>
              <a:rPr dirty="0" sz="1100" spc="40" i="1">
                <a:latin typeface="Calibri"/>
                <a:cs typeface="Calibri"/>
              </a:rPr>
              <a:t>minimum </a:t>
            </a:r>
            <a:r>
              <a:rPr dirty="0" sz="1100" spc="10">
                <a:latin typeface="Calibri"/>
                <a:cs typeface="Calibri"/>
              </a:rPr>
              <a:t>fonksiyonu </a:t>
            </a:r>
            <a:r>
              <a:rPr dirty="0" sz="1100" spc="20">
                <a:latin typeface="Calibri"/>
                <a:cs typeface="Calibri"/>
              </a:rPr>
              <a:t>listedeki </a:t>
            </a:r>
            <a:r>
              <a:rPr dirty="0" sz="1100" spc="-20">
                <a:latin typeface="Calibri"/>
                <a:cs typeface="Calibri"/>
              </a:rPr>
              <a:t>en </a:t>
            </a:r>
            <a:r>
              <a:rPr dirty="0" sz="1100" spc="-125">
                <a:latin typeface="Calibri"/>
                <a:cs typeface="Calibri"/>
              </a:rPr>
              <a:t>ku¨c¸u¨k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elemanı </a:t>
            </a:r>
            <a:r>
              <a:rPr dirty="0" sz="1100" spc="20">
                <a:latin typeface="Calibri"/>
                <a:cs typeface="Calibri"/>
              </a:rPr>
              <a:t>verir, </a:t>
            </a:r>
            <a:r>
              <a:rPr dirty="0" sz="1100" spc="15" i="1">
                <a:latin typeface="Calibri"/>
                <a:cs typeface="Calibri"/>
              </a:rPr>
              <a:t>filter </a:t>
            </a:r>
            <a:r>
              <a:rPr dirty="0" sz="1100" spc="10">
                <a:latin typeface="Calibri"/>
                <a:cs typeface="Calibri"/>
              </a:rPr>
              <a:t>fonksiyonu </a:t>
            </a:r>
            <a:r>
              <a:rPr dirty="0" sz="1100" spc="-5">
                <a:latin typeface="Calibri"/>
                <a:cs typeface="Calibri"/>
              </a:rPr>
              <a:t>ise </a:t>
            </a:r>
            <a:r>
              <a:rPr dirty="0" sz="1100" spc="10">
                <a:latin typeface="Calibri"/>
                <a:cs typeface="Calibri"/>
              </a:rPr>
              <a:t>ver- </a:t>
            </a:r>
            <a:r>
              <a:rPr dirty="0" sz="1100" spc="15">
                <a:latin typeface="Calibri"/>
                <a:cs typeface="Calibri"/>
              </a:rPr>
              <a:t> ilen fonksiyona </a:t>
            </a:r>
            <a:r>
              <a:rPr dirty="0" sz="1100" spc="-95">
                <a:latin typeface="Calibri"/>
                <a:cs typeface="Calibri"/>
              </a:rPr>
              <a:t>g¨ore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5">
                <a:latin typeface="Calibri"/>
                <a:cs typeface="Calibri"/>
              </a:rPr>
              <a:t>listede filtreleme </a:t>
            </a:r>
            <a:r>
              <a:rPr dirty="0" sz="1100" spc="-35">
                <a:latin typeface="Calibri"/>
                <a:cs typeface="Calibri"/>
              </a:rPr>
              <a:t>i¸slemi </a:t>
            </a:r>
            <a:r>
              <a:rPr dirty="0" sz="1100" spc="25">
                <a:latin typeface="Calibri"/>
                <a:cs typeface="Calibri"/>
              </a:rPr>
              <a:t>yapar. </a:t>
            </a:r>
            <a:r>
              <a:rPr dirty="0" sz="1100" spc="20">
                <a:latin typeface="Calibri"/>
                <a:cs typeface="Calibri"/>
              </a:rPr>
              <a:t>findMin2 </a:t>
            </a:r>
            <a:r>
              <a:rPr dirty="0" sz="1100" spc="15">
                <a:latin typeface="Calibri"/>
                <a:cs typeface="Calibri"/>
              </a:rPr>
              <a:t>fonksiyonunun </a:t>
            </a:r>
            <a:r>
              <a:rPr dirty="0" sz="1100" spc="-65">
                <a:latin typeface="Calibri"/>
                <a:cs typeface="Calibri"/>
              </a:rPr>
              <a:t>¨ornek </a:t>
            </a:r>
            <a:r>
              <a:rPr dirty="0" sz="1100" spc="40">
                <a:latin typeface="Calibri"/>
                <a:cs typeface="Calibri"/>
              </a:rPr>
              <a:t>kullanımı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70">
                <a:latin typeface="Calibri"/>
                <a:cs typeface="Calibri"/>
              </a:rPr>
              <a:t>a¸sa˘gıda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verilmi¸stir:</a:t>
            </a:r>
            <a:endParaRPr sz="11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930"/>
              </a:spcBef>
            </a:pPr>
            <a:r>
              <a:rPr dirty="0" sz="1100" spc="70">
                <a:solidFill>
                  <a:srgbClr val="AF003F"/>
                </a:solidFill>
                <a:latin typeface="Calibri"/>
                <a:cs typeface="Calibri"/>
              </a:rPr>
              <a:t>Prelude</a:t>
            </a:r>
            <a:r>
              <a:rPr dirty="0" sz="1100" spc="70">
                <a:solidFill>
                  <a:srgbClr val="666666"/>
                </a:solidFill>
                <a:latin typeface="Calibri"/>
                <a:cs typeface="Calibri"/>
              </a:rPr>
              <a:t>&gt;</a:t>
            </a:r>
            <a:r>
              <a:rPr dirty="0" sz="1100" spc="31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60">
                <a:latin typeface="Calibri"/>
                <a:cs typeface="Calibri"/>
              </a:rPr>
              <a:t>findMin2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50">
                <a:latin typeface="Calibri"/>
                <a:cs typeface="Calibri"/>
              </a:rPr>
              <a:t>[</a:t>
            </a:r>
            <a:r>
              <a:rPr dirty="0" sz="1100" spc="150">
                <a:solidFill>
                  <a:srgbClr val="666666"/>
                </a:solidFill>
                <a:latin typeface="Calibri"/>
                <a:cs typeface="Calibri"/>
              </a:rPr>
              <a:t>-1</a:t>
            </a:r>
            <a:r>
              <a:rPr dirty="0" sz="1100" spc="150">
                <a:latin typeface="Calibri"/>
                <a:cs typeface="Calibri"/>
              </a:rPr>
              <a:t>,</a:t>
            </a:r>
            <a:r>
              <a:rPr dirty="0" sz="1100" spc="150">
                <a:solidFill>
                  <a:srgbClr val="666666"/>
                </a:solidFill>
                <a:latin typeface="Calibri"/>
                <a:cs typeface="Calibri"/>
              </a:rPr>
              <a:t>21</a:t>
            </a:r>
            <a:r>
              <a:rPr dirty="0" sz="1100" spc="150">
                <a:latin typeface="Calibri"/>
                <a:cs typeface="Calibri"/>
              </a:rPr>
              <a:t>,</a:t>
            </a:r>
            <a:r>
              <a:rPr dirty="0" sz="1100" spc="150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dirty="0" sz="1100" spc="150">
                <a:latin typeface="Calibri"/>
                <a:cs typeface="Calibri"/>
              </a:rPr>
              <a:t>,</a:t>
            </a:r>
            <a:r>
              <a:rPr dirty="0" sz="1100" spc="150">
                <a:solidFill>
                  <a:srgbClr val="666666"/>
                </a:solidFill>
                <a:latin typeface="Calibri"/>
                <a:cs typeface="Calibri"/>
              </a:rPr>
              <a:t>3</a:t>
            </a:r>
            <a:r>
              <a:rPr dirty="0" sz="1100" spc="150">
                <a:latin typeface="Calibri"/>
                <a:cs typeface="Calibri"/>
              </a:rPr>
              <a:t>,</a:t>
            </a:r>
            <a:r>
              <a:rPr dirty="0" sz="1100" spc="150">
                <a:solidFill>
                  <a:srgbClr val="666666"/>
                </a:solidFill>
                <a:latin typeface="Calibri"/>
                <a:cs typeface="Calibri"/>
              </a:rPr>
              <a:t>4</a:t>
            </a:r>
            <a:r>
              <a:rPr dirty="0" sz="1100" spc="15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031" y="8090027"/>
            <a:ext cx="5692775" cy="2533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65"/>
              </a:spcBef>
            </a:pPr>
            <a:r>
              <a:rPr dirty="0" sz="1100" spc="60">
                <a:solidFill>
                  <a:srgbClr val="0000FF"/>
                </a:solidFill>
                <a:latin typeface="Calibri"/>
                <a:cs typeface="Calibri"/>
              </a:rPr>
              <a:t>findMin2</a:t>
            </a:r>
            <a:r>
              <a:rPr dirty="0" sz="1100" spc="3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l</a:t>
            </a:r>
            <a:r>
              <a:rPr dirty="0" sz="1100" spc="95">
                <a:solidFill>
                  <a:srgbClr val="AA21FF"/>
                </a:solidFill>
                <a:latin typeface="Calibri"/>
                <a:cs typeface="Calibri"/>
              </a:rPr>
              <a:t>=</a:t>
            </a:r>
            <a:r>
              <a:rPr dirty="0" sz="1100" spc="95">
                <a:latin typeface="Calibri"/>
                <a:cs typeface="Calibri"/>
              </a:rPr>
              <a:t>minimum(filter</a:t>
            </a:r>
            <a:r>
              <a:rPr dirty="0" sz="1100" spc="34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(</a:t>
            </a:r>
            <a:r>
              <a:rPr dirty="0" sz="1100" spc="45">
                <a:solidFill>
                  <a:srgbClr val="0000FF"/>
                </a:solidFill>
                <a:latin typeface="Calibri"/>
                <a:cs typeface="Calibri"/>
              </a:rPr>
              <a:t>\</a:t>
            </a:r>
            <a:r>
              <a:rPr dirty="0" sz="1100" spc="45">
                <a:latin typeface="Calibri"/>
                <a:cs typeface="Calibri"/>
              </a:rPr>
              <a:t>x</a:t>
            </a:r>
            <a:r>
              <a:rPr dirty="0" sz="1100" spc="45">
                <a:solidFill>
                  <a:srgbClr val="AA21FF"/>
                </a:solidFill>
                <a:latin typeface="Calibri"/>
                <a:cs typeface="Calibri"/>
              </a:rPr>
              <a:t>-&gt;</a:t>
            </a:r>
            <a:r>
              <a:rPr dirty="0" sz="1100" spc="45">
                <a:latin typeface="Calibri"/>
                <a:cs typeface="Calibri"/>
              </a:rPr>
              <a:t>x</a:t>
            </a:r>
            <a:r>
              <a:rPr dirty="0" sz="1100" spc="45">
                <a:solidFill>
                  <a:srgbClr val="666666"/>
                </a:solidFill>
                <a:latin typeface="Calibri"/>
                <a:cs typeface="Calibri"/>
              </a:rPr>
              <a:t>/=</a:t>
            </a:r>
            <a:r>
              <a:rPr dirty="0" sz="1100" spc="45">
                <a:latin typeface="Calibri"/>
                <a:cs typeface="Calibri"/>
              </a:rPr>
              <a:t>minimum  </a:t>
            </a:r>
            <a:r>
              <a:rPr dirty="0" sz="1100" spc="275">
                <a:latin typeface="Calibri"/>
                <a:cs typeface="Calibri"/>
              </a:rPr>
              <a:t>l)</a:t>
            </a:r>
            <a:r>
              <a:rPr dirty="0" sz="1100" spc="340">
                <a:latin typeface="Calibri"/>
                <a:cs typeface="Calibri"/>
              </a:rPr>
              <a:t> </a:t>
            </a:r>
            <a:r>
              <a:rPr dirty="0" sz="1100" spc="275">
                <a:latin typeface="Calibri"/>
                <a:cs typeface="Calibri"/>
              </a:rPr>
              <a:t>l)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778" y="847379"/>
            <a:ext cx="3670300" cy="46799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5">
                <a:latin typeface="Calibri"/>
                <a:cs typeface="Calibri"/>
              </a:rPr>
              <a:t>4.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A¸sa˘gıdaki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Lambda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hesaplamaların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sonucu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ne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olur?</a:t>
            </a:r>
            <a:endParaRPr sz="1100">
              <a:latin typeface="Calibri"/>
              <a:cs typeface="Calibri"/>
            </a:endParaRPr>
          </a:p>
          <a:p>
            <a:pPr marL="235585">
              <a:lnSpc>
                <a:spcPct val="100000"/>
              </a:lnSpc>
              <a:spcBef>
                <a:spcPts val="425"/>
              </a:spcBef>
            </a:pPr>
            <a:r>
              <a:rPr dirty="0" sz="1100" spc="55">
                <a:latin typeface="Calibri"/>
                <a:cs typeface="Calibri"/>
              </a:rPr>
              <a:t>(1)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(5P)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80">
                <a:latin typeface="Calibri"/>
                <a:cs typeface="Calibri"/>
              </a:rPr>
              <a:t>(</a:t>
            </a:r>
            <a:r>
              <a:rPr dirty="0" sz="1100" spc="195" i="1">
                <a:latin typeface="Calibri"/>
                <a:cs typeface="Calibri"/>
              </a:rPr>
              <a:t>λ</a:t>
            </a:r>
            <a:r>
              <a:rPr dirty="0" sz="1100" spc="180" i="1">
                <a:latin typeface="Calibri"/>
                <a:cs typeface="Calibri"/>
              </a:rPr>
              <a:t>f</a:t>
            </a:r>
            <a:r>
              <a:rPr dirty="0" sz="1100" spc="75" i="1">
                <a:latin typeface="Calibri"/>
                <a:cs typeface="Calibri"/>
              </a:rPr>
              <a:t>.λx.λ</a:t>
            </a:r>
            <a:r>
              <a:rPr dirty="0" sz="1100" spc="135" i="1">
                <a:latin typeface="Calibri"/>
                <a:cs typeface="Calibri"/>
              </a:rPr>
              <a:t>y</a:t>
            </a:r>
            <a:r>
              <a:rPr dirty="0" sz="1100" spc="110" i="1">
                <a:latin typeface="Calibri"/>
                <a:cs typeface="Calibri"/>
              </a:rPr>
              <a:t>.f</a:t>
            </a:r>
            <a:r>
              <a:rPr dirty="0" sz="1100" i="1">
                <a:latin typeface="Calibri"/>
                <a:cs typeface="Calibri"/>
              </a:rPr>
              <a:t> </a:t>
            </a:r>
            <a:r>
              <a:rPr dirty="0" sz="1100" spc="-20" i="1">
                <a:latin typeface="Calibri"/>
                <a:cs typeface="Calibri"/>
              </a:rPr>
              <a:t> </a:t>
            </a:r>
            <a:r>
              <a:rPr dirty="0" sz="1100" spc="145" i="1">
                <a:latin typeface="Calibri"/>
                <a:cs typeface="Calibri"/>
              </a:rPr>
              <a:t>x</a:t>
            </a:r>
            <a:r>
              <a:rPr dirty="0" sz="1100" spc="114" i="1">
                <a:latin typeface="Calibri"/>
                <a:cs typeface="Calibri"/>
              </a:rPr>
              <a:t> </a:t>
            </a:r>
            <a:r>
              <a:rPr dirty="0" sz="1100" spc="75" i="1">
                <a:latin typeface="Calibri"/>
                <a:cs typeface="Calibri"/>
              </a:rPr>
              <a:t>y</a:t>
            </a:r>
            <a:r>
              <a:rPr dirty="0" sz="1100" spc="85">
                <a:latin typeface="Calibri"/>
                <a:cs typeface="Calibri"/>
              </a:rPr>
              <a:t>)(</a:t>
            </a:r>
            <a:r>
              <a:rPr dirty="0" sz="1100" spc="35" i="1">
                <a:latin typeface="Calibri"/>
                <a:cs typeface="Calibri"/>
              </a:rPr>
              <a:t>λa.λb.</a:t>
            </a:r>
            <a:r>
              <a:rPr dirty="0" sz="1100" spc="-5" i="1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+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sz="1100" spc="-330">
                <a:latin typeface="Lucida Sans Unicode"/>
                <a:cs typeface="Lucida Sans Unicode"/>
              </a:rPr>
              <a:t>∗</a:t>
            </a:r>
            <a:r>
              <a:rPr dirty="0" sz="1100" spc="15">
                <a:latin typeface="Lucida Sans Unicode"/>
                <a:cs typeface="Lucida Sans Unicode"/>
              </a:rPr>
              <a:t> </a:t>
            </a:r>
            <a:r>
              <a:rPr dirty="0" sz="1100" spc="10" i="1">
                <a:latin typeface="Calibri"/>
                <a:cs typeface="Calibri"/>
              </a:rPr>
              <a:t>a</a:t>
            </a:r>
            <a:r>
              <a:rPr dirty="0" sz="1100" spc="114" i="1">
                <a:latin typeface="Calibri"/>
                <a:cs typeface="Calibri"/>
              </a:rPr>
              <a:t> </a:t>
            </a:r>
            <a:r>
              <a:rPr dirty="0" sz="1100" spc="-100" i="1">
                <a:latin typeface="Calibri"/>
                <a:cs typeface="Calibri"/>
              </a:rPr>
              <a:t>b</a:t>
            </a:r>
            <a:r>
              <a:rPr dirty="0" sz="1100" spc="85">
                <a:latin typeface="Calibri"/>
                <a:cs typeface="Calibri"/>
              </a:rPr>
              <a:t>)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90">
                <a:latin typeface="Calibri"/>
                <a:cs typeface="Calibri"/>
              </a:rPr>
              <a:t>(+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 i="1">
                <a:latin typeface="Calibri"/>
                <a:cs typeface="Calibri"/>
              </a:rPr>
              <a:t>a</a:t>
            </a:r>
            <a:r>
              <a:rPr dirty="0" sz="1100" spc="114" i="1">
                <a:latin typeface="Calibri"/>
                <a:cs typeface="Calibri"/>
              </a:rPr>
              <a:t> </a:t>
            </a:r>
            <a:r>
              <a:rPr dirty="0" sz="1100" spc="-100" i="1">
                <a:latin typeface="Calibri"/>
                <a:cs typeface="Calibri"/>
              </a:rPr>
              <a:t>b</a:t>
            </a:r>
            <a:r>
              <a:rPr dirty="0" sz="1100" spc="85">
                <a:latin typeface="Calibri"/>
                <a:cs typeface="Calibri"/>
              </a:rPr>
              <a:t>))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524" y="1466900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41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980" y="1890342"/>
            <a:ext cx="3269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latin typeface="Calibri"/>
                <a:cs typeface="Calibri"/>
              </a:rPr>
              <a:t>(2)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(5P)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(</a:t>
            </a:r>
            <a:r>
              <a:rPr dirty="0" sz="1100" spc="110" i="1">
                <a:latin typeface="Calibri"/>
                <a:cs typeface="Calibri"/>
              </a:rPr>
              <a:t>λf.λx.λy.f</a:t>
            </a:r>
            <a:r>
              <a:rPr dirty="0" sz="1100" spc="229" i="1">
                <a:latin typeface="Calibri"/>
                <a:cs typeface="Calibri"/>
              </a:rPr>
              <a:t> </a:t>
            </a:r>
            <a:r>
              <a:rPr dirty="0" sz="1100" spc="145" i="1">
                <a:latin typeface="Calibri"/>
                <a:cs typeface="Calibri"/>
              </a:rPr>
              <a:t>x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80" i="1">
                <a:latin typeface="Calibri"/>
                <a:cs typeface="Calibri"/>
              </a:rPr>
              <a:t>y</a:t>
            </a:r>
            <a:r>
              <a:rPr dirty="0" sz="1100" spc="80">
                <a:latin typeface="Calibri"/>
                <a:cs typeface="Calibri"/>
              </a:rPr>
              <a:t>)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</a:t>
            </a:r>
            <a:r>
              <a:rPr dirty="0" sz="1100" spc="65" i="1">
                <a:latin typeface="Calibri"/>
                <a:cs typeface="Calibri"/>
              </a:rPr>
              <a:t>λa.λb.if</a:t>
            </a:r>
            <a:r>
              <a:rPr dirty="0" sz="1100" spc="235" i="1">
                <a:latin typeface="Calibri"/>
                <a:cs typeface="Calibri"/>
              </a:rPr>
              <a:t> </a:t>
            </a:r>
            <a:r>
              <a:rPr dirty="0" sz="1100" spc="190">
                <a:latin typeface="Calibri"/>
                <a:cs typeface="Calibri"/>
              </a:rPr>
              <a:t>(</a:t>
            </a:r>
            <a:r>
              <a:rPr dirty="0" sz="1100" spc="190" i="1">
                <a:latin typeface="Calibri"/>
                <a:cs typeface="Calibri"/>
              </a:rPr>
              <a:t>&lt;</a:t>
            </a:r>
            <a:r>
              <a:rPr dirty="0" sz="1100" spc="415" i="1">
                <a:latin typeface="Calibri"/>
                <a:cs typeface="Calibri"/>
              </a:rPr>
              <a:t> </a:t>
            </a:r>
            <a:r>
              <a:rPr dirty="0" sz="1100" spc="10" i="1">
                <a:latin typeface="Calibri"/>
                <a:cs typeface="Calibri"/>
              </a:rPr>
              <a:t>a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-5" i="1">
                <a:latin typeface="Calibri"/>
                <a:cs typeface="Calibri"/>
              </a:rPr>
              <a:t>b</a:t>
            </a:r>
            <a:r>
              <a:rPr dirty="0" sz="1100" spc="-5">
                <a:latin typeface="Calibri"/>
                <a:cs typeface="Calibri"/>
              </a:rPr>
              <a:t>)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 i="1">
                <a:latin typeface="Calibri"/>
                <a:cs typeface="Calibri"/>
              </a:rPr>
              <a:t>a</a:t>
            </a:r>
            <a:r>
              <a:rPr dirty="0" sz="1100" spc="114" i="1">
                <a:latin typeface="Calibri"/>
                <a:cs typeface="Calibri"/>
              </a:rPr>
              <a:t> </a:t>
            </a:r>
            <a:r>
              <a:rPr dirty="0" sz="1100" spc="-5" i="1">
                <a:latin typeface="Calibri"/>
                <a:cs typeface="Calibri"/>
              </a:rPr>
              <a:t>b</a:t>
            </a:r>
            <a:r>
              <a:rPr dirty="0" sz="1100" spc="-5">
                <a:latin typeface="Calibri"/>
                <a:cs typeface="Calibri"/>
              </a:rPr>
              <a:t>)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7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524" y="2233701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778" y="2720402"/>
            <a:ext cx="589915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Calibri"/>
                <a:cs typeface="Calibri"/>
              </a:rPr>
              <a:t>5.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(20P) </a:t>
            </a:r>
            <a:r>
              <a:rPr dirty="0" sz="1100" spc="-30">
                <a:latin typeface="Calibri"/>
                <a:cs typeface="Calibri"/>
              </a:rPr>
              <a:t>A¸sa˘gıdaki </a:t>
            </a:r>
            <a:r>
              <a:rPr dirty="0" sz="1100" spc="20">
                <a:latin typeface="Calibri"/>
                <a:cs typeface="Calibri"/>
              </a:rPr>
              <a:t>gramerin </a:t>
            </a:r>
            <a:r>
              <a:rPr dirty="0" sz="1100" spc="-45">
                <a:latin typeface="Calibri"/>
                <a:cs typeface="Calibri"/>
              </a:rPr>
              <a:t>ba¸slangı¸c </a:t>
            </a:r>
            <a:r>
              <a:rPr dirty="0" sz="1100" spc="-55">
                <a:latin typeface="Calibri"/>
                <a:cs typeface="Calibri"/>
              </a:rPr>
              <a:t>sembolu¨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P’dir. </a:t>
            </a:r>
            <a:r>
              <a:rPr dirty="0" sz="1100" spc="35">
                <a:latin typeface="Calibri"/>
                <a:cs typeface="Calibri"/>
              </a:rPr>
              <a:t>Belirtilen </a:t>
            </a:r>
            <a:r>
              <a:rPr dirty="0" sz="1100" spc="-30">
                <a:latin typeface="Calibri"/>
                <a:cs typeface="Calibri"/>
              </a:rPr>
              <a:t>giri¸s </a:t>
            </a:r>
            <a:r>
              <a:rPr dirty="0" sz="1100" spc="-40">
                <a:latin typeface="Calibri"/>
                <a:cs typeface="Calibri"/>
              </a:rPr>
              <a:t>cu¨mlesi </a:t>
            </a:r>
            <a:r>
              <a:rPr dirty="0" sz="1100" spc="-15">
                <a:latin typeface="Calibri"/>
                <a:cs typeface="Calibri"/>
              </a:rPr>
              <a:t>verildi˘ginde </a:t>
            </a:r>
            <a:r>
              <a:rPr dirty="0" sz="1100" spc="-40">
                <a:latin typeface="Calibri"/>
                <a:cs typeface="Calibri"/>
              </a:rPr>
              <a:t>olu¸san 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s¨ozdizim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a˘gacını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¸ciziniz.(The </a:t>
            </a:r>
            <a:r>
              <a:rPr dirty="0" sz="1100" spc="30">
                <a:latin typeface="Calibri"/>
                <a:cs typeface="Calibri"/>
              </a:rPr>
              <a:t>start </a:t>
            </a:r>
            <a:r>
              <a:rPr dirty="0" sz="1100" spc="20">
                <a:latin typeface="Calibri"/>
                <a:cs typeface="Calibri"/>
              </a:rPr>
              <a:t>symbol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30">
                <a:latin typeface="Calibri"/>
                <a:cs typeface="Calibri"/>
              </a:rPr>
              <a:t>grammar </a:t>
            </a:r>
            <a:r>
              <a:rPr dirty="0" sz="1100" spc="-5">
                <a:latin typeface="Calibri"/>
                <a:cs typeface="Calibri"/>
              </a:rPr>
              <a:t>below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50">
                <a:latin typeface="Calibri"/>
                <a:cs typeface="Calibri"/>
              </a:rPr>
              <a:t>P. </a:t>
            </a:r>
            <a:r>
              <a:rPr dirty="0" sz="1100" spc="45">
                <a:latin typeface="Calibri"/>
                <a:cs typeface="Calibri"/>
              </a:rPr>
              <a:t>Draw </a:t>
            </a:r>
            <a:r>
              <a:rPr dirty="0" sz="1100" spc="5">
                <a:latin typeface="Calibri"/>
                <a:cs typeface="Calibri"/>
              </a:rPr>
              <a:t>the parse </a:t>
            </a:r>
            <a:r>
              <a:rPr dirty="0" sz="1100" spc="-10">
                <a:latin typeface="Calibri"/>
                <a:cs typeface="Calibri"/>
              </a:rPr>
              <a:t>tree 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using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input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string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below.)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803" y="3641101"/>
            <a:ext cx="6572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5">
                <a:latin typeface="Calibri"/>
                <a:cs typeface="Calibri"/>
              </a:rPr>
              <a:t>yaz</a:t>
            </a:r>
            <a:r>
              <a:rPr dirty="0" sz="1100" spc="415"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SY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484" y="3296944"/>
            <a:ext cx="104076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7940" marR="5080" indent="-8890">
              <a:lnSpc>
                <a:spcPct val="102699"/>
              </a:lnSpc>
              <a:spcBef>
                <a:spcPts val="55"/>
              </a:spcBef>
            </a:pPr>
            <a:r>
              <a:rPr dirty="0" sz="1100" spc="170">
                <a:latin typeface="Calibri"/>
                <a:cs typeface="Calibri"/>
              </a:rPr>
              <a:t>P  </a:t>
            </a:r>
            <a:r>
              <a:rPr dirty="0" sz="1100" spc="55">
                <a:latin typeface="Lucida Sans Unicode"/>
                <a:cs typeface="Lucida Sans Unicode"/>
              </a:rPr>
              <a:t>→  </a:t>
            </a:r>
            <a:r>
              <a:rPr dirty="0" sz="1100" spc="100">
                <a:latin typeface="Calibri"/>
                <a:cs typeface="Calibri"/>
              </a:rPr>
              <a:t>S 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30">
                <a:latin typeface="Lucida Sans Unicode"/>
                <a:cs typeface="Lucida Sans Unicode"/>
              </a:rPr>
              <a:t> </a:t>
            </a:r>
            <a:r>
              <a:rPr dirty="0" sz="1100" spc="100">
                <a:latin typeface="Calibri"/>
                <a:cs typeface="Calibri"/>
              </a:rPr>
              <a:t>S  </a:t>
            </a:r>
            <a:r>
              <a:rPr dirty="0" sz="1100" spc="170">
                <a:latin typeface="Calibri"/>
                <a:cs typeface="Calibri"/>
              </a:rPr>
              <a:t>P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S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r>
              <a:rPr dirty="0" sz="1100" spc="355">
                <a:latin typeface="Lucida Sans Unicode"/>
                <a:cs typeface="Lucida Sans Unicode"/>
              </a:rPr>
              <a:t> </a:t>
            </a:r>
            <a:r>
              <a:rPr dirty="0" sz="1100" spc="170">
                <a:latin typeface="Calibri"/>
                <a:cs typeface="Calibri"/>
              </a:rPr>
              <a:t>SY</a:t>
            </a:r>
            <a:r>
              <a:rPr dirty="0" sz="1100" spc="5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.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275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75">
                <a:latin typeface="Calibri"/>
                <a:cs typeface="Calibri"/>
              </a:rPr>
              <a:t>K</a:t>
            </a:r>
            <a:r>
              <a:rPr dirty="0" sz="1100" spc="355">
                <a:latin typeface="Calibri"/>
                <a:cs typeface="Calibri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endParaRPr sz="1100">
              <a:latin typeface="Lucida Sans Unicode"/>
              <a:cs typeface="Lucida Sans Unicode"/>
            </a:endParaRPr>
          </a:p>
          <a:p>
            <a:pPr marL="18415">
              <a:lnSpc>
                <a:spcPct val="100000"/>
              </a:lnSpc>
              <a:spcBef>
                <a:spcPts val="35"/>
              </a:spcBef>
            </a:pPr>
            <a:r>
              <a:rPr dirty="0" sz="1100" spc="160">
                <a:latin typeface="Calibri"/>
                <a:cs typeface="Calibri"/>
              </a:rPr>
              <a:t>KS</a:t>
            </a:r>
            <a:r>
              <a:rPr dirty="0" sz="1100" spc="370">
                <a:latin typeface="Calibri"/>
                <a:cs typeface="Calibri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endParaRPr sz="1100">
              <a:latin typeface="Lucida Sans Unicode"/>
              <a:cs typeface="Lucida Sans Unicode"/>
            </a:endParaRPr>
          </a:p>
          <a:p>
            <a:pPr marL="19685">
              <a:lnSpc>
                <a:spcPct val="100000"/>
              </a:lnSpc>
              <a:spcBef>
                <a:spcPts val="35"/>
              </a:spcBef>
            </a:pPr>
            <a:r>
              <a:rPr dirty="0" sz="1100" spc="170">
                <a:latin typeface="Calibri"/>
                <a:cs typeface="Calibri"/>
              </a:rPr>
              <a:t>SY</a:t>
            </a:r>
            <a:r>
              <a:rPr dirty="0" sz="1100" spc="375">
                <a:latin typeface="Calibri"/>
                <a:cs typeface="Calibri"/>
              </a:rPr>
              <a:t> </a:t>
            </a:r>
            <a:r>
              <a:rPr dirty="0" sz="1100" spc="55">
                <a:latin typeface="Lucida Sans Unicode"/>
                <a:cs typeface="Lucida Sans Unicode"/>
              </a:rPr>
              <a:t>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6539" y="3641101"/>
            <a:ext cx="2397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29385" algn="l"/>
                <a:tab pos="1924685" algn="l"/>
              </a:tabLst>
            </a:pPr>
            <a:r>
              <a:rPr dirty="0" sz="1100" spc="25">
                <a:latin typeface="Calibri"/>
                <a:cs typeface="Calibri"/>
              </a:rPr>
              <a:t>g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 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SY</a:t>
            </a:r>
            <a:r>
              <a:rPr dirty="0" sz="1100" spc="545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35">
                <a:latin typeface="Lucida Sans Unicode"/>
                <a:cs typeface="Lucida Sans Unicode"/>
              </a:rPr>
              <a:t> </a:t>
            </a:r>
            <a:r>
              <a:rPr dirty="0" sz="1100" spc="140">
                <a:latin typeface="Lucida Sans Unicode"/>
                <a:cs typeface="Lucida Sans Unicode"/>
              </a:rPr>
              <a:t> </a:t>
            </a:r>
            <a:r>
              <a:rPr dirty="0" sz="1100" spc="105">
                <a:latin typeface="Calibri"/>
                <a:cs typeface="Calibri"/>
              </a:rPr>
              <a:t>bas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la </a:t>
            </a:r>
            <a:r>
              <a:rPr dirty="0" sz="1100" spc="38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	</a:t>
            </a:r>
            <a:r>
              <a:rPr dirty="0" sz="1100" spc="25">
                <a:latin typeface="Calibri"/>
                <a:cs typeface="Calibri"/>
              </a:rPr>
              <a:t>b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	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535">
                <a:latin typeface="Lucida Sans Unicode"/>
                <a:cs typeface="Lucida Sans Unicode"/>
              </a:rPr>
              <a:t> </a:t>
            </a:r>
            <a:r>
              <a:rPr dirty="0" sz="1100" spc="85">
                <a:latin typeface="Calibri"/>
                <a:cs typeface="Calibri"/>
              </a:rPr>
              <a:t>eger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2258" y="3641101"/>
            <a:ext cx="709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>
                <a:latin typeface="Calibri"/>
                <a:cs typeface="Calibri"/>
              </a:rPr>
              <a:t>K</a:t>
            </a:r>
            <a:r>
              <a:rPr dirty="0" sz="1100" spc="100">
                <a:latin typeface="Calibri"/>
                <a:cs typeface="Calibri"/>
              </a:rPr>
              <a:t>S</a:t>
            </a:r>
            <a:r>
              <a:rPr dirty="0" sz="1100">
                <a:latin typeface="Calibri"/>
                <a:cs typeface="Calibri"/>
              </a:rPr>
              <a:t> 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  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75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4694" y="3813173"/>
            <a:ext cx="61722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70">
                <a:latin typeface="Calibri"/>
                <a:cs typeface="Calibri"/>
              </a:rPr>
              <a:t>SY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295" i="1">
                <a:latin typeface="Calibri"/>
                <a:cs typeface="Calibri"/>
              </a:rPr>
              <a:t>&lt;</a:t>
            </a:r>
            <a:r>
              <a:rPr dirty="0" sz="1100" spc="260" i="1"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SY</a:t>
            </a:r>
            <a:endParaRPr sz="11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Calibri"/>
                <a:cs typeface="Calibri"/>
              </a:rPr>
              <a:t>1</a:t>
            </a:r>
            <a:r>
              <a:rPr dirty="0" sz="1100" spc="605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509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61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1527" y="3813173"/>
            <a:ext cx="24225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195">
                <a:latin typeface="Lucida Sans Unicode"/>
                <a:cs typeface="Lucida Sans Unicode"/>
              </a:rPr>
              <a:t> </a:t>
            </a:r>
            <a:r>
              <a:rPr dirty="0" sz="1100" spc="170">
                <a:latin typeface="Calibri"/>
                <a:cs typeface="Calibri"/>
              </a:rPr>
              <a:t>SY</a:t>
            </a:r>
            <a:r>
              <a:rPr dirty="0" sz="1100" spc="260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=</a:t>
            </a:r>
            <a:r>
              <a:rPr dirty="0" sz="1100" spc="260"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SY</a:t>
            </a:r>
            <a:r>
              <a:rPr dirty="0" sz="1100" spc="525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430">
                <a:latin typeface="Lucida Sans Unicode"/>
                <a:cs typeface="Lucida Sans Unicode"/>
              </a:rPr>
              <a:t> </a:t>
            </a:r>
            <a:r>
              <a:rPr dirty="0" sz="1100" spc="170">
                <a:latin typeface="Calibri"/>
                <a:cs typeface="Calibri"/>
              </a:rPr>
              <a:t>SY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295" i="1">
                <a:latin typeface="Calibri"/>
                <a:cs typeface="Calibri"/>
              </a:rPr>
              <a:t>&gt; </a:t>
            </a:r>
            <a:r>
              <a:rPr dirty="0" sz="1100" spc="170">
                <a:latin typeface="Calibri"/>
                <a:cs typeface="Calibri"/>
              </a:rPr>
              <a:t>SY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Calibri"/>
                <a:cs typeface="Calibri"/>
              </a:rPr>
              <a:t>3</a:t>
            </a:r>
            <a:r>
              <a:rPr dirty="0" sz="1100" spc="63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53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Calibri"/>
                <a:cs typeface="Calibri"/>
              </a:rPr>
              <a:t>4</a:t>
            </a:r>
            <a:r>
              <a:rPr dirty="0" sz="1100" spc="63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53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Calibri"/>
                <a:cs typeface="Calibri"/>
              </a:rPr>
              <a:t>5</a:t>
            </a:r>
            <a:r>
              <a:rPr dirty="0" sz="1100" spc="63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53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Calibri"/>
                <a:cs typeface="Calibri"/>
              </a:rPr>
              <a:t>6</a:t>
            </a:r>
            <a:r>
              <a:rPr dirty="0" sz="1100" spc="63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53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Calibri"/>
                <a:cs typeface="Calibri"/>
              </a:rPr>
              <a:t>7</a:t>
            </a:r>
            <a:r>
              <a:rPr dirty="0" sz="1100" spc="63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53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Calibri"/>
                <a:cs typeface="Calibri"/>
              </a:rPr>
              <a:t>8</a:t>
            </a:r>
            <a:r>
              <a:rPr dirty="0" sz="1100" spc="63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53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Calibri"/>
                <a:cs typeface="Calibri"/>
              </a:rPr>
              <a:t>9</a:t>
            </a:r>
            <a:r>
              <a:rPr dirty="0" sz="1100" spc="630">
                <a:latin typeface="Calibri"/>
                <a:cs typeface="Calibri"/>
              </a:rPr>
              <a:t> </a:t>
            </a:r>
            <a:r>
              <a:rPr dirty="0" sz="1100" spc="-110">
                <a:latin typeface="Lucida Sans Unicode"/>
                <a:cs typeface="Lucida Sans Unicode"/>
              </a:rPr>
              <a:t>|</a:t>
            </a:r>
            <a:r>
              <a:rPr dirty="0" sz="1100" spc="53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803" y="4266779"/>
            <a:ext cx="8521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Calibri"/>
                <a:cs typeface="Calibri"/>
              </a:rPr>
              <a:t>Giri¸s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cu¨mlesi: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298" y="4499176"/>
            <a:ext cx="92011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0965" indent="-8890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101600" algn="l"/>
              </a:tabLst>
            </a:pPr>
            <a:r>
              <a:rPr dirty="0" sz="1100" spc="20">
                <a:latin typeface="Calibri"/>
                <a:cs typeface="Calibri"/>
              </a:rPr>
              <a:t>.</a:t>
            </a:r>
            <a:r>
              <a:rPr dirty="0" sz="1100">
                <a:latin typeface="Calibri"/>
                <a:cs typeface="Calibri"/>
              </a:rPr>
              <a:t>   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g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   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2699"/>
              </a:lnSpc>
              <a:buAutoNum type="arabicPlain"/>
              <a:tabLst>
                <a:tab pos="101600" algn="l"/>
              </a:tabLst>
            </a:pPr>
            <a:r>
              <a:rPr dirty="0" sz="1100" spc="20">
                <a:latin typeface="Calibri"/>
                <a:cs typeface="Calibri"/>
              </a:rPr>
              <a:t>. 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eger 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6=4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3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.</a:t>
            </a:r>
            <a:r>
              <a:rPr dirty="0" sz="1100">
                <a:latin typeface="Calibri"/>
                <a:cs typeface="Calibri"/>
              </a:rPr>
              <a:t>   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165">
                <a:latin typeface="Calibri"/>
                <a:cs typeface="Calibri"/>
              </a:rPr>
              <a:t>b</a:t>
            </a:r>
            <a:r>
              <a:rPr dirty="0" sz="1100" spc="155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85">
                <a:latin typeface="Calibri"/>
                <a:cs typeface="Calibri"/>
              </a:rPr>
              <a:t>l</a:t>
            </a:r>
            <a:r>
              <a:rPr dirty="0" sz="1100" spc="15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1996" y="4671249"/>
            <a:ext cx="743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   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165">
                <a:latin typeface="Calibri"/>
                <a:cs typeface="Calibri"/>
              </a:rPr>
              <a:t>y</a:t>
            </a:r>
            <a:r>
              <a:rPr dirty="0" sz="1100" spc="10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z</a:t>
            </a:r>
            <a:r>
              <a:rPr dirty="0" sz="1100">
                <a:latin typeface="Calibri"/>
                <a:cs typeface="Calibri"/>
              </a:rPr>
              <a:t> 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7900" y="5398565"/>
            <a:ext cx="1073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70">
                <a:latin typeface="Calibri"/>
                <a:cs typeface="Calibri"/>
              </a:rPr>
              <a:t>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5765" y="5778143"/>
            <a:ext cx="1073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70">
                <a:latin typeface="Calibri"/>
                <a:cs typeface="Calibri"/>
              </a:rPr>
              <a:t>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6943" y="6157721"/>
            <a:ext cx="1200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70">
                <a:latin typeface="Calibri"/>
                <a:cs typeface="Calibri"/>
              </a:rPr>
              <a:t>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5604" y="6537298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94181" y="6916876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75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93736" y="7296453"/>
            <a:ext cx="3346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Calibri"/>
                <a:cs typeface="Calibri"/>
              </a:rPr>
              <a:t>basla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60767" y="7116829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4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82900" y="6916884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9659" y="6916891"/>
            <a:ext cx="206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Calibri"/>
                <a:cs typeface="Calibri"/>
              </a:rPr>
              <a:t>SY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85462" y="7296469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2808" y="7116845"/>
            <a:ext cx="0" cy="193040"/>
          </a:xfrm>
          <a:custGeom>
            <a:avLst/>
            <a:gdLst/>
            <a:ahLst/>
            <a:cxnLst/>
            <a:rect l="l" t="t" r="r" b="b"/>
            <a:pathLst>
              <a:path w="0" h="193040">
                <a:moveTo>
                  <a:pt x="0" y="0"/>
                </a:moveTo>
                <a:lnTo>
                  <a:pt x="0" y="1928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32802" y="6737251"/>
            <a:ext cx="828040" cy="267970"/>
          </a:xfrm>
          <a:custGeom>
            <a:avLst/>
            <a:gdLst/>
            <a:ahLst/>
            <a:cxnLst/>
            <a:rect l="l" t="t" r="r" b="b"/>
            <a:pathLst>
              <a:path w="828040" h="267970">
                <a:moveTo>
                  <a:pt x="413983" y="0"/>
                </a:moveTo>
                <a:lnTo>
                  <a:pt x="0" y="187491"/>
                </a:lnTo>
              </a:path>
              <a:path w="828040" h="267970">
                <a:moveTo>
                  <a:pt x="413983" y="0"/>
                </a:moveTo>
                <a:lnTo>
                  <a:pt x="382040" y="267541"/>
                </a:lnTo>
              </a:path>
              <a:path w="828040" h="267970">
                <a:moveTo>
                  <a:pt x="413983" y="0"/>
                </a:moveTo>
                <a:lnTo>
                  <a:pt x="827966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46786" y="6357674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59">
                <a:moveTo>
                  <a:pt x="0" y="0"/>
                </a:moveTo>
                <a:lnTo>
                  <a:pt x="0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80535" y="6157740"/>
            <a:ext cx="90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0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3840" y="6537318"/>
            <a:ext cx="120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275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4259" y="6916895"/>
            <a:ext cx="120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275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89116" y="7296473"/>
            <a:ext cx="193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Calibri"/>
                <a:cs typeface="Calibri"/>
              </a:rPr>
              <a:t>SY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44919" y="7676050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79565" y="7496426"/>
            <a:ext cx="0" cy="193040"/>
          </a:xfrm>
          <a:custGeom>
            <a:avLst/>
            <a:gdLst/>
            <a:ahLst/>
            <a:cxnLst/>
            <a:rect l="l" t="t" r="r" b="b"/>
            <a:pathLst>
              <a:path w="0" h="193040">
                <a:moveTo>
                  <a:pt x="0" y="0"/>
                </a:moveTo>
                <a:lnTo>
                  <a:pt x="0" y="1928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516639" y="7296480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45">
                <a:latin typeface="Calibri"/>
                <a:cs typeface="Calibri"/>
              </a:rPr>
              <a:t>y</a:t>
            </a:r>
            <a:r>
              <a:rPr dirty="0" sz="1100" spc="30">
                <a:latin typeface="Calibri"/>
                <a:cs typeface="Calibri"/>
              </a:rPr>
              <a:t>az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16703" y="7116849"/>
            <a:ext cx="462915" cy="222885"/>
          </a:xfrm>
          <a:custGeom>
            <a:avLst/>
            <a:gdLst/>
            <a:ahLst/>
            <a:cxnLst/>
            <a:rect l="l" t="t" r="r" b="b"/>
            <a:pathLst>
              <a:path w="462914" h="222884">
                <a:moveTo>
                  <a:pt x="231429" y="0"/>
                </a:moveTo>
                <a:lnTo>
                  <a:pt x="0" y="222513"/>
                </a:lnTo>
              </a:path>
              <a:path w="462914" h="222884">
                <a:moveTo>
                  <a:pt x="231429" y="0"/>
                </a:moveTo>
                <a:lnTo>
                  <a:pt x="462859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089584" y="6916907"/>
            <a:ext cx="167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Calibri"/>
                <a:cs typeface="Calibri"/>
              </a:rPr>
              <a:t>ise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17751" y="6916944"/>
            <a:ext cx="197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85">
                <a:latin typeface="Calibri"/>
                <a:cs typeface="Calibri"/>
              </a:rPr>
              <a:t>KS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36343" y="7296522"/>
            <a:ext cx="193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Calibri"/>
                <a:cs typeface="Calibri"/>
              </a:rPr>
              <a:t>SY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92146" y="7676099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26780" y="7496475"/>
            <a:ext cx="0" cy="193040"/>
          </a:xfrm>
          <a:custGeom>
            <a:avLst/>
            <a:gdLst/>
            <a:ahLst/>
            <a:cxnLst/>
            <a:rect l="l" t="t" r="r" b="b"/>
            <a:pathLst>
              <a:path w="0" h="193040">
                <a:moveTo>
                  <a:pt x="0" y="0"/>
                </a:moveTo>
                <a:lnTo>
                  <a:pt x="0" y="1928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256228" y="7296530"/>
            <a:ext cx="120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295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02999" y="7296538"/>
            <a:ext cx="193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Calibri"/>
                <a:cs typeface="Calibri"/>
              </a:rPr>
              <a:t>SY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58803" y="7676115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93435" y="7496492"/>
            <a:ext cx="0" cy="193040"/>
          </a:xfrm>
          <a:custGeom>
            <a:avLst/>
            <a:gdLst/>
            <a:ahLst/>
            <a:cxnLst/>
            <a:rect l="l" t="t" r="r" b="b"/>
            <a:pathLst>
              <a:path w="0" h="193040">
                <a:moveTo>
                  <a:pt x="0" y="0"/>
                </a:moveTo>
                <a:lnTo>
                  <a:pt x="0" y="1928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93428" y="7116898"/>
            <a:ext cx="833755" cy="231775"/>
          </a:xfrm>
          <a:custGeom>
            <a:avLst/>
            <a:gdLst/>
            <a:ahLst/>
            <a:cxnLst/>
            <a:rect l="l" t="t" r="r" b="b"/>
            <a:pathLst>
              <a:path w="833754" h="231775">
                <a:moveTo>
                  <a:pt x="416677" y="0"/>
                </a:moveTo>
                <a:lnTo>
                  <a:pt x="0" y="187491"/>
                </a:lnTo>
              </a:path>
              <a:path w="833754" h="231775">
                <a:moveTo>
                  <a:pt x="416677" y="0"/>
                </a:moveTo>
                <a:lnTo>
                  <a:pt x="416677" y="231335"/>
                </a:lnTo>
              </a:path>
              <a:path w="833754" h="231775">
                <a:moveTo>
                  <a:pt x="416677" y="0"/>
                </a:moveTo>
                <a:lnTo>
                  <a:pt x="833354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283954" y="6916951"/>
            <a:ext cx="2597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Calibri"/>
                <a:cs typeface="Calibri"/>
              </a:rPr>
              <a:t>eger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07286" y="6737271"/>
            <a:ext cx="2440940" cy="222885"/>
          </a:xfrm>
          <a:custGeom>
            <a:avLst/>
            <a:gdLst/>
            <a:ahLst/>
            <a:cxnLst/>
            <a:rect l="l" t="t" r="r" b="b"/>
            <a:pathLst>
              <a:path w="2440940" h="222884">
                <a:moveTo>
                  <a:pt x="1220427" y="0"/>
                </a:moveTo>
                <a:lnTo>
                  <a:pt x="0" y="222513"/>
                </a:lnTo>
              </a:path>
              <a:path w="2440940" h="222884">
                <a:moveTo>
                  <a:pt x="1220427" y="0"/>
                </a:moveTo>
                <a:lnTo>
                  <a:pt x="902820" y="187491"/>
                </a:lnTo>
              </a:path>
              <a:path w="2440940" h="222884">
                <a:moveTo>
                  <a:pt x="1220427" y="0"/>
                </a:moveTo>
                <a:lnTo>
                  <a:pt x="1759651" y="189635"/>
                </a:lnTo>
              </a:path>
              <a:path w="2440940" h="222884">
                <a:moveTo>
                  <a:pt x="1220427" y="0"/>
                </a:moveTo>
                <a:lnTo>
                  <a:pt x="2440855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973116" y="6537325"/>
            <a:ext cx="51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19887" y="6537334"/>
            <a:ext cx="193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Calibri"/>
                <a:cs typeface="Calibri"/>
              </a:rPr>
              <a:t>SY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75690" y="6916911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10323" y="6737287"/>
            <a:ext cx="0" cy="193040"/>
          </a:xfrm>
          <a:custGeom>
            <a:avLst/>
            <a:gdLst/>
            <a:ahLst/>
            <a:cxnLst/>
            <a:rect l="l" t="t" r="r" b="b"/>
            <a:pathLst>
              <a:path w="0" h="193040">
                <a:moveTo>
                  <a:pt x="0" y="0"/>
                </a:moveTo>
                <a:lnTo>
                  <a:pt x="0" y="1928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10322" y="6357694"/>
            <a:ext cx="2018030" cy="267970"/>
          </a:xfrm>
          <a:custGeom>
            <a:avLst/>
            <a:gdLst/>
            <a:ahLst/>
            <a:cxnLst/>
            <a:rect l="l" t="t" r="r" b="b"/>
            <a:pathLst>
              <a:path w="2018029" h="267970">
                <a:moveTo>
                  <a:pt x="1008706" y="0"/>
                </a:moveTo>
                <a:lnTo>
                  <a:pt x="0" y="187491"/>
                </a:lnTo>
              </a:path>
              <a:path w="2018029" h="267970">
                <a:moveTo>
                  <a:pt x="1008706" y="0"/>
                </a:moveTo>
                <a:lnTo>
                  <a:pt x="382040" y="267541"/>
                </a:lnTo>
              </a:path>
              <a:path w="2018029" h="267970">
                <a:moveTo>
                  <a:pt x="1008706" y="0"/>
                </a:moveTo>
                <a:lnTo>
                  <a:pt x="2017413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4" name="object 54"/>
          <p:cNvGrpSpPr/>
          <p:nvPr/>
        </p:nvGrpSpPr>
        <p:grpSpPr>
          <a:xfrm>
            <a:off x="703503" y="5276113"/>
            <a:ext cx="6245860" cy="3610610"/>
            <a:chOff x="703503" y="5276113"/>
            <a:chExt cx="6245860" cy="3610610"/>
          </a:xfrm>
        </p:grpSpPr>
        <p:sp>
          <p:nvSpPr>
            <p:cNvPr id="55" name="object 55"/>
            <p:cNvSpPr/>
            <p:nvPr/>
          </p:nvSpPr>
          <p:spPr>
            <a:xfrm>
              <a:off x="3619014" y="5978096"/>
              <a:ext cx="3328035" cy="187960"/>
            </a:xfrm>
            <a:custGeom>
              <a:avLst/>
              <a:gdLst/>
              <a:ahLst/>
              <a:cxnLst/>
              <a:rect l="l" t="t" r="r" b="b"/>
              <a:pathLst>
                <a:path w="3328034" h="187960">
                  <a:moveTo>
                    <a:pt x="1663893" y="0"/>
                  </a:moveTo>
                  <a:lnTo>
                    <a:pt x="0" y="187491"/>
                  </a:lnTo>
                </a:path>
                <a:path w="3328034" h="187960">
                  <a:moveTo>
                    <a:pt x="1663893" y="0"/>
                  </a:moveTo>
                  <a:lnTo>
                    <a:pt x="3327786" y="18749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03503" y="5278640"/>
              <a:ext cx="5697855" cy="0"/>
            </a:xfrm>
            <a:custGeom>
              <a:avLst/>
              <a:gdLst/>
              <a:ahLst/>
              <a:cxnLst/>
              <a:rect l="l" t="t" r="r" b="b"/>
              <a:pathLst>
                <a:path w="5697855" h="0">
                  <a:moveTo>
                    <a:pt x="0" y="0"/>
                  </a:moveTo>
                  <a:lnTo>
                    <a:pt x="56972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06031" y="5281180"/>
              <a:ext cx="0" cy="3600450"/>
            </a:xfrm>
            <a:custGeom>
              <a:avLst/>
              <a:gdLst/>
              <a:ahLst/>
              <a:cxnLst/>
              <a:rect l="l" t="t" r="r" b="b"/>
              <a:pathLst>
                <a:path w="0" h="3600450">
                  <a:moveTo>
                    <a:pt x="0" y="0"/>
                  </a:moveTo>
                  <a:lnTo>
                    <a:pt x="0" y="359999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398272" y="5281180"/>
              <a:ext cx="0" cy="3600450"/>
            </a:xfrm>
            <a:custGeom>
              <a:avLst/>
              <a:gdLst/>
              <a:ahLst/>
              <a:cxnLst/>
              <a:rect l="l" t="t" r="r" b="b"/>
              <a:pathLst>
                <a:path w="0" h="3600450">
                  <a:moveTo>
                    <a:pt x="0" y="0"/>
                  </a:moveTo>
                  <a:lnTo>
                    <a:pt x="0" y="359999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03503" y="8883700"/>
              <a:ext cx="5697855" cy="0"/>
            </a:xfrm>
            <a:custGeom>
              <a:avLst/>
              <a:gdLst/>
              <a:ahLst/>
              <a:cxnLst/>
              <a:rect l="l" t="t" r="r" b="b"/>
              <a:pathLst>
                <a:path w="5697855" h="0">
                  <a:moveTo>
                    <a:pt x="0" y="0"/>
                  </a:moveTo>
                  <a:lnTo>
                    <a:pt x="569729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408683" y="5778171"/>
            <a:ext cx="90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0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81415" y="6157749"/>
            <a:ext cx="120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275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66670" y="6537326"/>
            <a:ext cx="193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Calibri"/>
                <a:cs typeface="Calibri"/>
              </a:rPr>
              <a:t>SY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22473" y="6916891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157106" y="6737280"/>
            <a:ext cx="0" cy="193040"/>
          </a:xfrm>
          <a:custGeom>
            <a:avLst/>
            <a:gdLst/>
            <a:ahLst/>
            <a:cxnLst/>
            <a:rect l="l" t="t" r="r" b="b"/>
            <a:pathLst>
              <a:path w="0" h="193040">
                <a:moveTo>
                  <a:pt x="0" y="0"/>
                </a:moveTo>
                <a:lnTo>
                  <a:pt x="0" y="1928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632676" y="6537321"/>
            <a:ext cx="174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40">
                <a:latin typeface="Calibri"/>
                <a:cs typeface="Calibri"/>
              </a:rPr>
              <a:t>git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713492" y="6357702"/>
            <a:ext cx="443865" cy="189865"/>
          </a:xfrm>
          <a:custGeom>
            <a:avLst/>
            <a:gdLst/>
            <a:ahLst/>
            <a:cxnLst/>
            <a:rect l="l" t="t" r="r" b="b"/>
            <a:pathLst>
              <a:path w="443864" h="189865">
                <a:moveTo>
                  <a:pt x="221808" y="0"/>
                </a:moveTo>
                <a:lnTo>
                  <a:pt x="0" y="189635"/>
                </a:lnTo>
              </a:path>
              <a:path w="443864" h="189865">
                <a:moveTo>
                  <a:pt x="221808" y="0"/>
                </a:moveTo>
                <a:lnTo>
                  <a:pt x="443616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321836" y="6157757"/>
            <a:ext cx="51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68607" y="6157765"/>
            <a:ext cx="193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Calibri"/>
                <a:cs typeface="Calibri"/>
              </a:rPr>
              <a:t>SY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24411" y="6537342"/>
            <a:ext cx="82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59044" y="6357718"/>
            <a:ext cx="0" cy="193040"/>
          </a:xfrm>
          <a:custGeom>
            <a:avLst/>
            <a:gdLst/>
            <a:ahLst/>
            <a:cxnLst/>
            <a:rect l="l" t="t" r="r" b="b"/>
            <a:pathLst>
              <a:path w="0" h="193040">
                <a:moveTo>
                  <a:pt x="0" y="0"/>
                </a:moveTo>
                <a:lnTo>
                  <a:pt x="0" y="1928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59043" y="5978125"/>
            <a:ext cx="976630" cy="267970"/>
          </a:xfrm>
          <a:custGeom>
            <a:avLst/>
            <a:gdLst/>
            <a:ahLst/>
            <a:cxnLst/>
            <a:rect l="l" t="t" r="r" b="b"/>
            <a:pathLst>
              <a:path w="976630" h="267970">
                <a:moveTo>
                  <a:pt x="488133" y="0"/>
                </a:moveTo>
                <a:lnTo>
                  <a:pt x="0" y="187491"/>
                </a:lnTo>
              </a:path>
              <a:path w="976630" h="267970">
                <a:moveTo>
                  <a:pt x="488133" y="0"/>
                </a:moveTo>
                <a:lnTo>
                  <a:pt x="382040" y="267541"/>
                </a:lnTo>
              </a:path>
              <a:path w="976630" h="267970">
                <a:moveTo>
                  <a:pt x="488133" y="0"/>
                </a:moveTo>
                <a:lnTo>
                  <a:pt x="976267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447152" y="5598519"/>
            <a:ext cx="3836035" cy="187960"/>
          </a:xfrm>
          <a:custGeom>
            <a:avLst/>
            <a:gdLst/>
            <a:ahLst/>
            <a:cxnLst/>
            <a:rect l="l" t="t" r="r" b="b"/>
            <a:pathLst>
              <a:path w="3836035" h="187960">
                <a:moveTo>
                  <a:pt x="1917890" y="0"/>
                </a:moveTo>
                <a:lnTo>
                  <a:pt x="0" y="187491"/>
                </a:lnTo>
              </a:path>
              <a:path w="3836035" h="187960">
                <a:moveTo>
                  <a:pt x="1917890" y="0"/>
                </a:moveTo>
                <a:lnTo>
                  <a:pt x="3835780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70dk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80"/>
              <a:t> </a:t>
            </a:r>
            <a:r>
              <a:rPr dirty="0" spc="120"/>
              <a:t>/</a:t>
            </a:r>
            <a:r>
              <a:rPr dirty="0" spc="80"/>
              <a:t> </a:t>
            </a:r>
            <a:r>
              <a:rPr dirty="0" spc="-15"/>
              <a:t>4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2022-06-08T22:48:58Z</dcterms:created>
  <dcterms:modified xsi:type="dcterms:W3CDTF">2022-06-08T22:48:58Z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2018-06-20T00:00:00Z</vt:filetime>
  </property>
  <property fmtid="{D5CDD505-2E9C-101B-9397-08002B2CF9AE}" pid="3" name="Creator">
    <vt:lpwstr>TeX</vt:lpwstr>
  </property>
  <property fmtid="{D5CDD505-2E9C-101B-9397-08002B2CF9AE}" pid="4" name="LastSaved">
    <vt:filetime>2022-06-08T00:00:00Z</vt:filetime>
  </property>
</Properties>
</file>