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59CC5-F386-4749-987C-18718278B66C}" v="29" dt="2022-09-07T17:07:57.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2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11D3-3741-4A69-FAFE-8F0E38A37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51834E6-7076-5AEC-AEB9-3463C5D1B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B0A235-05D5-40DA-2E0B-F3C6801EA252}"/>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5" name="Footer Placeholder 4">
            <a:extLst>
              <a:ext uri="{FF2B5EF4-FFF2-40B4-BE49-F238E27FC236}">
                <a16:creationId xmlns:a16="http://schemas.microsoft.com/office/drawing/2014/main" id="{25C2F7E0-5D81-5DED-CBF0-4B302BACFD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89842-4BD4-9C7F-E481-A1312A9D51F3}"/>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33945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C2C5-665D-F1B7-34F2-80DFF3B5EF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8E14E4-9429-3641-FBD7-DF710BAF6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C3E37D-31D3-DC69-F799-C968235A1C49}"/>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5" name="Footer Placeholder 4">
            <a:extLst>
              <a:ext uri="{FF2B5EF4-FFF2-40B4-BE49-F238E27FC236}">
                <a16:creationId xmlns:a16="http://schemas.microsoft.com/office/drawing/2014/main" id="{0D9D7BCE-96F6-9A60-7DA5-EB43789752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D941E8-DC9B-3746-F3D3-785B384C9857}"/>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77334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34A24-16D3-A9EB-C889-14D0DF8CBA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8C798B-A017-186F-AB3F-ECC4C1BB9E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3DAC1C-BC15-F150-7810-2045DC8D61C3}"/>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5" name="Footer Placeholder 4">
            <a:extLst>
              <a:ext uri="{FF2B5EF4-FFF2-40B4-BE49-F238E27FC236}">
                <a16:creationId xmlns:a16="http://schemas.microsoft.com/office/drawing/2014/main" id="{A33E253C-4E00-5837-7A74-9525582FAB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EDC652-CA29-C164-821E-C072D69C6245}"/>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58774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6122-136D-BFEB-8F16-732EE967CF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ABA453-EA1E-69D2-21A9-9CD4DD23B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B58AE7-8701-96FB-FF4B-DDF20B3C69AC}"/>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5" name="Footer Placeholder 4">
            <a:extLst>
              <a:ext uri="{FF2B5EF4-FFF2-40B4-BE49-F238E27FC236}">
                <a16:creationId xmlns:a16="http://schemas.microsoft.com/office/drawing/2014/main" id="{4782FB3A-F5BC-657B-117A-55F1080DA7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E324DD-0786-04AC-478A-08A0CBA2B246}"/>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285541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E537-F2B1-B33F-2075-9E3347F52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BFF4789-62A8-DB02-8FB7-9F896450B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CDDA0-EE6E-9F79-855A-398D738D0D9D}"/>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5" name="Footer Placeholder 4">
            <a:extLst>
              <a:ext uri="{FF2B5EF4-FFF2-40B4-BE49-F238E27FC236}">
                <a16:creationId xmlns:a16="http://schemas.microsoft.com/office/drawing/2014/main" id="{A4D609D7-2BAE-F6B3-952A-FA9F855C64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1871B1-0E1B-B172-8E65-CE92906EFE9C}"/>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247458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172B-A54D-1CB7-1DBE-20D93E9CF1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B0F90B-5B67-70DD-5015-97B48C5C16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C4F6EA6-B455-328A-88D1-495AE8223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64A17B-0B39-FCA6-B753-D14149582720}"/>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6" name="Footer Placeholder 5">
            <a:extLst>
              <a:ext uri="{FF2B5EF4-FFF2-40B4-BE49-F238E27FC236}">
                <a16:creationId xmlns:a16="http://schemas.microsoft.com/office/drawing/2014/main" id="{7A303A2A-4492-709B-2CB0-50911A96D9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FEEDEB-1290-3DAB-0790-A25E616CA550}"/>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157289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1583-F7DA-A77D-6D99-F774437C7F1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E06BC7-E73E-8E84-28C2-2800A2DD16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1B9FF-5EF5-825C-31FD-A62F573B6E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47464F-58F8-1F70-C2FE-131ACF627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F6C60-03B4-FC76-8F78-11B6713CD5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765D09-63A9-C8F6-C291-E39E493F2FC7}"/>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8" name="Footer Placeholder 7">
            <a:extLst>
              <a:ext uri="{FF2B5EF4-FFF2-40B4-BE49-F238E27FC236}">
                <a16:creationId xmlns:a16="http://schemas.microsoft.com/office/drawing/2014/main" id="{FE3393A2-2F92-027B-B777-2738E16750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C69BA6D-1A53-E2AC-09D9-21480CAA40E8}"/>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117920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B613-61E0-2F39-569C-D01F8FADA4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BCF5B72-D339-1921-8426-039AF5309B61}"/>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4" name="Footer Placeholder 3">
            <a:extLst>
              <a:ext uri="{FF2B5EF4-FFF2-40B4-BE49-F238E27FC236}">
                <a16:creationId xmlns:a16="http://schemas.microsoft.com/office/drawing/2014/main" id="{4CBEAF2F-C1CB-C09B-B4D6-7D981E2577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327B9C-8C25-7B69-AC16-F35970A37796}"/>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93425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896EC-1B23-6914-4B4D-D95F919AE260}"/>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3" name="Footer Placeholder 2">
            <a:extLst>
              <a:ext uri="{FF2B5EF4-FFF2-40B4-BE49-F238E27FC236}">
                <a16:creationId xmlns:a16="http://schemas.microsoft.com/office/drawing/2014/main" id="{D356D059-ADE7-A91A-D0EB-B0D89E54FE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632041-F7A7-EBD1-8A83-71A7833823F2}"/>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205906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FA92-537B-5168-A450-3B1A09A87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1279D0-07F2-A0A5-5AB6-0DF52343B8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C045EDE-3B55-2632-BFF6-D8445252B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F394B-7046-AC13-5AFE-B6D60B423099}"/>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6" name="Footer Placeholder 5">
            <a:extLst>
              <a:ext uri="{FF2B5EF4-FFF2-40B4-BE49-F238E27FC236}">
                <a16:creationId xmlns:a16="http://schemas.microsoft.com/office/drawing/2014/main" id="{1E24A6C4-2AA3-5344-ADC1-A501DAD39C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BB312B-53B1-1A42-6BE6-4D61AEDB68CB}"/>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262340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F17B-38D2-3A89-EE88-AF660BE0A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5E3AC8-7759-C4F2-CABB-CA13F3631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C7B89E-6FAF-A590-90AF-3BEF58564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9BE5A-7CB8-4AD2-DB00-7567A8DB3DFA}"/>
              </a:ext>
            </a:extLst>
          </p:cNvPr>
          <p:cNvSpPr>
            <a:spLocks noGrp="1"/>
          </p:cNvSpPr>
          <p:nvPr>
            <p:ph type="dt" sz="half" idx="10"/>
          </p:nvPr>
        </p:nvSpPr>
        <p:spPr/>
        <p:txBody>
          <a:bodyPr/>
          <a:lstStyle/>
          <a:p>
            <a:fld id="{CD5B88B6-0BD0-4593-A646-F6E4DBD05E35}" type="datetimeFigureOut">
              <a:rPr lang="en-GB" smtClean="0"/>
              <a:t>07/09/2022</a:t>
            </a:fld>
            <a:endParaRPr lang="en-GB"/>
          </a:p>
        </p:txBody>
      </p:sp>
      <p:sp>
        <p:nvSpPr>
          <p:cNvPr id="6" name="Footer Placeholder 5">
            <a:extLst>
              <a:ext uri="{FF2B5EF4-FFF2-40B4-BE49-F238E27FC236}">
                <a16:creationId xmlns:a16="http://schemas.microsoft.com/office/drawing/2014/main" id="{AF3D3792-0768-C36D-C00C-34B05F5745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BF3D96-2A9C-3FE2-127D-CAE5B4ABA849}"/>
              </a:ext>
            </a:extLst>
          </p:cNvPr>
          <p:cNvSpPr>
            <a:spLocks noGrp="1"/>
          </p:cNvSpPr>
          <p:nvPr>
            <p:ph type="sldNum" sz="quarter" idx="12"/>
          </p:nvPr>
        </p:nvSpPr>
        <p:spPr/>
        <p:txBody>
          <a:bodyPr/>
          <a:lstStyle/>
          <a:p>
            <a:fld id="{4FE7B2B8-9008-4FC9-A8C2-D568F955C43E}" type="slidenum">
              <a:rPr lang="en-GB" smtClean="0"/>
              <a:t>‹#›</a:t>
            </a:fld>
            <a:endParaRPr lang="en-GB"/>
          </a:p>
        </p:txBody>
      </p:sp>
    </p:spTree>
    <p:extLst>
      <p:ext uri="{BB962C8B-B14F-4D97-AF65-F5344CB8AC3E}">
        <p14:creationId xmlns:p14="http://schemas.microsoft.com/office/powerpoint/2010/main" val="189222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5927A7-7B59-36A3-23EA-EC4EBE1FC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F26503-4B79-7C22-3EA3-4A23CF303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5D3625-F2C4-964C-184B-1CC14F1BD2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B88B6-0BD0-4593-A646-F6E4DBD05E35}" type="datetimeFigureOut">
              <a:rPr lang="en-GB" smtClean="0"/>
              <a:t>07/09/2022</a:t>
            </a:fld>
            <a:endParaRPr lang="en-GB"/>
          </a:p>
        </p:txBody>
      </p:sp>
      <p:sp>
        <p:nvSpPr>
          <p:cNvPr id="5" name="Footer Placeholder 4">
            <a:extLst>
              <a:ext uri="{FF2B5EF4-FFF2-40B4-BE49-F238E27FC236}">
                <a16:creationId xmlns:a16="http://schemas.microsoft.com/office/drawing/2014/main" id="{BEB6E8C8-D878-CFC0-1022-DDFF3F757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0551B7-3F9D-26D3-419B-F9A2D706A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7B2B8-9008-4FC9-A8C2-D568F955C43E}" type="slidenum">
              <a:rPr lang="en-GB" smtClean="0"/>
              <a:t>‹#›</a:t>
            </a:fld>
            <a:endParaRPr lang="en-GB"/>
          </a:p>
        </p:txBody>
      </p:sp>
    </p:spTree>
    <p:extLst>
      <p:ext uri="{BB962C8B-B14F-4D97-AF65-F5344CB8AC3E}">
        <p14:creationId xmlns:p14="http://schemas.microsoft.com/office/powerpoint/2010/main" val="3998660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66DD-2D88-D482-F31C-822CDD7CAD7D}"/>
              </a:ext>
            </a:extLst>
          </p:cNvPr>
          <p:cNvSpPr>
            <a:spLocks noGrp="1"/>
          </p:cNvSpPr>
          <p:nvPr>
            <p:ph type="ctrTitle"/>
          </p:nvPr>
        </p:nvSpPr>
        <p:spPr>
          <a:xfrm>
            <a:off x="3266113" y="188286"/>
            <a:ext cx="6068037" cy="601306"/>
          </a:xfrm>
        </p:spPr>
        <p:txBody>
          <a:bodyPr>
            <a:noAutofit/>
          </a:bodyPr>
          <a:lstStyle/>
          <a:p>
            <a:r>
              <a:rPr lang="en-GB" sz="3200" b="1" u="sng" dirty="0"/>
              <a:t>Informed Search algorithm formula</a:t>
            </a:r>
          </a:p>
        </p:txBody>
      </p:sp>
      <p:sp>
        <p:nvSpPr>
          <p:cNvPr id="3" name="Subtitle 2">
            <a:extLst>
              <a:ext uri="{FF2B5EF4-FFF2-40B4-BE49-F238E27FC236}">
                <a16:creationId xmlns:a16="http://schemas.microsoft.com/office/drawing/2014/main" id="{B937E79A-677E-93C4-3E8D-2612E170AB22}"/>
              </a:ext>
            </a:extLst>
          </p:cNvPr>
          <p:cNvSpPr>
            <a:spLocks noGrp="1"/>
          </p:cNvSpPr>
          <p:nvPr>
            <p:ph type="subTitle" idx="1"/>
          </p:nvPr>
        </p:nvSpPr>
        <p:spPr>
          <a:xfrm>
            <a:off x="990499" y="1073264"/>
            <a:ext cx="10211001" cy="935951"/>
          </a:xfrm>
        </p:spPr>
        <p:txBody>
          <a:bodyPr>
            <a:normAutofit fontScale="25000" lnSpcReduction="20000"/>
          </a:bodyPr>
          <a:lstStyle/>
          <a:p>
            <a:r>
              <a:rPr lang="en-GB" sz="11200" b="1" u="sng" dirty="0">
                <a:effectLst/>
              </a:rPr>
              <a:t>F(n) = H(n) + G(n)</a:t>
            </a:r>
          </a:p>
          <a:p>
            <a:r>
              <a:rPr lang="en-GB" sz="6400" dirty="0">
                <a:effectLst/>
              </a:rPr>
              <a:t>Score/n: (Manhattan Distance Heuristic). Estimates the distance from the node to the end</a:t>
            </a:r>
          </a:p>
          <a:p>
            <a:r>
              <a:rPr lang="en-GB" sz="6400" dirty="0">
                <a:effectLst/>
              </a:rPr>
              <a:t>G-Score/n: calculates the shortest distance from the current node to the next node</a:t>
            </a:r>
          </a:p>
          <a:p>
            <a:br>
              <a:rPr lang="en-GB" dirty="0">
                <a:effectLst/>
              </a:rPr>
            </a:br>
            <a:endParaRPr lang="en-GB" dirty="0">
              <a:effectLst/>
            </a:endParaRPr>
          </a:p>
          <a:p>
            <a:br>
              <a:rPr lang="en-GB" dirty="0">
                <a:effectLst/>
              </a:rPr>
            </a:br>
            <a:endParaRPr lang="en-GB" dirty="0">
              <a:effectLst/>
            </a:endParaRPr>
          </a:p>
          <a:p>
            <a:pPr algn="l"/>
            <a:br>
              <a:rPr lang="en-GB" dirty="0">
                <a:effectLst/>
              </a:rPr>
            </a:br>
            <a:endParaRPr lang="en-GB" dirty="0"/>
          </a:p>
        </p:txBody>
      </p:sp>
      <p:pic>
        <p:nvPicPr>
          <p:cNvPr id="6" name="Picture 5" descr="A picture containing timeline&#10;&#10;Description automatically generated">
            <a:extLst>
              <a:ext uri="{FF2B5EF4-FFF2-40B4-BE49-F238E27FC236}">
                <a16:creationId xmlns:a16="http://schemas.microsoft.com/office/drawing/2014/main" id="{CF6D809F-CC78-6314-DA37-24666D679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524" y="2377168"/>
            <a:ext cx="3950952" cy="3950952"/>
          </a:xfrm>
          <a:prstGeom prst="rect">
            <a:avLst/>
          </a:prstGeom>
        </p:spPr>
      </p:pic>
    </p:spTree>
    <p:extLst>
      <p:ext uri="{BB962C8B-B14F-4D97-AF65-F5344CB8AC3E}">
        <p14:creationId xmlns:p14="http://schemas.microsoft.com/office/powerpoint/2010/main" val="71973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4C50C35F-BB9F-6FC6-B67F-C601C34EDB9A}"/>
              </a:ext>
            </a:extLst>
          </p:cNvPr>
          <p:cNvGraphicFramePr>
            <a:graphicFrameLocks noGrp="1"/>
          </p:cNvGraphicFramePr>
          <p:nvPr>
            <p:extLst>
              <p:ext uri="{D42A27DB-BD31-4B8C-83A1-F6EECF244321}">
                <p14:modId xmlns:p14="http://schemas.microsoft.com/office/powerpoint/2010/main" val="2976678447"/>
              </p:ext>
            </p:extLst>
          </p:nvPr>
        </p:nvGraphicFramePr>
        <p:xfrm>
          <a:off x="6444726" y="2258917"/>
          <a:ext cx="4495990" cy="3630606"/>
        </p:xfrm>
        <a:graphic>
          <a:graphicData uri="http://schemas.openxmlformats.org/drawingml/2006/table">
            <a:tbl>
              <a:tblPr firstRow="1" bandRow="1">
                <a:tableStyleId>{5C22544A-7EE6-4342-B048-85BDC9FD1C3A}</a:tableStyleId>
              </a:tblPr>
              <a:tblGrid>
                <a:gridCol w="1229785">
                  <a:extLst>
                    <a:ext uri="{9D8B030D-6E8A-4147-A177-3AD203B41FA5}">
                      <a16:colId xmlns:a16="http://schemas.microsoft.com/office/drawing/2014/main" val="1290645193"/>
                    </a:ext>
                  </a:extLst>
                </a:gridCol>
                <a:gridCol w="711374">
                  <a:extLst>
                    <a:ext uri="{9D8B030D-6E8A-4147-A177-3AD203B41FA5}">
                      <a16:colId xmlns:a16="http://schemas.microsoft.com/office/drawing/2014/main" val="2721092738"/>
                    </a:ext>
                  </a:extLst>
                </a:gridCol>
                <a:gridCol w="711374">
                  <a:extLst>
                    <a:ext uri="{9D8B030D-6E8A-4147-A177-3AD203B41FA5}">
                      <a16:colId xmlns:a16="http://schemas.microsoft.com/office/drawing/2014/main" val="701119446"/>
                    </a:ext>
                  </a:extLst>
                </a:gridCol>
                <a:gridCol w="809880">
                  <a:extLst>
                    <a:ext uri="{9D8B030D-6E8A-4147-A177-3AD203B41FA5}">
                      <a16:colId xmlns:a16="http://schemas.microsoft.com/office/drawing/2014/main" val="732487422"/>
                    </a:ext>
                  </a:extLst>
                </a:gridCol>
                <a:gridCol w="1033577">
                  <a:extLst>
                    <a:ext uri="{9D8B030D-6E8A-4147-A177-3AD203B41FA5}">
                      <a16:colId xmlns:a16="http://schemas.microsoft.com/office/drawing/2014/main" val="2973887268"/>
                    </a:ext>
                  </a:extLst>
                </a:gridCol>
              </a:tblGrid>
              <a:tr h="519349">
                <a:tc>
                  <a:txBody>
                    <a:bodyPr/>
                    <a:lstStyle/>
                    <a:p>
                      <a:pPr algn="ctr"/>
                      <a:r>
                        <a:rPr lang="en-GB" sz="2400" dirty="0"/>
                        <a:t>Nodes</a:t>
                      </a:r>
                      <a:endParaRPr lang="en-GB" dirty="0"/>
                    </a:p>
                  </a:txBody>
                  <a:tcPr/>
                </a:tc>
                <a:tc>
                  <a:txBody>
                    <a:bodyPr/>
                    <a:lstStyle/>
                    <a:p>
                      <a:pPr algn="ctr"/>
                      <a:r>
                        <a:rPr lang="en-GB" sz="2400" dirty="0"/>
                        <a:t>G</a:t>
                      </a:r>
                      <a:endParaRPr lang="en-GB" dirty="0"/>
                    </a:p>
                  </a:txBody>
                  <a:tcPr/>
                </a:tc>
                <a:tc>
                  <a:txBody>
                    <a:bodyPr/>
                    <a:lstStyle/>
                    <a:p>
                      <a:pPr algn="ctr"/>
                      <a:r>
                        <a:rPr lang="en-GB" sz="2400" dirty="0"/>
                        <a:t>H</a:t>
                      </a:r>
                      <a:endParaRPr lang="en-GB" dirty="0"/>
                    </a:p>
                  </a:txBody>
                  <a:tcPr/>
                </a:tc>
                <a:tc>
                  <a:txBody>
                    <a:bodyPr/>
                    <a:lstStyle/>
                    <a:p>
                      <a:pPr algn="ctr"/>
                      <a:r>
                        <a:rPr lang="en-GB" sz="2400" dirty="0"/>
                        <a:t>F</a:t>
                      </a:r>
                    </a:p>
                  </a:txBody>
                  <a:tcPr/>
                </a:tc>
                <a:tc>
                  <a:txBody>
                    <a:bodyPr/>
                    <a:lstStyle/>
                    <a:p>
                      <a:pPr algn="ctr"/>
                      <a:r>
                        <a:rPr lang="en-GB" sz="2400" dirty="0"/>
                        <a:t>Last</a:t>
                      </a:r>
                      <a:endParaRPr lang="en-GB" sz="2000" dirty="0"/>
                    </a:p>
                  </a:txBody>
                  <a:tcPr/>
                </a:tc>
                <a:extLst>
                  <a:ext uri="{0D108BD9-81ED-4DB2-BD59-A6C34878D82A}">
                    <a16:rowId xmlns:a16="http://schemas.microsoft.com/office/drawing/2014/main" val="3191358941"/>
                  </a:ext>
                </a:extLst>
              </a:tr>
              <a:tr h="620167">
                <a:tc>
                  <a:txBody>
                    <a:bodyPr/>
                    <a:lstStyle/>
                    <a:p>
                      <a:pPr algn="ctr"/>
                      <a:r>
                        <a:rPr lang="en-GB" sz="2400" b="1" dirty="0"/>
                        <a:t>A</a:t>
                      </a:r>
                    </a:p>
                  </a:txBody>
                  <a:tcPr/>
                </a:tc>
                <a:tc>
                  <a:txBody>
                    <a:bodyPr/>
                    <a:lstStyle/>
                    <a:p>
                      <a:pPr algn="ctr"/>
                      <a:r>
                        <a:rPr lang="en-GB" b="1" dirty="0"/>
                        <a:t>0</a:t>
                      </a:r>
                    </a:p>
                  </a:txBody>
                  <a:tcPr/>
                </a:tc>
                <a:tc>
                  <a:txBody>
                    <a:bodyPr/>
                    <a:lstStyle/>
                    <a:p>
                      <a:pPr algn="ctr"/>
                      <a:r>
                        <a:rPr lang="en-GB" b="1" dirty="0"/>
                        <a:t>0</a:t>
                      </a:r>
                    </a:p>
                  </a:txBody>
                  <a:tcPr/>
                </a:tc>
                <a:tc>
                  <a:txBody>
                    <a:bodyPr/>
                    <a:lstStyle/>
                    <a:p>
                      <a:pPr algn="ctr"/>
                      <a:r>
                        <a:rPr lang="en-GB" b="1" dirty="0"/>
                        <a:t>0</a:t>
                      </a:r>
                    </a:p>
                  </a:txBody>
                  <a:tcPr/>
                </a:tc>
                <a:tc>
                  <a:txBody>
                    <a:bodyPr/>
                    <a:lstStyle/>
                    <a:p>
                      <a:pPr algn="ctr"/>
                      <a:r>
                        <a:rPr lang="en-GB" dirty="0"/>
                        <a:t>-</a:t>
                      </a:r>
                    </a:p>
                  </a:txBody>
                  <a:tcPr/>
                </a:tc>
                <a:extLst>
                  <a:ext uri="{0D108BD9-81ED-4DB2-BD59-A6C34878D82A}">
                    <a16:rowId xmlns:a16="http://schemas.microsoft.com/office/drawing/2014/main" val="3238508418"/>
                  </a:ext>
                </a:extLst>
              </a:tr>
              <a:tr h="620167">
                <a:tc>
                  <a:txBody>
                    <a:bodyPr/>
                    <a:lstStyle/>
                    <a:p>
                      <a:pPr algn="ctr"/>
                      <a:r>
                        <a:rPr lang="en-GB" sz="2800" b="1" dirty="0"/>
                        <a:t>B</a:t>
                      </a:r>
                    </a:p>
                  </a:txBody>
                  <a:tcPr/>
                </a:tc>
                <a:tc>
                  <a:txBody>
                    <a:bodyPr/>
                    <a:lstStyle/>
                    <a:p>
                      <a:pPr algn="ctr"/>
                      <a:r>
                        <a:rPr lang="en-GB" b="0" dirty="0"/>
                        <a:t>1</a:t>
                      </a:r>
                    </a:p>
                  </a:txBody>
                  <a:tcPr/>
                </a:tc>
                <a:tc>
                  <a:txBody>
                    <a:bodyPr/>
                    <a:lstStyle/>
                    <a:p>
                      <a:pPr algn="ctr"/>
                      <a:r>
                        <a:rPr lang="en-GB" sz="1800" b="0" i="0" kern="1200" dirty="0">
                          <a:solidFill>
                            <a:schemeClr val="dk1"/>
                          </a:solidFill>
                          <a:effectLst/>
                          <a:latin typeface="+mn-lt"/>
                          <a:ea typeface="+mn-ea"/>
                          <a:cs typeface="+mn-cs"/>
                        </a:rPr>
                        <a:t>3</a:t>
                      </a:r>
                      <a:endParaRPr lang="en-GB" b="0" dirty="0"/>
                    </a:p>
                  </a:txBody>
                  <a:tcPr/>
                </a:tc>
                <a:tc>
                  <a:txBody>
                    <a:bodyPr/>
                    <a:lstStyle/>
                    <a:p>
                      <a:pPr algn="ctr"/>
                      <a:r>
                        <a:rPr lang="en-GB" sz="1800" b="1" i="0" kern="1200" dirty="0">
                          <a:solidFill>
                            <a:schemeClr val="dk1"/>
                          </a:solidFill>
                          <a:effectLst/>
                          <a:latin typeface="+mn-lt"/>
                          <a:ea typeface="+mn-ea"/>
                          <a:cs typeface="+mn-cs"/>
                        </a:rPr>
                        <a:t>4</a:t>
                      </a:r>
                      <a:endParaRPr lang="en-GB" b="1" dirty="0"/>
                    </a:p>
                  </a:txBody>
                  <a:tcPr/>
                </a:tc>
                <a:tc>
                  <a:txBody>
                    <a:bodyPr/>
                    <a:lstStyle/>
                    <a:p>
                      <a:pPr algn="ctr"/>
                      <a:r>
                        <a:rPr lang="en-GB" dirty="0"/>
                        <a:t>A</a:t>
                      </a:r>
                    </a:p>
                  </a:txBody>
                  <a:tcPr/>
                </a:tc>
                <a:extLst>
                  <a:ext uri="{0D108BD9-81ED-4DB2-BD59-A6C34878D82A}">
                    <a16:rowId xmlns:a16="http://schemas.microsoft.com/office/drawing/2014/main" val="2981498125"/>
                  </a:ext>
                </a:extLst>
              </a:tr>
              <a:tr h="630589">
                <a:tc>
                  <a:txBody>
                    <a:bodyPr/>
                    <a:lstStyle/>
                    <a:p>
                      <a:pPr algn="ctr"/>
                      <a:r>
                        <a:rPr lang="en-GB" sz="2800" b="1" dirty="0"/>
                        <a:t>C</a:t>
                      </a:r>
                    </a:p>
                  </a:txBody>
                  <a:tcPr/>
                </a:tc>
                <a:tc>
                  <a:txBody>
                    <a:bodyPr/>
                    <a:lstStyle/>
                    <a:p>
                      <a:pPr algn="ctr"/>
                      <a:r>
                        <a:rPr lang="en-GB" sz="1800" b="0" i="0" kern="1200" dirty="0">
                          <a:solidFill>
                            <a:schemeClr val="dk1"/>
                          </a:solidFill>
                          <a:effectLst/>
                          <a:latin typeface="+mn-lt"/>
                          <a:ea typeface="+mn-ea"/>
                          <a:cs typeface="+mn-cs"/>
                        </a:rPr>
                        <a:t>3</a:t>
                      </a:r>
                      <a:endParaRPr lang="en-GB" b="0" dirty="0"/>
                    </a:p>
                  </a:txBody>
                  <a:tcPr/>
                </a:tc>
                <a:tc>
                  <a:txBody>
                    <a:bodyPr/>
                    <a:lstStyle/>
                    <a:p>
                      <a:pPr algn="ctr"/>
                      <a:r>
                        <a:rPr lang="en-GB" b="0" dirty="0"/>
                        <a:t>5</a:t>
                      </a:r>
                    </a:p>
                  </a:txBody>
                  <a:tcPr/>
                </a:tc>
                <a:tc>
                  <a:txBody>
                    <a:bodyPr/>
                    <a:lstStyle/>
                    <a:p>
                      <a:pPr algn="ctr"/>
                      <a:r>
                        <a:rPr lang="en-GB" b="1" dirty="0"/>
                        <a:t>8</a:t>
                      </a:r>
                    </a:p>
                  </a:txBody>
                  <a:tcPr/>
                </a:tc>
                <a:tc>
                  <a:txBody>
                    <a:bodyPr/>
                    <a:lstStyle/>
                    <a:p>
                      <a:pPr algn="ctr"/>
                      <a:r>
                        <a:rPr lang="en-GB" dirty="0"/>
                        <a:t>A</a:t>
                      </a:r>
                    </a:p>
                  </a:txBody>
                  <a:tcPr/>
                </a:tc>
                <a:extLst>
                  <a:ext uri="{0D108BD9-81ED-4DB2-BD59-A6C34878D82A}">
                    <a16:rowId xmlns:a16="http://schemas.microsoft.com/office/drawing/2014/main" val="3185076880"/>
                  </a:ext>
                </a:extLst>
              </a:tr>
              <a:tr h="620167">
                <a:tc>
                  <a:txBody>
                    <a:bodyPr/>
                    <a:lstStyle/>
                    <a:p>
                      <a:pPr algn="ctr"/>
                      <a:r>
                        <a:rPr lang="en-GB" sz="2800" b="1" dirty="0"/>
                        <a:t>D</a:t>
                      </a:r>
                    </a:p>
                  </a:txBody>
                  <a:tcPr/>
                </a:tc>
                <a:tc>
                  <a:txBody>
                    <a:bodyPr/>
                    <a:lstStyle/>
                    <a:p>
                      <a:pPr algn="ctr"/>
                      <a:r>
                        <a:rPr lang="en-GB" sz="1800" b="0" i="0" kern="1200" dirty="0">
                          <a:solidFill>
                            <a:schemeClr val="dk1"/>
                          </a:solidFill>
                          <a:effectLst/>
                          <a:latin typeface="+mn-lt"/>
                          <a:ea typeface="+mn-ea"/>
                          <a:cs typeface="+mn-cs"/>
                        </a:rPr>
                        <a:t>2</a:t>
                      </a:r>
                      <a:endParaRPr lang="en-GB" b="0" dirty="0"/>
                    </a:p>
                  </a:txBody>
                  <a:tcPr/>
                </a:tc>
                <a:tc>
                  <a:txBody>
                    <a:bodyPr/>
                    <a:lstStyle/>
                    <a:p>
                      <a:pPr algn="ctr"/>
                      <a:r>
                        <a:rPr lang="en-GB" sz="1800" b="0" i="0" kern="1200" dirty="0">
                          <a:solidFill>
                            <a:schemeClr val="dk1"/>
                          </a:solidFill>
                          <a:effectLst/>
                          <a:latin typeface="+mn-lt"/>
                          <a:ea typeface="+mn-ea"/>
                          <a:cs typeface="+mn-cs"/>
                        </a:rPr>
                        <a:t>0</a:t>
                      </a:r>
                      <a:endParaRPr lang="en-GB" b="0" dirty="0"/>
                    </a:p>
                  </a:txBody>
                  <a:tcPr/>
                </a:tc>
                <a:tc>
                  <a:txBody>
                    <a:bodyPr/>
                    <a:lstStyle/>
                    <a:p>
                      <a:pPr algn="ctr"/>
                      <a:r>
                        <a:rPr lang="en-GB" sz="1800" b="1" i="0" kern="1200" dirty="0">
                          <a:solidFill>
                            <a:schemeClr val="dk1"/>
                          </a:solidFill>
                          <a:effectLst/>
                          <a:latin typeface="+mn-lt"/>
                          <a:ea typeface="+mn-ea"/>
                          <a:cs typeface="+mn-cs"/>
                        </a:rPr>
                        <a:t>2</a:t>
                      </a:r>
                      <a:endParaRPr lang="en-GB" b="1" dirty="0"/>
                    </a:p>
                  </a:txBody>
                  <a:tcPr/>
                </a:tc>
                <a:tc>
                  <a:txBody>
                    <a:bodyPr/>
                    <a:lstStyle/>
                    <a:p>
                      <a:pPr algn="ctr"/>
                      <a:r>
                        <a:rPr lang="en-GB" dirty="0"/>
                        <a:t>B</a:t>
                      </a:r>
                    </a:p>
                  </a:txBody>
                  <a:tcPr/>
                </a:tc>
                <a:extLst>
                  <a:ext uri="{0D108BD9-81ED-4DB2-BD59-A6C34878D82A}">
                    <a16:rowId xmlns:a16="http://schemas.microsoft.com/office/drawing/2014/main" val="3757956241"/>
                  </a:ext>
                </a:extLst>
              </a:tr>
              <a:tr h="620167">
                <a:tc>
                  <a:txBody>
                    <a:bodyPr/>
                    <a:lstStyle/>
                    <a:p>
                      <a:pPr algn="ctr"/>
                      <a:r>
                        <a:rPr lang="en-GB" sz="2800" b="1" dirty="0"/>
                        <a:t>E</a:t>
                      </a:r>
                    </a:p>
                  </a:txBody>
                  <a:tcPr/>
                </a:tc>
                <a:tc>
                  <a:txBody>
                    <a:bodyPr/>
                    <a:lstStyle/>
                    <a:p>
                      <a:pPr algn="ctr"/>
                      <a:r>
                        <a:rPr lang="en-GB" sz="1800" b="0" i="0" kern="1200" dirty="0">
                          <a:solidFill>
                            <a:schemeClr val="dk1"/>
                          </a:solidFill>
                          <a:effectLst/>
                          <a:latin typeface="+mn-lt"/>
                          <a:ea typeface="+mn-ea"/>
                          <a:cs typeface="+mn-cs"/>
                        </a:rPr>
                        <a:t>∞</a:t>
                      </a:r>
                      <a:endParaRPr lang="en-GB" b="0" dirty="0"/>
                    </a:p>
                  </a:txBody>
                  <a:tcPr/>
                </a:tc>
                <a:tc>
                  <a:txBody>
                    <a:bodyPr/>
                    <a:lstStyle/>
                    <a:p>
                      <a:pPr algn="ctr"/>
                      <a:r>
                        <a:rPr lang="en-GB" sz="1800" b="0" i="0" kern="1200" dirty="0">
                          <a:solidFill>
                            <a:schemeClr val="dk1"/>
                          </a:solidFill>
                          <a:effectLst/>
                          <a:latin typeface="+mn-lt"/>
                          <a:ea typeface="+mn-ea"/>
                          <a:cs typeface="+mn-cs"/>
                        </a:rPr>
                        <a:t>∞</a:t>
                      </a:r>
                      <a:endParaRPr lang="en-GB" b="0" dirty="0"/>
                    </a:p>
                  </a:txBody>
                  <a:tcPr/>
                </a:tc>
                <a:tc>
                  <a:txBody>
                    <a:bodyPr/>
                    <a:lstStyle/>
                    <a:p>
                      <a:pPr algn="ctr"/>
                      <a:r>
                        <a:rPr lang="en-GB" sz="1800" b="0" i="0" kern="1200" dirty="0">
                          <a:solidFill>
                            <a:schemeClr val="dk1"/>
                          </a:solidFill>
                          <a:effectLst/>
                          <a:latin typeface="+mn-lt"/>
                          <a:ea typeface="+mn-ea"/>
                          <a:cs typeface="+mn-cs"/>
                        </a:rPr>
                        <a:t>∞</a:t>
                      </a:r>
                      <a:endParaRPr lang="en-GB" b="0" dirty="0"/>
                    </a:p>
                  </a:txBody>
                  <a:tcPr/>
                </a:tc>
                <a:tc>
                  <a:txBody>
                    <a:bodyPr/>
                    <a:lstStyle/>
                    <a:p>
                      <a:pPr algn="ctr"/>
                      <a:r>
                        <a:rPr lang="en-GB" dirty="0"/>
                        <a:t>D</a:t>
                      </a:r>
                    </a:p>
                  </a:txBody>
                  <a:tcPr/>
                </a:tc>
                <a:extLst>
                  <a:ext uri="{0D108BD9-81ED-4DB2-BD59-A6C34878D82A}">
                    <a16:rowId xmlns:a16="http://schemas.microsoft.com/office/drawing/2014/main" val="3454869681"/>
                  </a:ext>
                </a:extLst>
              </a:tr>
            </a:tbl>
          </a:graphicData>
        </a:graphic>
      </p:graphicFrame>
      <p:pic>
        <p:nvPicPr>
          <p:cNvPr id="3" name="Picture 2" descr="A picture containing timeline&#10;&#10;Description automatically generated">
            <a:extLst>
              <a:ext uri="{FF2B5EF4-FFF2-40B4-BE49-F238E27FC236}">
                <a16:creationId xmlns:a16="http://schemas.microsoft.com/office/drawing/2014/main" id="{561250F7-FB3F-E58D-7E36-3FA060D3E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757" y="2275850"/>
            <a:ext cx="3613673" cy="3613673"/>
          </a:xfrm>
          <a:prstGeom prst="rect">
            <a:avLst/>
          </a:prstGeom>
        </p:spPr>
      </p:pic>
      <p:sp>
        <p:nvSpPr>
          <p:cNvPr id="4" name="TextBox 3">
            <a:extLst>
              <a:ext uri="{FF2B5EF4-FFF2-40B4-BE49-F238E27FC236}">
                <a16:creationId xmlns:a16="http://schemas.microsoft.com/office/drawing/2014/main" id="{9CDF7872-492B-80E0-A434-9694D0D6B55E}"/>
              </a:ext>
            </a:extLst>
          </p:cNvPr>
          <p:cNvSpPr txBox="1"/>
          <p:nvPr/>
        </p:nvSpPr>
        <p:spPr>
          <a:xfrm>
            <a:off x="641684" y="461620"/>
            <a:ext cx="10908632" cy="1323439"/>
          </a:xfrm>
          <a:prstGeom prst="rect">
            <a:avLst/>
          </a:prstGeom>
          <a:noFill/>
        </p:spPr>
        <p:txBody>
          <a:bodyPr wrap="square" rtlCol="0">
            <a:spAutoFit/>
          </a:bodyPr>
          <a:lstStyle/>
          <a:p>
            <a:pPr algn="ctr"/>
            <a:r>
              <a:rPr lang="en-GB" sz="2000" dirty="0"/>
              <a:t>The table displays how the algorithm works. From node A, there are two options, B &amp; C. B has a lower F score therefore it selects node B. And then from node B, there’s only one other option (Node D). This concept is actually very simple when decomposed. The algorithm will do this at a much larger scale with much more nodes.</a:t>
            </a:r>
          </a:p>
        </p:txBody>
      </p:sp>
    </p:spTree>
    <p:extLst>
      <p:ext uri="{BB962C8B-B14F-4D97-AF65-F5344CB8AC3E}">
        <p14:creationId xmlns:p14="http://schemas.microsoft.com/office/powerpoint/2010/main" val="1578267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157</Words>
  <Application>Microsoft Office PowerPoint</Application>
  <PresentationFormat>Widescreen</PresentationFormat>
  <Paragraphs>38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Informed Search algorithm formula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 Search algorithm formula</dc:title>
  <dc:creator>Berkay Yilmaz</dc:creator>
  <cp:lastModifiedBy>Berkay Yilmaz</cp:lastModifiedBy>
  <cp:revision>2</cp:revision>
  <dcterms:created xsi:type="dcterms:W3CDTF">2022-09-07T06:51:10Z</dcterms:created>
  <dcterms:modified xsi:type="dcterms:W3CDTF">2022-09-07T17:18:57Z</dcterms:modified>
</cp:coreProperties>
</file>