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896" autoAdjust="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28.05.2025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KitapEkle Veritabanı İslemleri</a:t>
            </a:r>
            <a:endParaRPr lang="tr-TR"/>
          </a:p>
        </p:txBody>
      </p:sp>
      <p:sp>
        <p:nvSpPr>
          <p:cNvPr id="7" name="6 İçerik Yer Tutucusu"/>
          <p:cNvSpPr>
            <a:spLocks noGrp="1"/>
          </p:cNvSpPr>
          <p:nvPr>
            <p:ph idx="1"/>
          </p:nvPr>
        </p:nvSpPr>
        <p:spPr>
          <a:xfrm>
            <a:off x="5072066" y="1428736"/>
            <a:ext cx="392909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400" b="1" smtClean="0"/>
              <a:t>Metodun başka yerlerden çağırılabilmesi </a:t>
            </a:r>
            <a:endParaRPr lang="tr-TR" sz="1400" b="1" smtClean="0"/>
          </a:p>
          <a:p>
            <a:pPr>
              <a:buNone/>
            </a:pPr>
            <a:r>
              <a:rPr lang="tr-TR" sz="1400" b="1" smtClean="0"/>
              <a:t>için</a:t>
            </a:r>
          </a:p>
          <a:p>
            <a:pPr>
              <a:buNone/>
            </a:pPr>
            <a:r>
              <a:rPr lang="tr-TR" sz="1400" b="1" smtClean="0"/>
              <a:t>Public yapıyoruz veritabanında herhangi bir </a:t>
            </a:r>
          </a:p>
          <a:p>
            <a:pPr>
              <a:buNone/>
            </a:pPr>
            <a:r>
              <a:rPr lang="tr-TR" sz="1400" b="1" smtClean="0"/>
              <a:t>Hata </a:t>
            </a:r>
            <a:r>
              <a:rPr lang="tr-TR" sz="1400" b="1" smtClean="0"/>
              <a:t>alabilceğimize karşılık try-catch-finally</a:t>
            </a:r>
          </a:p>
          <a:p>
            <a:pPr>
              <a:buNone/>
            </a:pPr>
            <a:r>
              <a:rPr lang="tr-TR" sz="1400" b="1" smtClean="0"/>
              <a:t>bloğuna alıyoruz Kitaplar tablosuna yeni bir </a:t>
            </a:r>
          </a:p>
          <a:p>
            <a:pPr>
              <a:buNone/>
            </a:pPr>
            <a:r>
              <a:rPr lang="tr-TR" sz="1400" b="1" smtClean="0"/>
              <a:t>kayıt eklemek için SQL ınsert sorgusunu </a:t>
            </a:r>
          </a:p>
          <a:p>
            <a:pPr>
              <a:buNone/>
            </a:pPr>
            <a:r>
              <a:rPr lang="tr-TR" sz="1400" b="1" smtClean="0"/>
              <a:t>yazıyoruz</a:t>
            </a:r>
            <a:endParaRPr lang="tr-TR" sz="1400" b="1" smtClean="0"/>
          </a:p>
          <a:p>
            <a:pPr>
              <a:buNone/>
            </a:pPr>
            <a:r>
              <a:rPr lang="tr-TR" sz="1400" b="1" smtClean="0"/>
              <a:t>if(</a:t>
            </a:r>
            <a:r>
              <a:rPr lang="tr-TR" sz="1400" b="1" err="1" smtClean="0"/>
              <a:t>this</a:t>
            </a:r>
            <a:r>
              <a:rPr lang="tr-TR" sz="1400" b="1" smtClean="0"/>
              <a:t>.</a:t>
            </a:r>
            <a:r>
              <a:rPr lang="tr-TR" sz="1400" b="1" err="1" smtClean="0"/>
              <a:t>baglanti</a:t>
            </a:r>
            <a:r>
              <a:rPr lang="tr-TR" sz="1400" b="1" smtClean="0"/>
              <a:t>.</a:t>
            </a:r>
            <a:r>
              <a:rPr lang="tr-TR" sz="1400" b="1" err="1" smtClean="0"/>
              <a:t>State</a:t>
            </a:r>
            <a:r>
              <a:rPr lang="tr-TR" sz="1400" b="1" smtClean="0"/>
              <a:t>==</a:t>
            </a:r>
            <a:r>
              <a:rPr lang="tr-TR" sz="1400" b="1" err="1" smtClean="0"/>
              <a:t>ConnectionState</a:t>
            </a:r>
            <a:r>
              <a:rPr lang="tr-TR" sz="1400" b="1" smtClean="0"/>
              <a:t>.</a:t>
            </a:r>
            <a:r>
              <a:rPr lang="tr-TR" sz="1400" b="1" err="1" smtClean="0"/>
              <a:t>Closed</a:t>
            </a:r>
            <a:r>
              <a:rPr lang="tr-TR" sz="1400" b="1" smtClean="0"/>
              <a:t>)</a:t>
            </a:r>
          </a:p>
          <a:p>
            <a:pPr>
              <a:buNone/>
            </a:pPr>
            <a:r>
              <a:rPr lang="tr-TR" sz="1400" b="1" smtClean="0"/>
              <a:t>Bu kod ile veritabanı bağlantısının </a:t>
            </a:r>
            <a:r>
              <a:rPr lang="tr-TR" sz="1400" b="1" smtClean="0"/>
              <a:t>kapalı </a:t>
            </a:r>
          </a:p>
          <a:p>
            <a:pPr>
              <a:buNone/>
            </a:pPr>
            <a:r>
              <a:rPr lang="tr-TR" sz="1400" b="1" smtClean="0"/>
              <a:t>olup </a:t>
            </a:r>
            <a:endParaRPr lang="tr-TR" sz="1400" b="1" smtClean="0"/>
          </a:p>
          <a:p>
            <a:pPr>
              <a:buNone/>
            </a:pPr>
            <a:r>
              <a:rPr lang="tr-TR" sz="1400" b="1" smtClean="0"/>
              <a:t>olmadığını kontrol ediyoruz bağlantı kapalı </a:t>
            </a:r>
          </a:p>
          <a:p>
            <a:pPr>
              <a:buNone/>
            </a:pPr>
            <a:r>
              <a:rPr lang="tr-TR" sz="1400" b="1" smtClean="0"/>
              <a:t>olması durumunda </a:t>
            </a:r>
            <a:r>
              <a:rPr lang="tr-TR" sz="1400" b="1" err="1" smtClean="0"/>
              <a:t>this</a:t>
            </a:r>
            <a:r>
              <a:rPr lang="tr-TR" sz="1400" b="1" smtClean="0"/>
              <a:t>.</a:t>
            </a:r>
            <a:r>
              <a:rPr lang="tr-TR" sz="1400" b="1" err="1" smtClean="0"/>
              <a:t>baglanti</a:t>
            </a:r>
            <a:r>
              <a:rPr lang="tr-TR" sz="1400" b="1" smtClean="0"/>
              <a:t>.</a:t>
            </a:r>
            <a:r>
              <a:rPr lang="tr-TR" sz="1400" b="1" err="1" smtClean="0"/>
              <a:t>Open</a:t>
            </a:r>
            <a:r>
              <a:rPr lang="tr-TR" sz="1400" b="1" smtClean="0"/>
              <a:t>() ile </a:t>
            </a:r>
          </a:p>
          <a:p>
            <a:pPr>
              <a:buNone/>
            </a:pPr>
            <a:r>
              <a:rPr lang="tr-TR" sz="1400" b="1" smtClean="0"/>
              <a:t>açıyoruz</a:t>
            </a:r>
          </a:p>
        </p:txBody>
      </p:sp>
      <p:pic>
        <p:nvPicPr>
          <p:cNvPr id="1027" name="Picture 3" descr="C:\Users\Berkay\Pictures\Screenshots\Ekran görüntüsü 2025-05-26 170533.png"/>
          <p:cNvPicPr>
            <a:picLocks noChangeAspect="1" noChangeArrowheads="1"/>
          </p:cNvPicPr>
          <p:nvPr/>
        </p:nvPicPr>
        <p:blipFill>
          <a:blip r:embed="rId2"/>
          <a:srcRect l="5970" t="17258"/>
          <a:stretch>
            <a:fillRect/>
          </a:stretch>
        </p:blipFill>
        <p:spPr bwMode="auto">
          <a:xfrm>
            <a:off x="428596" y="1500174"/>
            <a:ext cx="4500594" cy="41434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KullanıcıGüncelleme Formu</a:t>
            </a:r>
            <a:endParaRPr lang="tr-TR"/>
          </a:p>
        </p:txBody>
      </p:sp>
      <p:pic>
        <p:nvPicPr>
          <p:cNvPr id="5" name="4 İçerik Yer Tutucusu" descr="Ekran görüntüsü 2025-05-27 184918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1428736"/>
            <a:ext cx="4400552" cy="4071966"/>
          </a:xfrm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857752" y="1643050"/>
            <a:ext cx="40386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tr-TR" sz="1400" smtClean="0"/>
              <a:t>Kullanıcı butona tıkladıktan sonra ComboBox'tan </a:t>
            </a:r>
          </a:p>
          <a:p>
            <a:pPr>
              <a:buNone/>
            </a:pPr>
            <a:r>
              <a:rPr lang="tr-TR" sz="1400" smtClean="0"/>
              <a:t>kullanıcı seçilip seçilmediği ve yeni kullanıcı adı ile </a:t>
            </a:r>
          </a:p>
          <a:p>
            <a:pPr>
              <a:buNone/>
            </a:pPr>
            <a:r>
              <a:rPr lang="tr-TR" sz="1400" smtClean="0"/>
              <a:t>şifre alanlarının boş bırakılıp bırakılmadığını kontrol</a:t>
            </a:r>
          </a:p>
          <a:p>
            <a:pPr>
              <a:buNone/>
            </a:pPr>
            <a:r>
              <a:rPr lang="tr-TR" sz="1400" smtClean="0"/>
              <a:t>eder eksik var ise kullanıcıya uyarı mesajı iletilir</a:t>
            </a:r>
          </a:p>
          <a:p>
            <a:pPr>
              <a:buNone/>
            </a:pPr>
            <a:r>
              <a:rPr lang="tr-TR" sz="1400" smtClean="0"/>
              <a:t>eksik yok ise bilgiler doğru ise kullanıcının eski </a:t>
            </a:r>
          </a:p>
          <a:p>
            <a:pPr>
              <a:buNone/>
            </a:pPr>
            <a:r>
              <a:rPr lang="tr-TR" sz="1400" smtClean="0"/>
              <a:t>kullanici adı alınır forma yazılan yeni kullanıcı adı,</a:t>
            </a:r>
          </a:p>
          <a:p>
            <a:pPr>
              <a:buNone/>
            </a:pPr>
            <a:r>
              <a:rPr lang="tr-TR" sz="1400" smtClean="0"/>
              <a:t>şifre ve yöneticilik durumu VeritabaniIslemleri</a:t>
            </a:r>
          </a:p>
          <a:p>
            <a:pPr>
              <a:buNone/>
            </a:pPr>
            <a:r>
              <a:rPr lang="tr-TR" sz="1400" smtClean="0"/>
              <a:t>sınıfındaki SistemKullanicisiGuncelle metodunu </a:t>
            </a:r>
          </a:p>
          <a:p>
            <a:pPr>
              <a:buNone/>
            </a:pPr>
            <a:r>
              <a:rPr lang="tr-TR" sz="1400" smtClean="0"/>
              <a:t>çağırır eskiKullaniciAdi sahip kaydı bulur bilgileri yeni </a:t>
            </a:r>
          </a:p>
          <a:p>
            <a:pPr>
              <a:buNone/>
            </a:pPr>
            <a:r>
              <a:rPr lang="tr-TR" sz="1400" smtClean="0"/>
              <a:t>girdilerle değiştirir başarılı olup olmadığını true veya </a:t>
            </a:r>
          </a:p>
          <a:p>
            <a:pPr>
              <a:buNone/>
            </a:pPr>
            <a:r>
              <a:rPr lang="tr-TR" sz="1400" smtClean="0"/>
              <a:t>false olarak döndürür başarılı olduğu taktirde </a:t>
            </a:r>
          </a:p>
          <a:p>
            <a:pPr>
              <a:buNone/>
            </a:pPr>
            <a:r>
              <a:rPr lang="tr-TR" sz="1400" smtClean="0"/>
              <a:t>ComboBox'taki kullanıcı listesi KullaniciAdiDoldur ile </a:t>
            </a:r>
          </a:p>
          <a:p>
            <a:pPr>
              <a:buNone/>
            </a:pPr>
            <a:r>
              <a:rPr lang="tr-TR" sz="1400" smtClean="0"/>
              <a:t>yenilenir ve SelectUserInComboBox metodu ile </a:t>
            </a:r>
          </a:p>
          <a:p>
            <a:pPr>
              <a:buNone/>
            </a:pPr>
            <a:r>
              <a:rPr lang="tr-TR" sz="1400" smtClean="0"/>
              <a:t>güncellenir ardından ComboBoxta tekrar seçili hale </a:t>
            </a:r>
          </a:p>
          <a:p>
            <a:pPr>
              <a:buNone/>
            </a:pPr>
            <a:r>
              <a:rPr lang="tr-TR" sz="1400" smtClean="0"/>
              <a:t>gelir.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KullanıcıGüncelleme Veritabanı İşlemleri</a:t>
            </a:r>
            <a:endParaRPr lang="tr-TR"/>
          </a:p>
        </p:txBody>
      </p:sp>
      <p:pic>
        <p:nvPicPr>
          <p:cNvPr id="5" name="4 İçerik Yer Tutucusu" descr="Ekran görüntüsü 2025-05-27 192005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10711"/>
          <a:stretch>
            <a:fillRect/>
          </a:stretch>
        </p:blipFill>
        <p:spPr>
          <a:xfrm>
            <a:off x="428596" y="1785926"/>
            <a:ext cx="4038600" cy="3691869"/>
          </a:xfrm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00562" y="1785926"/>
            <a:ext cx="464343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400" smtClean="0"/>
              <a:t>Metot çağırıldığı zaman kullanıcılar tablosundaki </a:t>
            </a:r>
          </a:p>
          <a:p>
            <a:pPr>
              <a:buNone/>
            </a:pPr>
            <a:r>
              <a:rPr lang="tr-TR" sz="1400" smtClean="0"/>
              <a:t>kullanıcıların bilgilerini seçen bir SQL Select sorgusu </a:t>
            </a:r>
          </a:p>
          <a:p>
            <a:pPr>
              <a:buNone/>
            </a:pPr>
            <a:r>
              <a:rPr lang="tr-TR" sz="1400" smtClean="0"/>
              <a:t>hazırlar  kullanıcıların comboBoxta alfabetik </a:t>
            </a:r>
          </a:p>
          <a:p>
            <a:pPr>
              <a:buNone/>
            </a:pPr>
            <a:r>
              <a:rPr lang="tr-TR" sz="1400" smtClean="0"/>
              <a:t>srıada görünmesi için sonuçları KullaniciAdi na göre</a:t>
            </a:r>
          </a:p>
          <a:p>
            <a:pPr>
              <a:buNone/>
            </a:pPr>
            <a:r>
              <a:rPr lang="tr-TR" sz="1400" smtClean="0"/>
              <a:t>sıralar  veritabanından gelen verileri DataTable nesnesine </a:t>
            </a:r>
          </a:p>
          <a:p>
            <a:pPr>
              <a:buNone/>
            </a:pPr>
            <a:r>
              <a:rPr lang="tr-TR" sz="1400" smtClean="0"/>
              <a:t>doldurmak için bir SqlDataAdapter kullanılır  (this.baglanti) </a:t>
            </a:r>
          </a:p>
          <a:p>
            <a:pPr>
              <a:buNone/>
            </a:pPr>
            <a:r>
              <a:rPr lang="tr-TR" sz="1400" smtClean="0"/>
              <a:t>eğer kapalı durumdaysa işlem öncesinde açılır. </a:t>
            </a:r>
          </a:p>
          <a:p>
            <a:pPr>
              <a:buNone/>
            </a:pPr>
            <a:r>
              <a:rPr lang="tr-TR" sz="1400" smtClean="0"/>
              <a:t>SqlDataAdapter'ın Fill metoduyla DataTable</a:t>
            </a:r>
          </a:p>
          <a:p>
            <a:pPr>
              <a:buNone/>
            </a:pPr>
            <a:r>
              <a:rPr lang="tr-TR" sz="1400" smtClean="0"/>
              <a:t>kullanıcı bilgileriyle doldurulur. Try Catch ile herhangi bir </a:t>
            </a:r>
          </a:p>
          <a:p>
            <a:pPr>
              <a:buNone/>
            </a:pPr>
            <a:r>
              <a:rPr lang="tr-TR" sz="1400" smtClean="0"/>
              <a:t>hata olursa konsola yazılır finally ile veritabanın başarılı </a:t>
            </a:r>
          </a:p>
          <a:p>
            <a:pPr>
              <a:buNone/>
            </a:pPr>
            <a:r>
              <a:rPr lang="tr-TR" sz="1400" smtClean="0"/>
              <a:t>şekilde kapanmasını sağlarız. En sonunda çağırıldığı</a:t>
            </a:r>
          </a:p>
          <a:p>
            <a:pPr>
              <a:buNone/>
            </a:pPr>
            <a:r>
              <a:rPr lang="tr-TR" sz="1400" smtClean="0"/>
              <a:t>yere döndürülür</a:t>
            </a:r>
            <a:endParaRPr lang="tr-TR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mtClean="0"/>
              <a:t>KullanıcıListeleme Formu</a:t>
            </a:r>
            <a:endParaRPr lang="tr-TR"/>
          </a:p>
        </p:txBody>
      </p:sp>
      <p:pic>
        <p:nvPicPr>
          <p:cNvPr id="5" name="4 İçerik Yer Tutucusu" descr="Ekran görüntüsü 2025-05-27 19371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4" y="1785926"/>
            <a:ext cx="4781041" cy="4071966"/>
          </a:xfrm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929190" y="1643050"/>
            <a:ext cx="421481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400" smtClean="0"/>
              <a:t>Form yüklendikten sonra SistemKullanicilariListesi</a:t>
            </a:r>
          </a:p>
          <a:p>
            <a:pPr>
              <a:buNone/>
            </a:pPr>
            <a:r>
              <a:rPr lang="tr-TR" sz="1400" smtClean="0"/>
              <a:t>metodunu çağırır tüm kullanıcılar çekilir dataTable</a:t>
            </a:r>
          </a:p>
          <a:p>
            <a:pPr>
              <a:buNone/>
            </a:pPr>
            <a:r>
              <a:rPr lang="tr-TR" sz="1400" smtClean="0"/>
              <a:t>içinde bize gösterilir DataGridView kontrolünün </a:t>
            </a:r>
          </a:p>
          <a:p>
            <a:pPr>
              <a:buNone/>
            </a:pPr>
            <a:r>
              <a:rPr lang="tr-TR" sz="1400" smtClean="0"/>
              <a:t>veri kaynağını DataSource olarak ayarlarız</a:t>
            </a:r>
          </a:p>
          <a:p>
            <a:pPr>
              <a:buNone/>
            </a:pPr>
            <a:r>
              <a:rPr lang="tr-TR" sz="1400" smtClean="0"/>
              <a:t>bu atama ile birlikte kullanıcı bilgileri otomatik </a:t>
            </a:r>
          </a:p>
          <a:p>
            <a:pPr>
              <a:buNone/>
            </a:pPr>
            <a:r>
              <a:rPr lang="tr-TR" sz="1400" smtClean="0"/>
              <a:t>olarak DataGridView de satırlar ve sütunlar </a:t>
            </a:r>
          </a:p>
          <a:p>
            <a:pPr>
              <a:buNone/>
            </a:pPr>
            <a:r>
              <a:rPr lang="tr-TR" sz="1400" smtClean="0"/>
              <a:t>halinde görüntülememizi sağlar sifre sütunu nu</a:t>
            </a:r>
          </a:p>
          <a:p>
            <a:pPr>
              <a:buNone/>
            </a:pPr>
            <a:r>
              <a:rPr lang="tr-TR" sz="1400" smtClean="0"/>
              <a:t>güvenlik amacıyla görünürebilirliğini false yaparız </a:t>
            </a:r>
          </a:p>
          <a:p>
            <a:pPr>
              <a:buNone/>
            </a:pPr>
            <a:r>
              <a:rPr lang="tr-TR" sz="1400" smtClean="0"/>
              <a:t>AutoSizeColumnsMode = </a:t>
            </a:r>
          </a:p>
          <a:p>
            <a:pPr>
              <a:buNone/>
            </a:pPr>
            <a:r>
              <a:rPr lang="tr-TR" sz="1400" smtClean="0"/>
              <a:t>DataGridViewAutoSizeColumnsMode.Fill</a:t>
            </a:r>
          </a:p>
          <a:p>
            <a:pPr>
              <a:buNone/>
            </a:pPr>
            <a:r>
              <a:rPr lang="tr-TR" sz="1400" smtClean="0"/>
              <a:t>ile sütunların form ekranını kaplayacak şekilde </a:t>
            </a:r>
          </a:p>
          <a:p>
            <a:pPr>
              <a:buNone/>
            </a:pPr>
            <a:r>
              <a:rPr lang="tr-TR" sz="1400" smtClean="0"/>
              <a:t>otomatik boyutlandırılmasını sağlar Listenin boş</a:t>
            </a:r>
          </a:p>
          <a:p>
            <a:pPr>
              <a:buNone/>
            </a:pPr>
            <a:r>
              <a:rPr lang="tr-TR" sz="1400" smtClean="0"/>
              <a:t>olması takdirde "Kullanıcı listesi yüklenirken bir </a:t>
            </a:r>
          </a:p>
          <a:p>
            <a:pPr>
              <a:buNone/>
            </a:pPr>
            <a:r>
              <a:rPr lang="tr-TR" sz="1400" smtClean="0"/>
              <a:t>sorun oluştu veya liste boş.“ uyarısı göndeirir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smtClean="0"/>
              <a:t>KullanıcıListeleme Veritabanı İşlemleri</a:t>
            </a:r>
            <a:endParaRPr lang="tr-TR"/>
          </a:p>
        </p:txBody>
      </p:sp>
      <p:pic>
        <p:nvPicPr>
          <p:cNvPr id="5" name="4 İçerik Yer Tutucusu" descr="Ekran görüntüsü 2025-05-27 194759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11110"/>
          <a:stretch>
            <a:fillRect/>
          </a:stretch>
        </p:blipFill>
        <p:spPr>
          <a:xfrm>
            <a:off x="0" y="1643050"/>
            <a:ext cx="4400552" cy="4357718"/>
          </a:xfrm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429124" y="1571612"/>
            <a:ext cx="4572032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400" smtClean="0"/>
              <a:t>Metot çalıştığında kullanicilar tablosundan veri çekmek </a:t>
            </a:r>
          </a:p>
          <a:p>
            <a:pPr>
              <a:buNone/>
            </a:pPr>
            <a:r>
              <a:rPr lang="tr-TR" sz="1400" smtClean="0"/>
              <a:t>üzere bir SQL SELECT sorgusu hazırlar her kullanıcı</a:t>
            </a:r>
          </a:p>
          <a:p>
            <a:pPr>
              <a:buNone/>
            </a:pPr>
            <a:r>
              <a:rPr lang="tr-TR" sz="1400" smtClean="0"/>
              <a:t>adının bilgilerini alır yöneticilik durumunu 1 Evet 0</a:t>
            </a:r>
          </a:p>
          <a:p>
            <a:pPr>
              <a:buNone/>
            </a:pPr>
            <a:r>
              <a:rPr lang="tr-TR" sz="1400" smtClean="0"/>
              <a:t>Hayır şeklinde formatlamak için case ifadesi kullanırız</a:t>
            </a:r>
          </a:p>
          <a:p>
            <a:pPr>
              <a:buNone/>
            </a:pPr>
            <a:r>
              <a:rPr lang="tr-TR" sz="1400" smtClean="0"/>
              <a:t>böylece yönetici durumu DataGridWiewde daha </a:t>
            </a:r>
          </a:p>
          <a:p>
            <a:pPr>
              <a:buNone/>
            </a:pPr>
            <a:r>
              <a:rPr lang="tr-TR" sz="1400" smtClean="0"/>
              <a:t>anlaşılır halde olur ORDER BY sayesinde sonuçlar </a:t>
            </a:r>
          </a:p>
          <a:p>
            <a:pPr>
              <a:buNone/>
            </a:pPr>
            <a:r>
              <a:rPr lang="tr-TR" sz="1400" smtClean="0"/>
              <a:t>kullanıcı adına göre alfabetik olarak sıralanır </a:t>
            </a:r>
          </a:p>
          <a:p>
            <a:pPr>
              <a:buNone/>
            </a:pPr>
            <a:r>
              <a:rPr lang="tr-TR" sz="1400" smtClean="0"/>
              <a:t>öncekiler gibi datatable ı doldurmak için </a:t>
            </a:r>
          </a:p>
          <a:p>
            <a:pPr>
              <a:buNone/>
            </a:pPr>
            <a:r>
              <a:rPr lang="tr-TR" sz="1400" smtClean="0"/>
              <a:t>SqlDataAdapter kullanırız öncekiler gibi  bağlantı</a:t>
            </a:r>
          </a:p>
          <a:p>
            <a:pPr>
              <a:buNone/>
            </a:pPr>
            <a:r>
              <a:rPr lang="tr-TR" sz="1400" smtClean="0"/>
              <a:t>kapalı olması durumunda daha öncesinde </a:t>
            </a:r>
          </a:p>
          <a:p>
            <a:pPr>
              <a:buNone/>
            </a:pPr>
            <a:r>
              <a:rPr lang="tr-TR" sz="1400" smtClean="0"/>
              <a:t>this.baglanti.Open() ile açılır fill metoduyla DataTable </a:t>
            </a:r>
          </a:p>
          <a:p>
            <a:pPr>
              <a:buNone/>
            </a:pPr>
            <a:r>
              <a:rPr lang="tr-TR" sz="1400" smtClean="0"/>
              <a:t>doldurulur öncekiler gibi hata olması durumunda </a:t>
            </a:r>
          </a:p>
          <a:p>
            <a:pPr>
              <a:buNone/>
            </a:pPr>
            <a:r>
              <a:rPr lang="tr-TR" sz="1400" smtClean="0"/>
              <a:t>catch e takılır </a:t>
            </a:r>
            <a:endParaRPr lang="tr-TR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KitapEklemeFormu</a:t>
            </a:r>
            <a:endParaRPr lang="tr-TR"/>
          </a:p>
        </p:txBody>
      </p:sp>
      <p:pic>
        <p:nvPicPr>
          <p:cNvPr id="5" name="4 İçerik Yer Tutucusu" descr="Ekran görüntüsü 2025-05-26 16494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96" y="1500174"/>
            <a:ext cx="4071966" cy="2316981"/>
          </a:xfrm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500174"/>
            <a:ext cx="4038600" cy="462598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sz="1400" smtClean="0"/>
              <a:t>Kullanıcı girişlerindeki olası fazla boşlukları </a:t>
            </a:r>
          </a:p>
          <a:p>
            <a:pPr>
              <a:buNone/>
            </a:pPr>
            <a:r>
              <a:rPr lang="tr-TR" sz="1400" smtClean="0"/>
              <a:t>engellemek için metin verilerini .Trim() metoduyla </a:t>
            </a:r>
          </a:p>
          <a:p>
            <a:pPr>
              <a:buNone/>
            </a:pPr>
            <a:r>
              <a:rPr lang="tr-TR" sz="1400" smtClean="0"/>
              <a:t>temizliyoruz. string.IsNullOrWhiteSpace() ile tüm </a:t>
            </a:r>
          </a:p>
          <a:p>
            <a:pPr>
              <a:buNone/>
            </a:pPr>
            <a:r>
              <a:rPr lang="tr-TR" sz="1400" smtClean="0"/>
              <a:t>metin alanlarının doldurulup doldurulmadığına </a:t>
            </a:r>
          </a:p>
          <a:p>
            <a:pPr>
              <a:buNone/>
            </a:pPr>
            <a:r>
              <a:rPr lang="tr-TR" sz="1400" smtClean="0"/>
              <a:t>bakıyoruz. Eğer herhangi bir zorunlu alan boş </a:t>
            </a:r>
          </a:p>
          <a:p>
            <a:pPr>
              <a:buNone/>
            </a:pPr>
            <a:r>
              <a:rPr lang="tr-TR" sz="1400" smtClean="0"/>
              <a:t>bırakılmışsa, kullanıcıya ilgili alanı doldurması </a:t>
            </a:r>
          </a:p>
          <a:p>
            <a:pPr>
              <a:buNone/>
            </a:pPr>
            <a:r>
              <a:rPr lang="tr-TR" sz="1400" smtClean="0"/>
              <a:t>gerektiğini belirten bir uyarı mesajı gösteriyoruz</a:t>
            </a:r>
          </a:p>
          <a:p>
            <a:pPr>
              <a:buNone/>
            </a:pPr>
            <a:r>
              <a:rPr lang="tr-TR" sz="1400" smtClean="0"/>
              <a:t>örnek olarak şu kod ile :</a:t>
            </a:r>
          </a:p>
          <a:p>
            <a:pPr>
              <a:buNone/>
            </a:pPr>
            <a:r>
              <a:rPr lang="tr-TR" sz="1400" smtClean="0"/>
              <a:t>(if (string.IsNullOrWhiteSpace(kitapAdi)) .Focus() ile </a:t>
            </a:r>
          </a:p>
          <a:p>
            <a:pPr>
              <a:buNone/>
            </a:pPr>
            <a:r>
              <a:rPr lang="tr-TR" sz="1400" smtClean="0"/>
              <a:t>imleci o alana yönlendiriyor ve return ifadesiyle </a:t>
            </a:r>
          </a:p>
          <a:p>
            <a:pPr>
              <a:buNone/>
            </a:pPr>
            <a:r>
              <a:rPr lang="tr-TR" sz="1400" smtClean="0"/>
              <a:t>işlemi sonlandırıyoruz Koşullar yerine getirilmesi </a:t>
            </a:r>
          </a:p>
          <a:p>
            <a:pPr>
              <a:buNone/>
            </a:pPr>
            <a:r>
              <a:rPr lang="tr-TR" sz="1400" smtClean="0"/>
              <a:t>durumunda  VeritabaniIslemleri vi = new </a:t>
            </a:r>
          </a:p>
          <a:p>
            <a:pPr>
              <a:buNone/>
            </a:pPr>
            <a:r>
              <a:rPr lang="tr-TR" sz="1400" smtClean="0"/>
              <a:t>VeritabaniIslemleri(); kodu ile kitap ekle metodunu </a:t>
            </a:r>
          </a:p>
          <a:p>
            <a:pPr>
              <a:buNone/>
            </a:pPr>
            <a:r>
              <a:rPr lang="tr-TR" sz="1400" smtClean="0"/>
              <a:t>çağırıyoruz  </a:t>
            </a:r>
          </a:p>
          <a:p>
            <a:r>
              <a:rPr lang="tr-TR" sz="1400" smtClean="0"/>
              <a:t>private void TemizleFormAlanlarini()</a:t>
            </a:r>
          </a:p>
          <a:p>
            <a:r>
              <a:rPr lang="tr-TR" sz="1400" smtClean="0"/>
              <a:t> {</a:t>
            </a:r>
          </a:p>
          <a:p>
            <a:r>
              <a:rPr lang="tr-TR" sz="1400" smtClean="0"/>
              <a:t>     kitapAdTxtBx.Clear();</a:t>
            </a:r>
          </a:p>
          <a:p>
            <a:r>
              <a:rPr lang="tr-TR" sz="1400" smtClean="0"/>
              <a:t>     yazarTxtBx.Clear();</a:t>
            </a:r>
          </a:p>
          <a:p>
            <a:r>
              <a:rPr lang="tr-TR" sz="1400" smtClean="0"/>
              <a:t>     eviTxtBx.Clear();</a:t>
            </a:r>
          </a:p>
          <a:p>
            <a:r>
              <a:rPr lang="tr-TR" sz="1400" smtClean="0"/>
              <a:t>     yiliTxtBx.Clear();</a:t>
            </a:r>
          </a:p>
          <a:p>
            <a:r>
              <a:rPr lang="tr-TR" sz="1400" smtClean="0"/>
              <a:t>     numericUpDownAdet.Value = numericUpDownAdet.Minimum; </a:t>
            </a:r>
          </a:p>
          <a:p>
            <a:r>
              <a:rPr lang="tr-TR" sz="1400" smtClean="0"/>
              <a:t>     kitapAdTxtBx.Focus(); }</a:t>
            </a:r>
          </a:p>
          <a:p>
            <a:pPr>
              <a:buNone/>
            </a:pPr>
            <a:r>
              <a:rPr lang="tr-TR" sz="1400" smtClean="0"/>
              <a:t>ile form alanlarını  temizliyoruz </a:t>
            </a:r>
          </a:p>
        </p:txBody>
      </p:sp>
      <p:pic>
        <p:nvPicPr>
          <p:cNvPr id="2050" name="Picture 2" descr="C:\Users\Berkay\Pictures\Screenshots\Ekran görüntüsü 2025-05-26 17351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857628"/>
            <a:ext cx="4071966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tr-TR" smtClean="0"/>
              <a:t>KitapSilmeFormu</a:t>
            </a:r>
            <a:endParaRPr lang="tr-T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4071934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tr-TR" smtClean="0"/>
              <a:t>Form ilk açıldığında, VeritabaniIslemleri sınıfı</a:t>
            </a:r>
          </a:p>
          <a:p>
            <a:pPr>
              <a:buNone/>
            </a:pPr>
            <a:r>
              <a:rPr lang="tr-TR" smtClean="0"/>
              <a:t>aracılığıyla tüm kitaplar bir ComboBox'a yüklenir; </a:t>
            </a:r>
          </a:p>
          <a:p>
            <a:pPr>
              <a:buNone/>
            </a:pPr>
            <a:r>
              <a:rPr lang="tr-TR" smtClean="0"/>
              <a:t>kullanıcıya kitabın adı gösterilirken arka planda ID'si </a:t>
            </a:r>
          </a:p>
          <a:p>
            <a:pPr>
              <a:buNone/>
            </a:pPr>
            <a:r>
              <a:rPr lang="tr-TR" smtClean="0"/>
              <a:t>tutulur. Kullanıcı ComboBox'tan bir kitap seçince, o </a:t>
            </a:r>
          </a:p>
          <a:p>
            <a:pPr>
              <a:buNone/>
            </a:pPr>
            <a:r>
              <a:rPr lang="tr-TR" smtClean="0"/>
              <a:t>kitabın adı, yazarı gibi temel bilgileri ve mevcut stok </a:t>
            </a:r>
          </a:p>
          <a:p>
            <a:pPr>
              <a:buNone/>
            </a:pPr>
            <a:r>
              <a:rPr lang="tr-TR" smtClean="0"/>
              <a:t>adedi formdaki ilgili alanlara otomatik olarak </a:t>
            </a:r>
          </a:p>
          <a:p>
            <a:pPr>
              <a:buNone/>
            </a:pPr>
            <a:r>
              <a:rPr lang="tr-TR" smtClean="0"/>
              <a:t>gelir. numericUpDownAdet kontrolü ile kullanıcı ne kadar </a:t>
            </a:r>
          </a:p>
          <a:p>
            <a:pPr>
              <a:buNone/>
            </a:pPr>
            <a:r>
              <a:rPr lang="tr-TR" smtClean="0"/>
              <a:t>stok düşüleceğini seçer; bu kontrolün en fazla değeri, </a:t>
            </a:r>
          </a:p>
          <a:p>
            <a:pPr>
              <a:buNone/>
            </a:pPr>
            <a:r>
              <a:rPr lang="tr-TR" smtClean="0"/>
              <a:t>seçilen kitabın o anki stoğu kadardır.</a:t>
            </a:r>
          </a:p>
          <a:p>
            <a:pPr>
              <a:buNone/>
            </a:pPr>
            <a:r>
              <a:rPr lang="tr-TR" smtClean="0"/>
              <a:t>Kullanıcı "Stok Azalt" butonuna tıkladığında, önce bir </a:t>
            </a:r>
          </a:p>
          <a:p>
            <a:pPr>
              <a:buNone/>
            </a:pPr>
            <a:r>
              <a:rPr lang="tr-TR" smtClean="0"/>
              <a:t>kitap seçilip seçilmediği ve geçerli bir azaltma adedi </a:t>
            </a:r>
          </a:p>
          <a:p>
            <a:pPr>
              <a:buNone/>
            </a:pPr>
            <a:r>
              <a:rPr lang="tr-TR" smtClean="0"/>
              <a:t>girilip girilmediği kontrol edilir. Onay alındıktan </a:t>
            </a:r>
          </a:p>
          <a:p>
            <a:pPr>
              <a:buNone/>
            </a:pPr>
            <a:r>
              <a:rPr lang="tr-TR" smtClean="0"/>
              <a:t>sonra, VeritabaniIslemleri sınıfından KitapStokAzalt </a:t>
            </a:r>
          </a:p>
          <a:p>
            <a:pPr>
              <a:buNone/>
            </a:pPr>
            <a:r>
              <a:rPr lang="tr-TR" smtClean="0"/>
              <a:t>metodunu çağırır. Bu metot, seçilen kitabın ID'sini ve </a:t>
            </a:r>
          </a:p>
          <a:p>
            <a:pPr>
              <a:buNone/>
            </a:pPr>
            <a:r>
              <a:rPr lang="tr-TR" smtClean="0"/>
              <a:t>azaltılacak adedi alır veritabanındaki Kitaplar tablosunda</a:t>
            </a:r>
          </a:p>
          <a:p>
            <a:pPr>
              <a:buNone/>
            </a:pPr>
            <a:r>
              <a:rPr lang="tr-TR" smtClean="0"/>
              <a:t>değerini günceller. İşlem sonucuna göre kullanıcıya bir </a:t>
            </a:r>
          </a:p>
          <a:p>
            <a:pPr>
              <a:buNone/>
            </a:pPr>
            <a:r>
              <a:rPr lang="tr-TR" smtClean="0"/>
              <a:t>bilgi mesajı gösterir ve başarılı bir işlem sonrasında </a:t>
            </a:r>
          </a:p>
          <a:p>
            <a:pPr>
              <a:buNone/>
            </a:pPr>
            <a:r>
              <a:rPr lang="tr-TR" smtClean="0"/>
              <a:t>ComboBox'taki kitap listesi güncellenir.</a:t>
            </a:r>
          </a:p>
          <a:p>
            <a:pPr>
              <a:buNone/>
            </a:pPr>
            <a:endParaRPr lang="tr-TR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71744"/>
            <a:ext cx="4071902" cy="2293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57760"/>
            <a:ext cx="4071934" cy="189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tr-TR" smtClean="0"/>
              <a:t>KitapSilme Veritabanı Islemleri</a:t>
            </a:r>
            <a:endParaRPr lang="tr-T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20513"/>
          <a:stretch>
            <a:fillRect/>
          </a:stretch>
        </p:blipFill>
        <p:spPr bwMode="auto">
          <a:xfrm>
            <a:off x="142844" y="1142984"/>
            <a:ext cx="400052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429124" y="1285860"/>
            <a:ext cx="4329114" cy="48577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400" smtClean="0"/>
              <a:t>KitapSil Metodunda parametre olarak </a:t>
            </a:r>
          </a:p>
          <a:p>
            <a:pPr>
              <a:buNone/>
            </a:pPr>
            <a:r>
              <a:rPr lang="tr-TR" sz="1400" smtClean="0"/>
              <a:t>aldığı kitapID değerini kullanarak Kitaplar tablosu</a:t>
            </a:r>
          </a:p>
          <a:p>
            <a:pPr>
              <a:buNone/>
            </a:pPr>
            <a:r>
              <a:rPr lang="tr-TR" sz="1400" smtClean="0"/>
              <a:t>ndan ilgili kitabın kaydını tamamen siler. WHERE k_id = </a:t>
            </a:r>
          </a:p>
          <a:p>
            <a:pPr>
              <a:buNone/>
            </a:pPr>
            <a:r>
              <a:rPr lang="tr-TR" sz="1400" smtClean="0"/>
              <a:t>@kitapId_param koşulu ile belirtilen kitabı siler </a:t>
            </a:r>
          </a:p>
          <a:p>
            <a:pPr>
              <a:buNone/>
            </a:pPr>
            <a:endParaRPr lang="tr-TR" sz="1400" smtClean="0"/>
          </a:p>
          <a:p>
            <a:pPr>
              <a:buNone/>
            </a:pPr>
            <a:r>
              <a:rPr lang="tr-TR" sz="1400" smtClean="0"/>
              <a:t>KitaplarComboBoxListesi ():</a:t>
            </a:r>
          </a:p>
          <a:p>
            <a:pPr>
              <a:buNone/>
            </a:pPr>
            <a:r>
              <a:rPr lang="tr-TR" sz="1400" smtClean="0"/>
              <a:t>Kitaplar tablosundaki tüm kitapları ComboBox </a:t>
            </a:r>
          </a:p>
          <a:p>
            <a:pPr>
              <a:buNone/>
            </a:pPr>
            <a:r>
              <a:rPr lang="tr-TR" sz="1400" smtClean="0"/>
              <a:t>kontrolünü doldurmak için çeker KitapSilme formundaki </a:t>
            </a:r>
          </a:p>
          <a:p>
            <a:pPr>
              <a:buNone/>
            </a:pPr>
            <a:r>
              <a:rPr lang="tr-TR" sz="1400" smtClean="0"/>
              <a:t>alanları doldurmak için vardır.</a:t>
            </a:r>
          </a:p>
          <a:p>
            <a:pPr>
              <a:buNone/>
            </a:pPr>
            <a:endParaRPr lang="tr-TR" sz="1400" smtClean="0"/>
          </a:p>
          <a:p>
            <a:pPr>
              <a:buNone/>
            </a:pPr>
            <a:endParaRPr lang="tr-TR" sz="140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857628"/>
            <a:ext cx="4000528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tr-TR" smtClean="0"/>
              <a:t>KitapGüncellemeFormu</a:t>
            </a:r>
            <a:endParaRPr lang="tr-T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4143380"/>
            <a:ext cx="3643338" cy="2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tr-TR" sz="1400" smtClean="0"/>
              <a:t>Bir önceki slaytta gördüğümüz </a:t>
            </a:r>
          </a:p>
          <a:p>
            <a:pPr>
              <a:buNone/>
            </a:pPr>
            <a:r>
              <a:rPr lang="tr-TR" sz="1400" smtClean="0"/>
              <a:t>KitaplarComboBoxListesi () bu formumuzda da </a:t>
            </a:r>
          </a:p>
          <a:p>
            <a:pPr>
              <a:buNone/>
            </a:pPr>
            <a:r>
              <a:rPr lang="tr-TR" sz="1400" smtClean="0"/>
              <a:t>bulunmaktadır. ComboBoxda bir kitabın seçiliip </a:t>
            </a:r>
          </a:p>
          <a:p>
            <a:pPr>
              <a:buNone/>
            </a:pPr>
            <a:r>
              <a:rPr lang="tr-TR" sz="1400" smtClean="0"/>
              <a:t>seçilmediğini kontrol ederiz yapılmışsa ikinci işleme </a:t>
            </a:r>
          </a:p>
          <a:p>
            <a:pPr>
              <a:buNone/>
            </a:pPr>
            <a:r>
              <a:rPr lang="tr-TR" sz="1400" smtClean="0"/>
              <a:t>geçer yapılamdıysa uyarı mesajı göndeririz ikinci </a:t>
            </a:r>
          </a:p>
          <a:p>
            <a:pPr>
              <a:buNone/>
            </a:pPr>
            <a:r>
              <a:rPr lang="tr-TR" sz="1400" smtClean="0"/>
              <a:t>işlem olarak kutular boş mu değil mi ona bakarız </a:t>
            </a:r>
          </a:p>
          <a:p>
            <a:pPr>
              <a:buNone/>
            </a:pPr>
            <a:r>
              <a:rPr lang="tr-TR" sz="1400" smtClean="0"/>
              <a:t>sonrasında güncel kitap bilgilerini gireriz</a:t>
            </a:r>
          </a:p>
          <a:p>
            <a:pPr>
              <a:buNone/>
            </a:pPr>
            <a:r>
              <a:rPr lang="tr-TR" sz="1400" smtClean="0"/>
              <a:t>kitap id sini comboBox1.SelectedValue de alıp inte </a:t>
            </a:r>
          </a:p>
          <a:p>
            <a:pPr>
              <a:buNone/>
            </a:pPr>
            <a:r>
              <a:rPr lang="tr-TR" sz="1400" smtClean="0"/>
              <a:t>dönüştürür sonrasında VeritabaniIslemlerinden </a:t>
            </a:r>
          </a:p>
          <a:p>
            <a:pPr>
              <a:buNone/>
            </a:pPr>
            <a:r>
              <a:rPr lang="tr-TR" sz="1400" smtClean="0"/>
              <a:t>KitapGuncelle Metodunu çağırırız güncelleme </a:t>
            </a:r>
          </a:p>
          <a:p>
            <a:pPr>
              <a:buNone/>
            </a:pPr>
            <a:r>
              <a:rPr lang="tr-TR" sz="1400" smtClean="0"/>
              <a:t>işlemini halleder true döndüğü zaman başarılı </a:t>
            </a:r>
          </a:p>
          <a:p>
            <a:pPr>
              <a:buNone/>
            </a:pPr>
            <a:r>
              <a:rPr lang="tr-TR" sz="1400" smtClean="0"/>
              <a:t>olduğuna dair bize mesaj gönderir</a:t>
            </a:r>
          </a:p>
          <a:p>
            <a:pPr>
              <a:buNone/>
            </a:pPr>
            <a:endParaRPr lang="tr-TR" sz="140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071546"/>
            <a:ext cx="3663951" cy="306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KitapGüncelleme Veritabanı İşlemleri</a:t>
            </a:r>
            <a:endParaRPr lang="tr-TR"/>
          </a:p>
        </p:txBody>
      </p:sp>
      <p:pic>
        <p:nvPicPr>
          <p:cNvPr id="6" name="5 İçerik Yer Tutucusu" descr="Ekran görüntüsü 2025-05-27 160315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96" y="1643050"/>
            <a:ext cx="4038600" cy="3672622"/>
          </a:xfrm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0" y="1857364"/>
            <a:ext cx="471014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400" smtClean="0"/>
              <a:t>Metot bir SQL Update sorgusu hazırlar. Bu </a:t>
            </a:r>
          </a:p>
          <a:p>
            <a:pPr>
              <a:buNone/>
            </a:pPr>
            <a:r>
              <a:rPr lang="tr-TR" sz="1400" smtClean="0"/>
              <a:t>sorgu, Kitaplar tablosunda, WHERE k_id = </a:t>
            </a:r>
          </a:p>
          <a:p>
            <a:pPr>
              <a:buNone/>
            </a:pPr>
            <a:r>
              <a:rPr lang="tr-TR" sz="1400" smtClean="0"/>
              <a:t>@k_id_param koşuluyla belirtilen kitapId'ye sahip olan </a:t>
            </a:r>
          </a:p>
          <a:p>
            <a:pPr>
              <a:buNone/>
            </a:pPr>
            <a:r>
              <a:rPr lang="tr-TR" sz="1400" smtClean="0"/>
              <a:t>kaydı bulup bulur ona ait olan sütunlarını, kendisine </a:t>
            </a:r>
          </a:p>
          <a:p>
            <a:pPr>
              <a:buNone/>
            </a:pPr>
            <a:r>
              <a:rPr lang="tr-TR" sz="1400" smtClean="0"/>
              <a:t>parametre olarak  gelen yeni değerlerle değiştirmeyi amaçlar.</a:t>
            </a:r>
            <a:endParaRPr lang="tr-TR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KitapListeleme Formu</a:t>
            </a:r>
            <a:endParaRPr lang="tr-TR"/>
          </a:p>
        </p:txBody>
      </p:sp>
      <p:pic>
        <p:nvPicPr>
          <p:cNvPr id="5" name="4 İçerik Yer Tutucusu" descr="Ekran görüntüsü 2025-05-27 16192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4" y="1785926"/>
            <a:ext cx="4500594" cy="3357586"/>
          </a:xfrm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3438" y="2143116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400" smtClean="0"/>
              <a:t>Stoğunda en az 1 tane kitabı veya kitapları kullanıcıya </a:t>
            </a:r>
          </a:p>
          <a:p>
            <a:pPr>
              <a:buNone/>
            </a:pPr>
            <a:r>
              <a:rPr lang="tr-TR" sz="1400" smtClean="0"/>
              <a:t>listelemek için kullanılır form yüklendiğinde </a:t>
            </a:r>
          </a:p>
          <a:p>
            <a:pPr>
              <a:buNone/>
            </a:pPr>
            <a:r>
              <a:rPr lang="tr-TR" sz="1400" smtClean="0"/>
              <a:t>veritabanından TumKitalparListesi metodu çağırılır</a:t>
            </a:r>
          </a:p>
          <a:p>
            <a:pPr>
              <a:buNone/>
            </a:pPr>
            <a:r>
              <a:rPr lang="tr-TR" sz="1400" smtClean="0"/>
              <a:t>veritabanındaki Kitaplar tablosundan stok adedi 1 </a:t>
            </a:r>
          </a:p>
          <a:p>
            <a:pPr>
              <a:buNone/>
            </a:pPr>
            <a:r>
              <a:rPr lang="tr-TR" sz="1400" smtClean="0"/>
              <a:t>den fazla olan kitapların bilgilerini alarak DataTable</a:t>
            </a:r>
          </a:p>
          <a:p>
            <a:pPr>
              <a:buNone/>
            </a:pPr>
            <a:r>
              <a:rPr lang="tr-TR" sz="1400" smtClean="0"/>
              <a:t>nesnesi içinde gösterim sağlar.Veritabanında dönen </a:t>
            </a:r>
          </a:p>
          <a:p>
            <a:pPr>
              <a:buNone/>
            </a:pPr>
            <a:r>
              <a:rPr lang="tr-TR" sz="1400" smtClean="0"/>
              <a:t>DataTable boş ise kullanıcıya "Sistemde kayıtlı kitap </a:t>
            </a:r>
          </a:p>
          <a:p>
            <a:pPr>
              <a:buNone/>
            </a:pPr>
            <a:r>
              <a:rPr lang="tr-TR" sz="1400" smtClean="0"/>
              <a:t>bulunmamaktadır." şeklinde bir bilgi mesajı gösterir.</a:t>
            </a:r>
            <a:endParaRPr lang="tr-TR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KitapListeleme Veritabanı İşlemleri</a:t>
            </a:r>
            <a:endParaRPr lang="tr-TR"/>
          </a:p>
        </p:txBody>
      </p:sp>
      <p:pic>
        <p:nvPicPr>
          <p:cNvPr id="6" name="5 İçerik Yer Tutucusu" descr="Ekran görüntüsü 2025-05-27 18320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58" y="1428736"/>
            <a:ext cx="4038600" cy="4292034"/>
          </a:xfrm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1400" smtClean="0"/>
              <a:t>Metot çalıştığında öncelikle bir SQL Select sorgusu </a:t>
            </a:r>
          </a:p>
          <a:p>
            <a:pPr>
              <a:buNone/>
            </a:pPr>
            <a:r>
              <a:rPr lang="tr-TR" sz="1400" smtClean="0"/>
              <a:t>hazırlar. Bu sorgu Kitaplar tablosundan WHERE </a:t>
            </a:r>
          </a:p>
          <a:p>
            <a:pPr>
              <a:buNone/>
            </a:pPr>
            <a:r>
              <a:rPr lang="tr-TR" sz="1400" smtClean="0"/>
              <a:t>KacTane &gt; 0 koşuluyla sadece stok adedi sıfırdan </a:t>
            </a:r>
          </a:p>
          <a:p>
            <a:pPr>
              <a:buNone/>
            </a:pPr>
            <a:r>
              <a:rPr lang="tr-TR" sz="1400" smtClean="0"/>
              <a:t>büyük olan kitapları seçer veritabanından gelen </a:t>
            </a:r>
          </a:p>
          <a:p>
            <a:pPr>
              <a:buNone/>
            </a:pPr>
            <a:r>
              <a:rPr lang="tr-TR" sz="1400" smtClean="0"/>
              <a:t>verileri DataTable nesnesine doldurmak için </a:t>
            </a:r>
          </a:p>
          <a:p>
            <a:pPr>
              <a:buNone/>
            </a:pPr>
            <a:r>
              <a:rPr lang="tr-TR" sz="1400" smtClean="0"/>
              <a:t>SqlDataAdapter kullanılır herhangi bir hata </a:t>
            </a:r>
          </a:p>
          <a:p>
            <a:pPr>
              <a:buNone/>
            </a:pPr>
            <a:r>
              <a:rPr lang="tr-TR" sz="1400" smtClean="0"/>
              <a:t>olduğunda try catch bloğu içine girer ve hata</a:t>
            </a:r>
          </a:p>
          <a:p>
            <a:pPr>
              <a:buNone/>
            </a:pPr>
            <a:r>
              <a:rPr lang="tr-TR" sz="1400" smtClean="0"/>
              <a:t>mesajını gönderir finally ile işlem doğru veya yanlış </a:t>
            </a:r>
          </a:p>
          <a:p>
            <a:pPr>
              <a:buNone/>
            </a:pPr>
            <a:r>
              <a:rPr lang="tr-TR" sz="1400" smtClean="0"/>
              <a:t>veritabanı bağlantısı güvenli şekilde kapatılır</a:t>
            </a:r>
            <a:endParaRPr lang="tr-TR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tr-TR" smtClean="0"/>
              <a:t>KullanıcıGüncelleme Formu</a:t>
            </a:r>
            <a:endParaRPr lang="tr-TR"/>
          </a:p>
        </p:txBody>
      </p:sp>
      <p:pic>
        <p:nvPicPr>
          <p:cNvPr id="8" name="7 İçerik Yer Tutucusu" descr="Ekran görüntüsü 2025-05-27 184900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857232"/>
            <a:ext cx="4643438" cy="3214710"/>
          </a:xfrm>
        </p:spPr>
      </p:pic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857232"/>
            <a:ext cx="4638708" cy="60007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1400" smtClean="0"/>
              <a:t>Form açıldığı andan itibaren KullaniciAdiDoldur isimli </a:t>
            </a:r>
          </a:p>
          <a:p>
            <a:pPr>
              <a:buNone/>
            </a:pPr>
            <a:r>
              <a:rPr lang="tr-TR" sz="1400" smtClean="0"/>
              <a:t>bir metot çağrılır. Bu metot, VeritabaniIslemleri sınıfındaki</a:t>
            </a:r>
          </a:p>
          <a:p>
            <a:pPr>
              <a:buNone/>
            </a:pPr>
            <a:r>
              <a:rPr lang="tr-TR" sz="1400" smtClean="0"/>
              <a:t>SistemKullanicilariComboBoxListesi fonksiyonunu kullanarak </a:t>
            </a:r>
          </a:p>
          <a:p>
            <a:pPr>
              <a:buNone/>
            </a:pPr>
            <a:r>
              <a:rPr lang="tr-TR" sz="1400" smtClean="0"/>
              <a:t>tüm sistem kullanıcılarının listesindeki bilgileri alır ve </a:t>
            </a:r>
          </a:p>
          <a:p>
            <a:pPr>
              <a:buNone/>
            </a:pPr>
            <a:r>
              <a:rPr lang="tr-TR" sz="1400" smtClean="0"/>
              <a:t>ComboBox kontrolüne yükler ComboBoxta gösterim sırasında </a:t>
            </a:r>
          </a:p>
          <a:p>
            <a:pPr>
              <a:buNone/>
            </a:pPr>
            <a:r>
              <a:rPr lang="tr-TR" sz="1400" smtClean="0"/>
              <a:t>DisplayMember kullanılır arka planda ValueMember</a:t>
            </a:r>
          </a:p>
          <a:p>
            <a:pPr>
              <a:buNone/>
            </a:pPr>
            <a:r>
              <a:rPr lang="tr-TR" sz="1400" smtClean="0"/>
              <a:t>kullanıcı adını tutar güncelleme işleminin ona göre olması </a:t>
            </a:r>
          </a:p>
          <a:p>
            <a:pPr>
              <a:buNone/>
            </a:pPr>
            <a:r>
              <a:rPr lang="tr-TR" sz="1400" smtClean="0"/>
              <a:t>sebebiyle ComboBoxta Bir seçim yapıldığı takdirde </a:t>
            </a:r>
          </a:p>
          <a:p>
            <a:pPr>
              <a:buNone/>
            </a:pPr>
            <a:r>
              <a:rPr lang="tr-TR" sz="1400" smtClean="0"/>
              <a:t>veritabanında comboBox1_SelectedIndexChanged olayını</a:t>
            </a:r>
          </a:p>
          <a:p>
            <a:pPr>
              <a:buNone/>
            </a:pPr>
            <a:r>
              <a:rPr lang="tr-TR" sz="1400" smtClean="0"/>
              <a:t>çalıştırır Seçilen kullanıcı bilgileri DataRowView de gösterilir</a:t>
            </a:r>
          </a:p>
          <a:p>
            <a:pPr>
              <a:buNone/>
            </a:pPr>
            <a:r>
              <a:rPr lang="tr-TR" sz="1400" smtClean="0"/>
              <a:t>Herhangi bir seçim yapılmazsa veya bir hata oluşursa form </a:t>
            </a:r>
          </a:p>
          <a:p>
            <a:pPr>
              <a:buNone/>
            </a:pPr>
            <a:r>
              <a:rPr lang="tr-TR" sz="1400" smtClean="0"/>
              <a:t>alanları TemizleFormAlanlarini metodu ile boşaltılır.</a:t>
            </a:r>
            <a:endParaRPr lang="tr-TR" sz="1400"/>
          </a:p>
        </p:txBody>
      </p:sp>
      <p:pic>
        <p:nvPicPr>
          <p:cNvPr id="3074" name="Picture 2" descr="C:\Users\Berkay\Pictures\Screenshots\Ekran görüntüsü 2025-05-27 1849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71942"/>
            <a:ext cx="4643438" cy="2786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710</TotalTime>
  <Words>363</Words>
  <PresentationFormat>Ekran Gösterisi (4:3)</PresentationFormat>
  <Paragraphs>176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Teknik</vt:lpstr>
      <vt:lpstr>KitapEkle Veritabanı İslemleri</vt:lpstr>
      <vt:lpstr>KitapEklemeFormu</vt:lpstr>
      <vt:lpstr>KitapSilmeFormu</vt:lpstr>
      <vt:lpstr>KitapSilme Veritabanı Islemleri</vt:lpstr>
      <vt:lpstr>KitapGüncellemeFormu</vt:lpstr>
      <vt:lpstr>KitapGüncelleme Veritabanı İşlemleri</vt:lpstr>
      <vt:lpstr>KitapListeleme Formu</vt:lpstr>
      <vt:lpstr>KitapListeleme Veritabanı İşlemleri</vt:lpstr>
      <vt:lpstr>KullanıcıGüncelleme Formu</vt:lpstr>
      <vt:lpstr>KullanıcıGüncelleme Formu</vt:lpstr>
      <vt:lpstr>KullanıcıGüncelleme Veritabanı İşlemleri</vt:lpstr>
      <vt:lpstr>KullanıcıListeleme Formu</vt:lpstr>
      <vt:lpstr>KullanıcıListeleme Veritabanı İşlemleri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Kütüphane Projesi (1)</dc:title>
  <dc:creator>Berkay Karakurt</dc:creator>
  <cp:lastModifiedBy>Berkay Karakurt</cp:lastModifiedBy>
  <cp:revision>49</cp:revision>
  <dcterms:created xsi:type="dcterms:W3CDTF">2025-05-26T14:06:50Z</dcterms:created>
  <dcterms:modified xsi:type="dcterms:W3CDTF">2025-05-28T15:57:50Z</dcterms:modified>
</cp:coreProperties>
</file>