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0" r:id="rId14"/>
    <p:sldId id="271" r:id="rId15"/>
    <p:sldId id="277" r:id="rId16"/>
    <p:sldId id="266" r:id="rId17"/>
    <p:sldId id="273" r:id="rId18"/>
    <p:sldId id="274" r:id="rId19"/>
    <p:sldId id="268" r:id="rId20"/>
    <p:sldId id="269" r:id="rId21"/>
    <p:sldId id="267"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1" d="100"/>
          <a:sy n="81" d="100"/>
        </p:scale>
        <p:origin x="-1056"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F6A5A265-0BA0-49CD-ACE7-AC54A65F4E34}" type="datetimeFigureOut">
              <a:rPr lang="tr-TR" smtClean="0"/>
              <a:t>03.05.2013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6A5A265-0BA0-49CD-ACE7-AC54A65F4E34}" type="datetimeFigureOut">
              <a:rPr lang="tr-TR" smtClean="0"/>
              <a:t>03.05.2013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6A5A265-0BA0-49CD-ACE7-AC54A65F4E34}" type="datetimeFigureOut">
              <a:rPr lang="tr-TR" smtClean="0"/>
              <a:t>03.05.2013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6A5A265-0BA0-49CD-ACE7-AC54A65F4E34}" type="datetimeFigureOut">
              <a:rPr lang="tr-TR" smtClean="0"/>
              <a:t>03.05.2013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F6A5A265-0BA0-49CD-ACE7-AC54A65F4E34}" type="datetimeFigureOut">
              <a:rPr lang="tr-TR" smtClean="0"/>
              <a:t>03.05.2013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6A5A265-0BA0-49CD-ACE7-AC54A65F4E34}" type="datetimeFigureOut">
              <a:rPr lang="tr-TR" smtClean="0"/>
              <a:t>03.05.2013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F6A5A265-0BA0-49CD-ACE7-AC54A65F4E34}" type="datetimeFigureOut">
              <a:rPr lang="tr-TR" smtClean="0"/>
              <a:t>03.05.2013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F6A5A265-0BA0-49CD-ACE7-AC54A65F4E34}" type="datetimeFigureOut">
              <a:rPr lang="tr-TR" smtClean="0"/>
              <a:t>03.05.2013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A265-0BA0-49CD-ACE7-AC54A65F4E34}" type="datetimeFigureOut">
              <a:rPr lang="tr-TR" smtClean="0"/>
              <a:t>03.05.2013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F735993-804B-4658-840A-9850A6BBDDA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F6A5A265-0BA0-49CD-ACE7-AC54A65F4E34}" type="datetimeFigureOut">
              <a:rPr lang="tr-TR" smtClean="0"/>
              <a:t>03.05.2013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F735993-804B-4658-840A-9850A6BBDDAE}" type="slidenum">
              <a:rPr lang="tr-TR" smtClean="0"/>
              <a:t>‹#›</a:t>
            </a:fld>
            <a:endParaRPr lang="tr-TR"/>
          </a:p>
        </p:txBody>
      </p:sp>
      <p:sp>
        <p:nvSpPr>
          <p:cNvPr id="9" name="Content Placeholder 8"/>
          <p:cNvSpPr>
            <a:spLocks noGrp="1"/>
          </p:cNvSpPr>
          <p:nvPr>
            <p:ph sz="quarter" idx="13"/>
          </p:nvPr>
        </p:nvSpPr>
        <p:spPr>
          <a:xfrm>
            <a:off x="304800" y="381000"/>
            <a:ext cx="7772400" cy="494284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F6A5A265-0BA0-49CD-ACE7-AC54A65F4E34}" type="datetimeFigureOut">
              <a:rPr lang="tr-TR" smtClean="0"/>
              <a:t>03.05.2013</a:t>
            </a:fld>
            <a:endParaRPr lang="tr-TR"/>
          </a:p>
        </p:txBody>
      </p:sp>
      <p:sp>
        <p:nvSpPr>
          <p:cNvPr id="9" name="Slide Number Placeholder 8"/>
          <p:cNvSpPr>
            <a:spLocks noGrp="1"/>
          </p:cNvSpPr>
          <p:nvPr>
            <p:ph type="sldNum" sz="quarter" idx="11"/>
          </p:nvPr>
        </p:nvSpPr>
        <p:spPr/>
        <p:txBody>
          <a:bodyPr/>
          <a:lstStyle/>
          <a:p>
            <a:fld id="{6F735993-804B-4658-840A-9850A6BBDDAE}" type="slidenum">
              <a:rPr lang="tr-TR" smtClean="0"/>
              <a:t>‹#›</a:t>
            </a:fld>
            <a:endParaRPr lang="tr-TR"/>
          </a:p>
        </p:txBody>
      </p:sp>
      <p:sp>
        <p:nvSpPr>
          <p:cNvPr id="10" name="Footer Placeholder 9"/>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F735993-804B-4658-840A-9850A6BBDDAE}" type="slidenum">
              <a:rPr lang="tr-TR" smtClean="0"/>
              <a:t>‹#›</a:t>
            </a:fld>
            <a:endParaRPr lang="tr-T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tr-T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A265-0BA0-49CD-ACE7-AC54A65F4E34}" type="datetimeFigureOut">
              <a:rPr lang="tr-TR" smtClean="0"/>
              <a:t>03.05.2013</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69577" y="620688"/>
            <a:ext cx="7543800" cy="2593975"/>
          </a:xfrm>
        </p:spPr>
        <p:txBody>
          <a:bodyPr/>
          <a:lstStyle/>
          <a:p>
            <a:r>
              <a:rPr lang="tr-TR" sz="4400" b="1" dirty="0" smtClean="0">
                <a:solidFill>
                  <a:schemeClr val="accent6">
                    <a:lumMod val="50000"/>
                  </a:schemeClr>
                </a:solidFill>
              </a:rPr>
              <a:t>AIRPORT FLIGHT CONTROL</a:t>
            </a:r>
            <a:endParaRPr lang="tr-TR" sz="4400" b="1" dirty="0">
              <a:solidFill>
                <a:schemeClr val="accent6">
                  <a:lumMod val="50000"/>
                </a:schemeClr>
              </a:solidFill>
            </a:endParaRPr>
          </a:p>
        </p:txBody>
      </p:sp>
      <p:sp>
        <p:nvSpPr>
          <p:cNvPr id="3" name="Alt Başlık 2"/>
          <p:cNvSpPr>
            <a:spLocks noGrp="1"/>
          </p:cNvSpPr>
          <p:nvPr>
            <p:ph type="subTitle" idx="1"/>
          </p:nvPr>
        </p:nvSpPr>
        <p:spPr>
          <a:xfrm>
            <a:off x="2798886" y="3789040"/>
            <a:ext cx="5597921" cy="1066800"/>
          </a:xfrm>
        </p:spPr>
        <p:txBody>
          <a:bodyPr>
            <a:noAutofit/>
          </a:bodyPr>
          <a:lstStyle/>
          <a:p>
            <a:r>
              <a:rPr lang="tr-TR" sz="2400" b="1" u="sng" dirty="0" smtClean="0">
                <a:solidFill>
                  <a:srgbClr val="FFC000"/>
                </a:solidFill>
              </a:rPr>
              <a:t>2011510037 BETÜL RÜMEYSA KARADEMİR</a:t>
            </a:r>
          </a:p>
          <a:p>
            <a:r>
              <a:rPr lang="tr-TR" sz="2400" b="1" u="sng" dirty="0" smtClean="0">
                <a:solidFill>
                  <a:srgbClr val="FFC000"/>
                </a:solidFill>
              </a:rPr>
              <a:t>2011510105 BERKAY TÜRKGELDİ</a:t>
            </a:r>
          </a:p>
          <a:p>
            <a:r>
              <a:rPr lang="tr-TR" sz="2400" b="1" u="sng" dirty="0" smtClean="0">
                <a:solidFill>
                  <a:srgbClr val="FFC000"/>
                </a:solidFill>
              </a:rPr>
              <a:t>2010510031 ALİ GÖKŞEN</a:t>
            </a:r>
            <a:endParaRPr lang="tr-TR" sz="2400" b="1" u="sng" dirty="0">
              <a:solidFill>
                <a:srgbClr val="FFC000"/>
              </a:solidFill>
            </a:endParaRPr>
          </a:p>
        </p:txBody>
      </p:sp>
      <p:pic>
        <p:nvPicPr>
          <p:cNvPr id="4" name="Picture 2" descr="http://www.deu.edu.tr/UploadedFiles/Birimler/images/18116/02---dokuz-eylul-universitesi-logo-%5bConverted%5d.png"/>
          <p:cNvPicPr>
            <a:picLocks noChangeAspect="1" noChangeArrowheads="1"/>
          </p:cNvPicPr>
          <p:nvPr/>
        </p:nvPicPr>
        <p:blipFill>
          <a:blip r:embed="rId2">
            <a:extLst>
              <a:ext uri="{28A0092B-C50C-407E-A947-70E740481C1C}">
                <a14:useLocalDpi xmlns:a14="http://schemas.microsoft.com/office/drawing/2010/main" val="0"/>
              </a:ext>
            </a:extLst>
          </a:blip>
          <a:srcRect t="24821" b="24406"/>
          <a:stretch>
            <a:fillRect/>
          </a:stretch>
        </p:blipFill>
        <p:spPr bwMode="auto">
          <a:xfrm>
            <a:off x="-108520" y="188640"/>
            <a:ext cx="2483768"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Resim 6" descr="Ekran Kırpm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8149" y="736278"/>
            <a:ext cx="7905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Metin kutusu 5"/>
          <p:cNvSpPr txBox="1"/>
          <p:nvPr/>
        </p:nvSpPr>
        <p:spPr>
          <a:xfrm>
            <a:off x="3923928" y="736279"/>
            <a:ext cx="3897414" cy="923330"/>
          </a:xfrm>
          <a:prstGeom prst="rect">
            <a:avLst/>
          </a:prstGeom>
          <a:noFill/>
        </p:spPr>
        <p:txBody>
          <a:bodyPr wrap="none" rtlCol="0">
            <a:spAutoFit/>
          </a:bodyPr>
          <a:lstStyle/>
          <a:p>
            <a:r>
              <a:rPr lang="tr-TR" i="1" u="sng" dirty="0" smtClean="0">
                <a:solidFill>
                  <a:srgbClr val="002060"/>
                </a:solidFill>
                <a:latin typeface="Candara" pitchFamily="34" charset="0"/>
              </a:rPr>
              <a:t>DOKUZ EYLUL UNIVERSITY                     </a:t>
            </a:r>
          </a:p>
          <a:p>
            <a:r>
              <a:rPr lang="tr-TR" i="1" dirty="0" smtClean="0">
                <a:solidFill>
                  <a:srgbClr val="002060"/>
                </a:solidFill>
                <a:latin typeface="Candara" pitchFamily="34" charset="0"/>
              </a:rPr>
              <a:t>COMPUTER ENGINEERING DEPARTMENT</a:t>
            </a:r>
          </a:p>
          <a:p>
            <a:endParaRPr lang="tr-TR" dirty="0"/>
          </a:p>
        </p:txBody>
      </p:sp>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1" y="3645024"/>
            <a:ext cx="2619375" cy="1743075"/>
          </a:xfrm>
          <a:prstGeom prst="rect">
            <a:avLst/>
          </a:prstGeom>
        </p:spPr>
      </p:pic>
      <p:pic>
        <p:nvPicPr>
          <p:cNvPr id="10" name="Resi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075" y="2284974"/>
            <a:ext cx="1311419" cy="937918"/>
          </a:xfrm>
          <a:prstGeom prst="rect">
            <a:avLst/>
          </a:prstGeom>
        </p:spPr>
      </p:pic>
    </p:spTree>
    <p:extLst>
      <p:ext uri="{BB962C8B-B14F-4D97-AF65-F5344CB8AC3E}">
        <p14:creationId xmlns:p14="http://schemas.microsoft.com/office/powerpoint/2010/main" val="3374388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7620000" cy="1143000"/>
          </a:xfrm>
        </p:spPr>
        <p:txBody>
          <a:bodyPr/>
          <a:lstStyle/>
          <a:p>
            <a:r>
              <a:rPr lang="tr-TR" sz="4400" b="1" dirty="0">
                <a:solidFill>
                  <a:srgbClr val="FFC000"/>
                </a:solidFill>
              </a:rPr>
              <a:t>PROBLEMS OF ENCOUNTERED</a:t>
            </a:r>
            <a:br>
              <a:rPr lang="tr-TR" sz="4400" b="1" dirty="0">
                <a:solidFill>
                  <a:srgbClr val="FFC000"/>
                </a:solidFill>
              </a:rPr>
            </a:br>
            <a:endParaRPr lang="tr-TR" sz="4400" dirty="0">
              <a:solidFill>
                <a:srgbClr val="FFC000"/>
              </a:solidFill>
            </a:endParaRPr>
          </a:p>
        </p:txBody>
      </p:sp>
      <p:sp>
        <p:nvSpPr>
          <p:cNvPr id="3" name="İçerik Yer Tutucusu 2"/>
          <p:cNvSpPr>
            <a:spLocks noGrp="1"/>
          </p:cNvSpPr>
          <p:nvPr>
            <p:ph idx="1"/>
          </p:nvPr>
        </p:nvSpPr>
        <p:spPr>
          <a:xfrm>
            <a:off x="179512" y="1196752"/>
            <a:ext cx="7992888" cy="4824536"/>
          </a:xfrm>
        </p:spPr>
        <p:txBody>
          <a:bodyPr>
            <a:normAutofit/>
          </a:bodyPr>
          <a:lstStyle/>
          <a:p>
            <a:pPr marL="114300" indent="0">
              <a:buNone/>
            </a:pPr>
            <a:r>
              <a:rPr lang="tr-TR" sz="3200" b="1" dirty="0" smtClean="0">
                <a:solidFill>
                  <a:schemeClr val="accent6">
                    <a:lumMod val="50000"/>
                  </a:schemeClr>
                </a:solidFill>
              </a:rPr>
              <a:t>Problem 1:</a:t>
            </a:r>
          </a:p>
          <a:p>
            <a:pPr marL="114300" indent="0">
              <a:buNone/>
            </a:pPr>
            <a:r>
              <a:rPr lang="tr-TR" sz="3200" b="1" dirty="0">
                <a:solidFill>
                  <a:schemeClr val="accent6">
                    <a:lumMod val="50000"/>
                  </a:schemeClr>
                </a:solidFill>
              </a:rPr>
              <a:t>	</a:t>
            </a:r>
            <a:r>
              <a:rPr lang="tr-TR" sz="3200" b="1" dirty="0" smtClean="0">
                <a:solidFill>
                  <a:schemeClr val="accent6">
                    <a:lumMod val="50000"/>
                  </a:schemeClr>
                </a:solidFill>
              </a:rPr>
              <a:t>When showing information for waiting arrival and departure, deleting process was problem because of queue data structure</a:t>
            </a:r>
          </a:p>
          <a:p>
            <a:pPr marL="114300" indent="0">
              <a:buNone/>
            </a:pPr>
            <a:endParaRPr lang="tr-TR" sz="3200" b="1" dirty="0" smtClean="0">
              <a:solidFill>
                <a:schemeClr val="accent6">
                  <a:lumMod val="50000"/>
                </a:schemeClr>
              </a:solidFill>
            </a:endParaRPr>
          </a:p>
          <a:p>
            <a:pPr marL="114300" indent="0">
              <a:buNone/>
            </a:pPr>
            <a:r>
              <a:rPr lang="tr-TR" sz="3200" b="1" dirty="0" smtClean="0">
                <a:solidFill>
                  <a:schemeClr val="accent6">
                    <a:lumMod val="50000"/>
                  </a:schemeClr>
                </a:solidFill>
              </a:rPr>
              <a:t>Solution</a:t>
            </a:r>
          </a:p>
          <a:p>
            <a:pPr marL="114300" indent="0">
              <a:buNone/>
            </a:pPr>
            <a:r>
              <a:rPr lang="tr-TR" sz="3200" b="1" dirty="0" smtClean="0">
                <a:solidFill>
                  <a:schemeClr val="accent6">
                    <a:lumMod val="50000"/>
                  </a:schemeClr>
                </a:solidFill>
              </a:rPr>
              <a:t>	Using static queue structures for waiting arrival and departure planes</a:t>
            </a:r>
            <a:r>
              <a:rPr lang="tr-TR" sz="3200" b="1" dirty="0">
                <a:solidFill>
                  <a:schemeClr val="accent6">
                    <a:lumMod val="50000"/>
                  </a:schemeClr>
                </a:solidFill>
              </a:rPr>
              <a:t>	</a:t>
            </a:r>
            <a:endParaRPr lang="tr-TR" sz="3200" b="1" dirty="0" smtClean="0">
              <a:solidFill>
                <a:schemeClr val="accent6">
                  <a:lumMod val="50000"/>
                </a:schemeClr>
              </a:solidFill>
            </a:endParaRPr>
          </a:p>
        </p:txBody>
      </p:sp>
    </p:spTree>
    <p:extLst>
      <p:ext uri="{BB962C8B-B14F-4D97-AF65-F5344CB8AC3E}">
        <p14:creationId xmlns:p14="http://schemas.microsoft.com/office/powerpoint/2010/main" val="261011592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1026" name="Picture 2" descr="C:\Users\Berkay\Desktop\hey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80"/>
            <a:ext cx="9117542" cy="690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90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2050" name="Picture 2" descr="C:\Users\Berkay\Desktop\hey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92"/>
            <a:ext cx="9144000" cy="69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80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7620000" cy="1143000"/>
          </a:xfrm>
        </p:spPr>
        <p:txBody>
          <a:bodyPr/>
          <a:lstStyle/>
          <a:p>
            <a:r>
              <a:rPr lang="tr-TR" sz="4400" b="1" dirty="0">
                <a:solidFill>
                  <a:srgbClr val="FFC000"/>
                </a:solidFill>
              </a:rPr>
              <a:t>PROBLEMS OF ENCOUNTERED</a:t>
            </a:r>
            <a:br>
              <a:rPr lang="tr-TR" sz="4400" b="1" dirty="0">
                <a:solidFill>
                  <a:srgbClr val="FFC000"/>
                </a:solidFill>
              </a:rPr>
            </a:br>
            <a:endParaRPr lang="tr-TR" sz="4400" dirty="0"/>
          </a:p>
        </p:txBody>
      </p:sp>
      <p:sp>
        <p:nvSpPr>
          <p:cNvPr id="3" name="İçerik Yer Tutucusu 2"/>
          <p:cNvSpPr>
            <a:spLocks noGrp="1"/>
          </p:cNvSpPr>
          <p:nvPr>
            <p:ph idx="1"/>
          </p:nvPr>
        </p:nvSpPr>
        <p:spPr>
          <a:xfrm>
            <a:off x="395536" y="1124744"/>
            <a:ext cx="7620000" cy="5400600"/>
          </a:xfrm>
        </p:spPr>
        <p:txBody>
          <a:bodyPr>
            <a:normAutofit/>
          </a:bodyPr>
          <a:lstStyle/>
          <a:p>
            <a:pPr marL="114300" indent="0">
              <a:buNone/>
            </a:pPr>
            <a:r>
              <a:rPr lang="tr-TR" sz="3200" b="1" dirty="0" smtClean="0">
                <a:solidFill>
                  <a:schemeClr val="accent6">
                    <a:lumMod val="50000"/>
                  </a:schemeClr>
                </a:solidFill>
              </a:rPr>
              <a:t>Problem 2:</a:t>
            </a:r>
          </a:p>
          <a:p>
            <a:pPr marL="114300" indent="0">
              <a:buNone/>
            </a:pPr>
            <a:r>
              <a:rPr lang="tr-TR" sz="3200" b="1" dirty="0">
                <a:solidFill>
                  <a:schemeClr val="accent6">
                    <a:lumMod val="50000"/>
                  </a:schemeClr>
                </a:solidFill>
              </a:rPr>
              <a:t>	</a:t>
            </a:r>
            <a:r>
              <a:rPr lang="tr-TR" sz="3200" b="1" dirty="0" smtClean="0">
                <a:solidFill>
                  <a:schemeClr val="accent6">
                    <a:lumMod val="50000"/>
                  </a:schemeClr>
                </a:solidFill>
              </a:rPr>
              <a:t>When processing  flight types in any part of the code, tryed to use airplane type ‘Airbus’ rather than ‘AirBus’ </a:t>
            </a:r>
          </a:p>
          <a:p>
            <a:pPr marL="114300" indent="0">
              <a:buNone/>
            </a:pPr>
            <a:endParaRPr lang="tr-TR" sz="3200" b="1" dirty="0">
              <a:solidFill>
                <a:schemeClr val="accent6">
                  <a:lumMod val="50000"/>
                </a:schemeClr>
              </a:solidFill>
            </a:endParaRPr>
          </a:p>
          <a:p>
            <a:pPr marL="114300" indent="0">
              <a:buNone/>
            </a:pPr>
            <a:r>
              <a:rPr lang="tr-TR" sz="3200" b="1" dirty="0" smtClean="0">
                <a:solidFill>
                  <a:schemeClr val="accent6">
                    <a:lumMod val="50000"/>
                  </a:schemeClr>
                </a:solidFill>
              </a:rPr>
              <a:t>Solution</a:t>
            </a:r>
          </a:p>
          <a:p>
            <a:pPr marL="114300" indent="0">
              <a:buNone/>
            </a:pPr>
            <a:r>
              <a:rPr lang="tr-TR" sz="3200" b="1" dirty="0">
                <a:solidFill>
                  <a:schemeClr val="accent6">
                    <a:lumMod val="50000"/>
                  </a:schemeClr>
                </a:solidFill>
              </a:rPr>
              <a:t>	</a:t>
            </a:r>
            <a:r>
              <a:rPr lang="tr-TR" sz="3200" b="1" dirty="0" smtClean="0">
                <a:solidFill>
                  <a:schemeClr val="accent6">
                    <a:lumMod val="50000"/>
                  </a:schemeClr>
                </a:solidFill>
              </a:rPr>
              <a:t>Realized that Java is case sensitive and changing name with its correct version</a:t>
            </a:r>
          </a:p>
        </p:txBody>
      </p:sp>
    </p:spTree>
    <p:extLst>
      <p:ext uri="{BB962C8B-B14F-4D97-AF65-F5344CB8AC3E}">
        <p14:creationId xmlns:p14="http://schemas.microsoft.com/office/powerpoint/2010/main" val="12396928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7620000" cy="1143000"/>
          </a:xfrm>
        </p:spPr>
        <p:txBody>
          <a:bodyPr/>
          <a:lstStyle/>
          <a:p>
            <a:r>
              <a:rPr lang="tr-TR" sz="4400" b="1" dirty="0">
                <a:solidFill>
                  <a:srgbClr val="FFC000"/>
                </a:solidFill>
              </a:rPr>
              <a:t>PROBLEMS OF ENCOUNTERED</a:t>
            </a:r>
            <a:br>
              <a:rPr lang="tr-TR" sz="4400" b="1" dirty="0">
                <a:solidFill>
                  <a:srgbClr val="FFC000"/>
                </a:solidFill>
              </a:rPr>
            </a:br>
            <a:endParaRPr lang="tr-TR" sz="4400" dirty="0"/>
          </a:p>
        </p:txBody>
      </p:sp>
      <p:sp>
        <p:nvSpPr>
          <p:cNvPr id="3" name="İçerik Yer Tutucusu 2"/>
          <p:cNvSpPr>
            <a:spLocks noGrp="1"/>
          </p:cNvSpPr>
          <p:nvPr>
            <p:ph idx="1"/>
          </p:nvPr>
        </p:nvSpPr>
        <p:spPr>
          <a:xfrm>
            <a:off x="323528" y="1124744"/>
            <a:ext cx="7992888" cy="5472608"/>
          </a:xfrm>
        </p:spPr>
        <p:txBody>
          <a:bodyPr>
            <a:normAutofit/>
          </a:bodyPr>
          <a:lstStyle/>
          <a:p>
            <a:pPr marL="114300" indent="0">
              <a:buNone/>
            </a:pPr>
            <a:r>
              <a:rPr lang="tr-TR" sz="3200" b="1" dirty="0" smtClean="0">
                <a:solidFill>
                  <a:schemeClr val="accent6">
                    <a:lumMod val="50000"/>
                  </a:schemeClr>
                </a:solidFill>
              </a:rPr>
              <a:t>Problem 3:</a:t>
            </a:r>
          </a:p>
          <a:p>
            <a:pPr marL="114300" indent="0">
              <a:buNone/>
            </a:pPr>
            <a:r>
              <a:rPr lang="tr-TR" sz="3200" b="1" dirty="0">
                <a:solidFill>
                  <a:schemeClr val="accent6">
                    <a:lumMod val="50000"/>
                  </a:schemeClr>
                </a:solidFill>
              </a:rPr>
              <a:t>	</a:t>
            </a:r>
            <a:r>
              <a:rPr lang="tr-TR" sz="3200" b="1" dirty="0" smtClean="0">
                <a:solidFill>
                  <a:schemeClr val="accent6">
                    <a:lumMod val="50000"/>
                  </a:schemeClr>
                </a:solidFill>
              </a:rPr>
              <a:t>When plane stack is empty, the program could be ended immediately and planes which wait for take off remain</a:t>
            </a:r>
          </a:p>
          <a:p>
            <a:pPr marL="114300" indent="0">
              <a:buNone/>
            </a:pPr>
            <a:endParaRPr lang="tr-TR" sz="3200" b="1" dirty="0">
              <a:solidFill>
                <a:schemeClr val="accent6">
                  <a:lumMod val="50000"/>
                </a:schemeClr>
              </a:solidFill>
            </a:endParaRPr>
          </a:p>
          <a:p>
            <a:pPr marL="114300" indent="0">
              <a:buNone/>
            </a:pPr>
            <a:r>
              <a:rPr lang="tr-TR" sz="3200" b="1" dirty="0" smtClean="0">
                <a:solidFill>
                  <a:schemeClr val="accent6">
                    <a:lumMod val="50000"/>
                  </a:schemeClr>
                </a:solidFill>
              </a:rPr>
              <a:t>Solution</a:t>
            </a:r>
          </a:p>
          <a:p>
            <a:pPr marL="114300" indent="0">
              <a:buNone/>
            </a:pPr>
            <a:r>
              <a:rPr lang="tr-TR" sz="3200" b="1" dirty="0">
                <a:solidFill>
                  <a:schemeClr val="accent6">
                    <a:lumMod val="50000"/>
                  </a:schemeClr>
                </a:solidFill>
              </a:rPr>
              <a:t>	</a:t>
            </a:r>
            <a:r>
              <a:rPr lang="tr-TR" sz="3200" b="1" dirty="0" smtClean="0">
                <a:solidFill>
                  <a:schemeClr val="accent6">
                    <a:lumMod val="50000"/>
                  </a:schemeClr>
                </a:solidFill>
              </a:rPr>
              <a:t>Adding end condition correctly (plane stack and waiting queues must be empty)</a:t>
            </a:r>
          </a:p>
        </p:txBody>
      </p:sp>
    </p:spTree>
    <p:extLst>
      <p:ext uri="{BB962C8B-B14F-4D97-AF65-F5344CB8AC3E}">
        <p14:creationId xmlns:p14="http://schemas.microsoft.com/office/powerpoint/2010/main" val="338778434"/>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4400" b="1" dirty="0">
                <a:solidFill>
                  <a:srgbClr val="FFC000"/>
                </a:solidFill>
              </a:rPr>
              <a:t>PROBLEMS OF ENCOUNTERED</a:t>
            </a:r>
            <a:endParaRPr lang="tr-TR" sz="4400" dirty="0"/>
          </a:p>
        </p:txBody>
      </p:sp>
      <p:sp>
        <p:nvSpPr>
          <p:cNvPr id="3" name="Content Placeholder 2"/>
          <p:cNvSpPr>
            <a:spLocks noGrp="1"/>
          </p:cNvSpPr>
          <p:nvPr>
            <p:ph idx="1"/>
          </p:nvPr>
        </p:nvSpPr>
        <p:spPr>
          <a:xfrm>
            <a:off x="0" y="1196752"/>
            <a:ext cx="8460432" cy="5544616"/>
          </a:xfrm>
        </p:spPr>
        <p:txBody>
          <a:bodyPr>
            <a:normAutofit lnSpcReduction="10000"/>
          </a:bodyPr>
          <a:lstStyle/>
          <a:p>
            <a:pPr marL="114300" indent="0">
              <a:buNone/>
            </a:pPr>
            <a:r>
              <a:rPr lang="tr-TR" sz="3400" b="1" dirty="0">
                <a:solidFill>
                  <a:schemeClr val="accent6">
                    <a:lumMod val="50000"/>
                  </a:schemeClr>
                </a:solidFill>
              </a:rPr>
              <a:t>Problem </a:t>
            </a:r>
            <a:r>
              <a:rPr lang="tr-TR" sz="3400" b="1" dirty="0" smtClean="0">
                <a:solidFill>
                  <a:schemeClr val="accent6">
                    <a:lumMod val="50000"/>
                  </a:schemeClr>
                </a:solidFill>
              </a:rPr>
              <a:t>4:</a:t>
            </a:r>
            <a:endParaRPr lang="tr-TR" sz="3400" b="1" dirty="0">
              <a:solidFill>
                <a:schemeClr val="accent6">
                  <a:lumMod val="50000"/>
                </a:schemeClr>
              </a:solidFill>
            </a:endParaRPr>
          </a:p>
          <a:p>
            <a:pPr marL="114300" indent="0">
              <a:buNone/>
            </a:pPr>
            <a:r>
              <a:rPr lang="tr-TR" sz="3400" b="1" dirty="0">
                <a:solidFill>
                  <a:schemeClr val="accent6">
                    <a:lumMod val="50000"/>
                  </a:schemeClr>
                </a:solidFill>
              </a:rPr>
              <a:t>	When </a:t>
            </a:r>
            <a:r>
              <a:rPr lang="tr-TR" sz="3400" b="1" dirty="0" smtClean="0">
                <a:solidFill>
                  <a:schemeClr val="accent6">
                    <a:lumMod val="50000"/>
                  </a:schemeClr>
                </a:solidFill>
              </a:rPr>
              <a:t>running the sumilation, an error </a:t>
            </a:r>
            <a:endParaRPr lang="tr-TR" sz="3400" b="1" dirty="0">
              <a:solidFill>
                <a:schemeClr val="accent6">
                  <a:lumMod val="50000"/>
                </a:schemeClr>
              </a:solidFill>
            </a:endParaRPr>
          </a:p>
          <a:p>
            <a:pPr marL="114300" indent="0">
              <a:buNone/>
            </a:pPr>
            <a:r>
              <a:rPr lang="tr-TR" sz="3400" b="1" dirty="0">
                <a:solidFill>
                  <a:schemeClr val="accent6">
                    <a:lumMod val="50000"/>
                  </a:schemeClr>
                </a:solidFill>
              </a:rPr>
              <a:t>c</a:t>
            </a:r>
            <a:r>
              <a:rPr lang="tr-TR" sz="3400" b="1" dirty="0" smtClean="0">
                <a:solidFill>
                  <a:schemeClr val="accent6">
                    <a:lumMod val="50000"/>
                  </a:schemeClr>
                </a:solidFill>
              </a:rPr>
              <a:t>ould be appeared that stack is </a:t>
            </a:r>
            <a:r>
              <a:rPr lang="tr-TR" sz="3400" b="1" dirty="0" smtClean="0">
                <a:solidFill>
                  <a:schemeClr val="accent6">
                    <a:lumMod val="50000"/>
                  </a:schemeClr>
                </a:solidFill>
              </a:rPr>
              <a:t>empty</a:t>
            </a:r>
          </a:p>
          <a:p>
            <a:pPr marL="114300" indent="0">
              <a:buNone/>
            </a:pPr>
            <a:endParaRPr lang="tr-TR" sz="3400" b="1" dirty="0">
              <a:solidFill>
                <a:schemeClr val="accent6">
                  <a:lumMod val="50000"/>
                </a:schemeClr>
              </a:solidFill>
            </a:endParaRPr>
          </a:p>
          <a:p>
            <a:pPr marL="114300" indent="0">
              <a:buNone/>
            </a:pPr>
            <a:r>
              <a:rPr lang="tr-TR" sz="3400" b="1" dirty="0">
                <a:solidFill>
                  <a:schemeClr val="accent6">
                    <a:lumMod val="50000"/>
                  </a:schemeClr>
                </a:solidFill>
              </a:rPr>
              <a:t>Solution</a:t>
            </a:r>
          </a:p>
          <a:p>
            <a:pPr marL="114300" indent="0">
              <a:buNone/>
            </a:pPr>
            <a:r>
              <a:rPr lang="tr-TR" sz="3400" b="1" dirty="0">
                <a:solidFill>
                  <a:schemeClr val="accent6">
                    <a:lumMod val="50000"/>
                  </a:schemeClr>
                </a:solidFill>
              </a:rPr>
              <a:t>	</a:t>
            </a:r>
            <a:r>
              <a:rPr lang="tr-TR" sz="3400" b="1" dirty="0" smtClean="0">
                <a:solidFill>
                  <a:schemeClr val="accent6">
                    <a:lumMod val="50000"/>
                  </a:schemeClr>
                </a:solidFill>
              </a:rPr>
              <a:t>When a plane has taken off, we control if the next plane enter for any waiting queue, but stack can be empty. We added if statement that if stack is empty, do not query for any waiting plane</a:t>
            </a:r>
            <a:endParaRPr lang="tr-TR" sz="3400" b="1" dirty="0">
              <a:solidFill>
                <a:schemeClr val="accent6">
                  <a:lumMod val="50000"/>
                </a:schemeClr>
              </a:solidFill>
            </a:endParaRPr>
          </a:p>
          <a:p>
            <a:endParaRPr lang="tr-TR" dirty="0"/>
          </a:p>
        </p:txBody>
      </p:sp>
    </p:spTree>
    <p:extLst>
      <p:ext uri="{BB962C8B-B14F-4D97-AF65-F5344CB8AC3E}">
        <p14:creationId xmlns:p14="http://schemas.microsoft.com/office/powerpoint/2010/main" val="422582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81105"/>
            <a:ext cx="7620000" cy="1143000"/>
          </a:xfrm>
        </p:spPr>
        <p:txBody>
          <a:bodyPr/>
          <a:lstStyle/>
          <a:p>
            <a:r>
              <a:rPr lang="tr-TR" sz="4400" b="1" dirty="0">
                <a:solidFill>
                  <a:srgbClr val="FFC000"/>
                </a:solidFill>
              </a:rPr>
              <a:t>CONCLUSION:SCREEN SHOTS</a:t>
            </a:r>
            <a:br>
              <a:rPr lang="tr-TR" sz="4400" b="1" dirty="0">
                <a:solidFill>
                  <a:srgbClr val="FFC000"/>
                </a:solidFill>
              </a:rPr>
            </a:br>
            <a:endParaRPr lang="tr-TR" sz="4400" dirty="0">
              <a:solidFill>
                <a:srgbClr val="FFC000"/>
              </a:solidFill>
            </a:endParaRPr>
          </a:p>
        </p:txBody>
      </p:sp>
      <p:sp>
        <p:nvSpPr>
          <p:cNvPr id="3" name="Metin kutusu 2"/>
          <p:cNvSpPr txBox="1"/>
          <p:nvPr/>
        </p:nvSpPr>
        <p:spPr>
          <a:xfrm>
            <a:off x="467544" y="991931"/>
            <a:ext cx="3182666" cy="461665"/>
          </a:xfrm>
          <a:prstGeom prst="rect">
            <a:avLst/>
          </a:prstGeom>
          <a:noFill/>
        </p:spPr>
        <p:txBody>
          <a:bodyPr wrap="none" rtlCol="0">
            <a:spAutoFit/>
          </a:bodyPr>
          <a:lstStyle/>
          <a:p>
            <a:pPr marL="285750" indent="-285750">
              <a:buFont typeface="Wingdings" pitchFamily="2" charset="2"/>
              <a:buChar char="v"/>
            </a:pPr>
            <a:r>
              <a:rPr lang="tr-TR" sz="2400" b="1" dirty="0" smtClean="0"/>
              <a:t>First </a:t>
            </a:r>
            <a:r>
              <a:rPr lang="tr-TR" sz="2400" b="1" dirty="0" err="1" smtClean="0"/>
              <a:t>image</a:t>
            </a:r>
            <a:r>
              <a:rPr lang="tr-TR" sz="2400" b="1" dirty="0" smtClean="0"/>
              <a:t> of </a:t>
            </a:r>
            <a:r>
              <a:rPr lang="tr-TR" sz="2400" b="1" dirty="0" err="1" smtClean="0"/>
              <a:t>screen</a:t>
            </a:r>
            <a:r>
              <a:rPr lang="tr-TR" sz="2400" b="1" dirty="0" smtClean="0"/>
              <a:t>.</a:t>
            </a:r>
            <a:endParaRPr lang="tr-TR" sz="2400" b="1"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453596"/>
            <a:ext cx="8280920" cy="5287772"/>
          </a:xfrm>
          <a:prstGeom prst="rect">
            <a:avLst/>
          </a:prstGeom>
        </p:spPr>
      </p:pic>
    </p:spTree>
    <p:extLst>
      <p:ext uri="{BB962C8B-B14F-4D97-AF65-F5344CB8AC3E}">
        <p14:creationId xmlns:p14="http://schemas.microsoft.com/office/powerpoint/2010/main" val="1531688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32656"/>
            <a:ext cx="8136904" cy="1143000"/>
          </a:xfrm>
        </p:spPr>
        <p:txBody>
          <a:bodyPr/>
          <a:lstStyle/>
          <a:p>
            <a:r>
              <a:rPr lang="tr-TR" sz="4400" b="1" dirty="0">
                <a:solidFill>
                  <a:srgbClr val="FFC000"/>
                </a:solidFill>
              </a:rPr>
              <a:t>CONCLUSION:SCREEN</a:t>
            </a:r>
            <a:r>
              <a:rPr lang="tr-TR" sz="4800" b="1" dirty="0">
                <a:solidFill>
                  <a:srgbClr val="FFC000"/>
                </a:solidFill>
              </a:rPr>
              <a:t> SHOTS</a:t>
            </a:r>
            <a:br>
              <a:rPr lang="tr-TR" sz="4800" b="1" dirty="0">
                <a:solidFill>
                  <a:srgbClr val="FFC000"/>
                </a:solidFill>
              </a:rPr>
            </a:br>
            <a:endParaRPr lang="tr-TR" dirty="0"/>
          </a:p>
        </p:txBody>
      </p:sp>
      <p:sp>
        <p:nvSpPr>
          <p:cNvPr id="3" name="Metin kutusu 2"/>
          <p:cNvSpPr txBox="1"/>
          <p:nvPr/>
        </p:nvSpPr>
        <p:spPr>
          <a:xfrm>
            <a:off x="395536" y="1004977"/>
            <a:ext cx="4444999" cy="461665"/>
          </a:xfrm>
          <a:prstGeom prst="rect">
            <a:avLst/>
          </a:prstGeom>
          <a:noFill/>
        </p:spPr>
        <p:txBody>
          <a:bodyPr wrap="none" rtlCol="0">
            <a:spAutoFit/>
          </a:bodyPr>
          <a:lstStyle/>
          <a:p>
            <a:pPr marL="285750" indent="-285750">
              <a:buFont typeface="Wingdings" pitchFamily="2" charset="2"/>
              <a:buChar char="v"/>
            </a:pPr>
            <a:r>
              <a:rPr lang="tr-TR" sz="2400" b="1" dirty="0" err="1" smtClean="0"/>
              <a:t>Showing</a:t>
            </a:r>
            <a:r>
              <a:rPr lang="tr-TR" sz="2400" b="1" dirty="0" smtClean="0"/>
              <a:t> </a:t>
            </a:r>
            <a:r>
              <a:rPr lang="tr-TR" sz="2400" b="1" dirty="0" err="1" smtClean="0"/>
              <a:t>information</a:t>
            </a:r>
            <a:r>
              <a:rPr lang="tr-TR" sz="2400" b="1" dirty="0" smtClean="0"/>
              <a:t> in </a:t>
            </a:r>
            <a:r>
              <a:rPr lang="tr-TR" sz="2400" b="1" dirty="0" err="1" smtClean="0"/>
              <a:t>screen</a:t>
            </a:r>
            <a:r>
              <a:rPr lang="tr-TR" sz="2400" b="1" dirty="0" smtClean="0"/>
              <a:t>.</a:t>
            </a:r>
            <a:endParaRPr lang="tr-TR" sz="2400" b="1"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498366"/>
            <a:ext cx="8244408" cy="5143350"/>
          </a:xfrm>
          <a:prstGeom prst="rect">
            <a:avLst/>
          </a:prstGeom>
        </p:spPr>
      </p:pic>
    </p:spTree>
    <p:extLst>
      <p:ext uri="{BB962C8B-B14F-4D97-AF65-F5344CB8AC3E}">
        <p14:creationId xmlns:p14="http://schemas.microsoft.com/office/powerpoint/2010/main" val="2569307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332656"/>
            <a:ext cx="7620000" cy="1143000"/>
          </a:xfrm>
        </p:spPr>
        <p:txBody>
          <a:bodyPr/>
          <a:lstStyle/>
          <a:p>
            <a:r>
              <a:rPr lang="tr-TR" sz="4400" b="1" dirty="0" smtClean="0">
                <a:solidFill>
                  <a:srgbClr val="FFC000"/>
                </a:solidFill>
              </a:rPr>
              <a:t>CONCLUSION:SCREEN </a:t>
            </a:r>
            <a:r>
              <a:rPr lang="tr-TR" sz="4400" b="1" dirty="0">
                <a:solidFill>
                  <a:srgbClr val="FFC000"/>
                </a:solidFill>
              </a:rPr>
              <a:t>SHOTS</a:t>
            </a:r>
            <a:br>
              <a:rPr lang="tr-TR" sz="4400" b="1" dirty="0">
                <a:solidFill>
                  <a:srgbClr val="FFC000"/>
                </a:solidFill>
              </a:rPr>
            </a:br>
            <a:endParaRPr lang="tr-TR" dirty="0"/>
          </a:p>
        </p:txBody>
      </p:sp>
      <p:sp>
        <p:nvSpPr>
          <p:cNvPr id="3" name="Metin kutusu 2"/>
          <p:cNvSpPr txBox="1"/>
          <p:nvPr/>
        </p:nvSpPr>
        <p:spPr>
          <a:xfrm>
            <a:off x="395536" y="961791"/>
            <a:ext cx="3527248" cy="461665"/>
          </a:xfrm>
          <a:prstGeom prst="rect">
            <a:avLst/>
          </a:prstGeom>
          <a:noFill/>
        </p:spPr>
        <p:txBody>
          <a:bodyPr wrap="none" rtlCol="0">
            <a:spAutoFit/>
          </a:bodyPr>
          <a:lstStyle/>
          <a:p>
            <a:pPr marL="285750" indent="-285750">
              <a:buFont typeface="Wingdings" pitchFamily="2" charset="2"/>
              <a:buChar char="v"/>
            </a:pPr>
            <a:r>
              <a:rPr lang="tr-TR" sz="2400" b="1" dirty="0" err="1" smtClean="0"/>
              <a:t>Running</a:t>
            </a:r>
            <a:r>
              <a:rPr lang="tr-TR" sz="2400" b="1" dirty="0" smtClean="0"/>
              <a:t> </a:t>
            </a:r>
            <a:r>
              <a:rPr lang="tr-TR" sz="2400" b="1" dirty="0" err="1" smtClean="0"/>
              <a:t>the</a:t>
            </a:r>
            <a:r>
              <a:rPr lang="tr-TR" sz="2400" b="1" dirty="0" smtClean="0"/>
              <a:t> </a:t>
            </a:r>
            <a:r>
              <a:rPr lang="tr-TR" sz="2400" b="1" dirty="0" err="1" smtClean="0"/>
              <a:t>simulation</a:t>
            </a:r>
            <a:r>
              <a:rPr lang="tr-TR" sz="2400" b="1" dirty="0" smtClean="0"/>
              <a:t>.</a:t>
            </a:r>
            <a:endParaRPr lang="tr-TR" sz="2400" b="1"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448817"/>
            <a:ext cx="8316416" cy="5130860"/>
          </a:xfrm>
          <a:prstGeom prst="rect">
            <a:avLst/>
          </a:prstGeom>
        </p:spPr>
      </p:pic>
    </p:spTree>
    <p:extLst>
      <p:ext uri="{BB962C8B-B14F-4D97-AF65-F5344CB8AC3E}">
        <p14:creationId xmlns:p14="http://schemas.microsoft.com/office/powerpoint/2010/main" val="5538950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7620000" cy="1143000"/>
          </a:xfrm>
        </p:spPr>
        <p:txBody>
          <a:bodyPr/>
          <a:lstStyle/>
          <a:p>
            <a:r>
              <a:rPr lang="tr-TR" sz="4400" b="1" dirty="0">
                <a:solidFill>
                  <a:srgbClr val="FFC000"/>
                </a:solidFill>
              </a:rPr>
              <a:t>REFERENCES</a:t>
            </a:r>
            <a:br>
              <a:rPr lang="tr-TR" sz="4400" b="1" dirty="0">
                <a:solidFill>
                  <a:srgbClr val="FFC000"/>
                </a:solidFill>
              </a:rPr>
            </a:br>
            <a:endParaRPr lang="tr-TR" sz="4400" dirty="0">
              <a:solidFill>
                <a:srgbClr val="FFC000"/>
              </a:solidFill>
            </a:endParaRPr>
          </a:p>
        </p:txBody>
      </p:sp>
      <p:sp>
        <p:nvSpPr>
          <p:cNvPr id="3" name="İçerik Yer Tutucusu 2"/>
          <p:cNvSpPr>
            <a:spLocks noGrp="1"/>
          </p:cNvSpPr>
          <p:nvPr>
            <p:ph idx="1"/>
          </p:nvPr>
        </p:nvSpPr>
        <p:spPr/>
        <p:txBody>
          <a:bodyPr>
            <a:normAutofit/>
          </a:bodyPr>
          <a:lstStyle/>
          <a:p>
            <a:pPr>
              <a:buFont typeface="Wingdings" pitchFamily="2" charset="2"/>
              <a:buChar char="v"/>
            </a:pPr>
            <a:r>
              <a:rPr lang="tr-TR" sz="2400" b="1" dirty="0" smtClean="0"/>
              <a:t>Lectures.deu.edu.tr</a:t>
            </a:r>
          </a:p>
          <a:p>
            <a:pPr marL="114300" indent="0">
              <a:buNone/>
            </a:pPr>
            <a:endParaRPr lang="tr-TR" sz="2400" b="1" dirty="0"/>
          </a:p>
        </p:txBody>
      </p:sp>
    </p:spTree>
    <p:extLst>
      <p:ext uri="{BB962C8B-B14F-4D97-AF65-F5344CB8AC3E}">
        <p14:creationId xmlns:p14="http://schemas.microsoft.com/office/powerpoint/2010/main" val="2569145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539552" y="188640"/>
            <a:ext cx="7620000" cy="1143000"/>
          </a:xfrm>
        </p:spPr>
        <p:txBody>
          <a:bodyPr/>
          <a:lstStyle/>
          <a:p>
            <a:r>
              <a:rPr lang="tr-TR" sz="4400" b="1" dirty="0" smtClean="0">
                <a:solidFill>
                  <a:srgbClr val="FFC000"/>
                </a:solidFill>
              </a:rPr>
              <a:t>OUTLINE</a:t>
            </a:r>
            <a:endParaRPr lang="tr-TR" sz="4400" b="1" dirty="0">
              <a:solidFill>
                <a:srgbClr val="FFC000"/>
              </a:solidFill>
            </a:endParaRPr>
          </a:p>
        </p:txBody>
      </p:sp>
      <p:sp>
        <p:nvSpPr>
          <p:cNvPr id="2" name="İçerik Yer Tutucusu 1"/>
          <p:cNvSpPr>
            <a:spLocks noGrp="1"/>
          </p:cNvSpPr>
          <p:nvPr>
            <p:ph idx="1"/>
          </p:nvPr>
        </p:nvSpPr>
        <p:spPr>
          <a:xfrm>
            <a:off x="323528" y="1268760"/>
            <a:ext cx="7620000" cy="4800600"/>
          </a:xfrm>
        </p:spPr>
        <p:txBody>
          <a:bodyPr>
            <a:normAutofit fontScale="92500" lnSpcReduction="10000"/>
          </a:bodyPr>
          <a:lstStyle/>
          <a:p>
            <a:pPr>
              <a:buFont typeface="Wingdings" pitchFamily="2" charset="2"/>
              <a:buChar char="v"/>
            </a:pPr>
            <a:r>
              <a:rPr lang="tr-TR" sz="3600" b="1" dirty="0" smtClean="0">
                <a:solidFill>
                  <a:schemeClr val="accent6">
                    <a:lumMod val="50000"/>
                  </a:schemeClr>
                </a:solidFill>
              </a:rPr>
              <a:t>THE AIM OF THE PROJECT</a:t>
            </a:r>
          </a:p>
          <a:p>
            <a:pPr>
              <a:buFont typeface="Wingdings" pitchFamily="2" charset="2"/>
              <a:buChar char="v"/>
            </a:pPr>
            <a:r>
              <a:rPr lang="tr-TR" sz="3600" b="1" dirty="0" smtClean="0">
                <a:solidFill>
                  <a:schemeClr val="accent6">
                    <a:lumMod val="50000"/>
                  </a:schemeClr>
                </a:solidFill>
              </a:rPr>
              <a:t>SPECIFICATION OF AIRPORT FLIGHTS</a:t>
            </a:r>
          </a:p>
          <a:p>
            <a:pPr>
              <a:buFont typeface="Wingdings" pitchFamily="2" charset="2"/>
              <a:buChar char="v"/>
            </a:pPr>
            <a:r>
              <a:rPr lang="tr-TR" sz="3600" b="1" dirty="0" smtClean="0">
                <a:solidFill>
                  <a:schemeClr val="accent6">
                    <a:lumMod val="50000"/>
                  </a:schemeClr>
                </a:solidFill>
              </a:rPr>
              <a:t>WEEKLY PROGRAM</a:t>
            </a:r>
          </a:p>
          <a:p>
            <a:pPr>
              <a:buFont typeface="Wingdings" pitchFamily="2" charset="2"/>
              <a:buChar char="v"/>
            </a:pPr>
            <a:r>
              <a:rPr lang="tr-TR" sz="3600" b="1" dirty="0" smtClean="0">
                <a:solidFill>
                  <a:schemeClr val="accent6">
                    <a:lumMod val="50000"/>
                  </a:schemeClr>
                </a:solidFill>
              </a:rPr>
              <a:t>TASKS SHARING</a:t>
            </a:r>
          </a:p>
          <a:p>
            <a:pPr>
              <a:buFont typeface="Wingdings" pitchFamily="2" charset="2"/>
              <a:buChar char="v"/>
            </a:pPr>
            <a:r>
              <a:rPr lang="tr-TR" sz="3600" b="1" dirty="0" smtClean="0">
                <a:solidFill>
                  <a:schemeClr val="accent6">
                    <a:lumMod val="50000"/>
                  </a:schemeClr>
                </a:solidFill>
              </a:rPr>
              <a:t>PROBLEMS OF ENCOUNTERED</a:t>
            </a:r>
          </a:p>
          <a:p>
            <a:pPr>
              <a:buFont typeface="Wingdings" pitchFamily="2" charset="2"/>
              <a:buChar char="v"/>
            </a:pPr>
            <a:r>
              <a:rPr lang="tr-TR" sz="3600" b="1" dirty="0" smtClean="0">
                <a:solidFill>
                  <a:schemeClr val="accent6">
                    <a:lumMod val="50000"/>
                  </a:schemeClr>
                </a:solidFill>
              </a:rPr>
              <a:t>CONCLUSION:SCREEN SHOTS</a:t>
            </a:r>
          </a:p>
          <a:p>
            <a:pPr>
              <a:buFont typeface="Wingdings" pitchFamily="2" charset="2"/>
              <a:buChar char="v"/>
            </a:pPr>
            <a:r>
              <a:rPr lang="tr-TR" sz="3600" b="1" dirty="0" smtClean="0">
                <a:solidFill>
                  <a:schemeClr val="accent6">
                    <a:lumMod val="50000"/>
                  </a:schemeClr>
                </a:solidFill>
              </a:rPr>
              <a:t>REFERENCES</a:t>
            </a:r>
          </a:p>
          <a:p>
            <a:pPr>
              <a:buFont typeface="Wingdings" pitchFamily="2" charset="2"/>
              <a:buChar char="v"/>
            </a:pPr>
            <a:r>
              <a:rPr lang="tr-TR" sz="3600" b="1" dirty="0" smtClean="0">
                <a:solidFill>
                  <a:schemeClr val="accent6">
                    <a:lumMod val="50000"/>
                  </a:schemeClr>
                </a:solidFill>
              </a:rPr>
              <a:t>QUESTIONS</a:t>
            </a:r>
            <a:endParaRPr lang="tr-TR" sz="3600" b="1" dirty="0">
              <a:solidFill>
                <a:schemeClr val="accent6">
                  <a:lumMod val="50000"/>
                </a:schemeClr>
              </a:solidFill>
            </a:endParaRPr>
          </a:p>
        </p:txBody>
      </p:sp>
    </p:spTree>
    <p:extLst>
      <p:ext uri="{BB962C8B-B14F-4D97-AF65-F5344CB8AC3E}">
        <p14:creationId xmlns:p14="http://schemas.microsoft.com/office/powerpoint/2010/main" val="1456431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35" y="2004329"/>
            <a:ext cx="7200800" cy="4104456"/>
          </a:xfrm>
          <a:prstGeom prst="rect">
            <a:avLst/>
          </a:prstGeom>
        </p:spPr>
      </p:pic>
      <p:sp>
        <p:nvSpPr>
          <p:cNvPr id="5" name="Metin kutusu 4"/>
          <p:cNvSpPr txBox="1"/>
          <p:nvPr/>
        </p:nvSpPr>
        <p:spPr>
          <a:xfrm>
            <a:off x="1475656" y="764704"/>
            <a:ext cx="5255926" cy="923330"/>
          </a:xfrm>
          <a:prstGeom prst="rect">
            <a:avLst/>
          </a:prstGeom>
          <a:noFill/>
        </p:spPr>
        <p:txBody>
          <a:bodyPr wrap="none" rtlCol="0">
            <a:spAutoFit/>
          </a:bodyPr>
          <a:lstStyle/>
          <a:p>
            <a:r>
              <a:rPr lang="tr-TR" sz="5400" b="1" dirty="0" smtClean="0">
                <a:solidFill>
                  <a:srgbClr val="FFC000"/>
                </a:solidFill>
              </a:rPr>
              <a:t>ANY QUESTIONS?</a:t>
            </a:r>
            <a:endParaRPr lang="tr-TR" sz="5400" b="1" dirty="0">
              <a:solidFill>
                <a:srgbClr val="FFC000"/>
              </a:solidFill>
            </a:endParaRPr>
          </a:p>
        </p:txBody>
      </p:sp>
    </p:spTree>
    <p:extLst>
      <p:ext uri="{BB962C8B-B14F-4D97-AF65-F5344CB8AC3E}">
        <p14:creationId xmlns:p14="http://schemas.microsoft.com/office/powerpoint/2010/main" val="40445069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836712"/>
            <a:ext cx="6534912" cy="4971288"/>
          </a:xfrm>
          <a:prstGeom prst="rect">
            <a:avLst/>
          </a:prstGeom>
        </p:spPr>
      </p:pic>
    </p:spTree>
    <p:extLst>
      <p:ext uri="{BB962C8B-B14F-4D97-AF65-F5344CB8AC3E}">
        <p14:creationId xmlns:p14="http://schemas.microsoft.com/office/powerpoint/2010/main" val="34979213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7620000" cy="1143000"/>
          </a:xfrm>
        </p:spPr>
        <p:txBody>
          <a:bodyPr/>
          <a:lstStyle/>
          <a:p>
            <a:r>
              <a:rPr lang="tr-TR" sz="4400" b="1" dirty="0">
                <a:solidFill>
                  <a:srgbClr val="FFC000"/>
                </a:solidFill>
              </a:rPr>
              <a:t>THE AIM OF THE PROJECT</a:t>
            </a:r>
            <a:br>
              <a:rPr lang="tr-TR" sz="4400" b="1" dirty="0">
                <a:solidFill>
                  <a:srgbClr val="FFC000"/>
                </a:solidFill>
              </a:rPr>
            </a:br>
            <a:endParaRPr lang="tr-TR" sz="4400" dirty="0">
              <a:solidFill>
                <a:srgbClr val="FFC000"/>
              </a:solidFill>
            </a:endParaRPr>
          </a:p>
        </p:txBody>
      </p:sp>
      <p:sp>
        <p:nvSpPr>
          <p:cNvPr id="3" name="İçerik Yer Tutucusu 2"/>
          <p:cNvSpPr>
            <a:spLocks noGrp="1"/>
          </p:cNvSpPr>
          <p:nvPr>
            <p:ph idx="1"/>
          </p:nvPr>
        </p:nvSpPr>
        <p:spPr>
          <a:xfrm>
            <a:off x="395536" y="1772816"/>
            <a:ext cx="7620000" cy="4800600"/>
          </a:xfrm>
        </p:spPr>
        <p:txBody>
          <a:bodyPr>
            <a:normAutofit/>
          </a:bodyPr>
          <a:lstStyle/>
          <a:p>
            <a:pPr>
              <a:buFont typeface="Wingdings" pitchFamily="2" charset="2"/>
              <a:buChar char="v"/>
            </a:pPr>
            <a:r>
              <a:rPr lang="tr-TR" sz="2800" b="1" dirty="0" err="1">
                <a:solidFill>
                  <a:schemeClr val="accent6">
                    <a:lumMod val="50000"/>
                  </a:schemeClr>
                </a:solidFill>
              </a:rPr>
              <a:t>Developing</a:t>
            </a:r>
            <a:r>
              <a:rPr lang="en-US" sz="2800" b="1" dirty="0">
                <a:solidFill>
                  <a:schemeClr val="accent6">
                    <a:lumMod val="50000"/>
                  </a:schemeClr>
                </a:solidFill>
              </a:rPr>
              <a:t> </a:t>
            </a:r>
            <a:r>
              <a:rPr lang="tr-TR" sz="2800" b="1" dirty="0" smtClean="0">
                <a:solidFill>
                  <a:schemeClr val="accent6">
                    <a:lumMod val="50000"/>
                  </a:schemeClr>
                </a:solidFill>
              </a:rPr>
              <a:t>an </a:t>
            </a:r>
            <a:r>
              <a:rPr lang="tr-TR" sz="2800" b="1" dirty="0" err="1" smtClean="0">
                <a:solidFill>
                  <a:schemeClr val="accent6">
                    <a:lumMod val="50000"/>
                  </a:schemeClr>
                </a:solidFill>
              </a:rPr>
              <a:t>airport</a:t>
            </a:r>
            <a:r>
              <a:rPr lang="tr-TR" sz="2800" b="1" dirty="0" smtClean="0">
                <a:solidFill>
                  <a:schemeClr val="accent6">
                    <a:lumMod val="50000"/>
                  </a:schemeClr>
                </a:solidFill>
              </a:rPr>
              <a:t> </a:t>
            </a:r>
            <a:r>
              <a:rPr lang="tr-TR" sz="2800" b="1" dirty="0" err="1" smtClean="0">
                <a:solidFill>
                  <a:schemeClr val="accent6">
                    <a:lumMod val="50000"/>
                  </a:schemeClr>
                </a:solidFill>
              </a:rPr>
              <a:t>simulation</a:t>
            </a:r>
            <a:r>
              <a:rPr lang="tr-TR" sz="2800" b="1" dirty="0" smtClean="0">
                <a:solidFill>
                  <a:schemeClr val="accent6">
                    <a:lumMod val="50000"/>
                  </a:schemeClr>
                </a:solidFill>
              </a:rPr>
              <a:t> of </a:t>
            </a:r>
            <a:r>
              <a:rPr lang="tr-TR" sz="2800" b="1" dirty="0" err="1" smtClean="0">
                <a:solidFill>
                  <a:schemeClr val="accent6">
                    <a:lumMod val="50000"/>
                  </a:schemeClr>
                </a:solidFill>
              </a:rPr>
              <a:t>arrival</a:t>
            </a:r>
            <a:r>
              <a:rPr lang="tr-TR" sz="2800" b="1" dirty="0" smtClean="0">
                <a:solidFill>
                  <a:schemeClr val="accent6">
                    <a:lumMod val="50000"/>
                  </a:schemeClr>
                </a:solidFill>
              </a:rPr>
              <a:t> </a:t>
            </a:r>
            <a:r>
              <a:rPr lang="tr-TR" sz="2800" b="1" dirty="0" err="1" smtClean="0">
                <a:solidFill>
                  <a:schemeClr val="accent6">
                    <a:lumMod val="50000"/>
                  </a:schemeClr>
                </a:solidFill>
              </a:rPr>
              <a:t>and</a:t>
            </a:r>
            <a:r>
              <a:rPr lang="tr-TR" sz="2800" b="1" dirty="0" smtClean="0">
                <a:solidFill>
                  <a:schemeClr val="accent6">
                    <a:lumMod val="50000"/>
                  </a:schemeClr>
                </a:solidFill>
              </a:rPr>
              <a:t> </a:t>
            </a:r>
            <a:r>
              <a:rPr lang="tr-TR" sz="2800" b="1" dirty="0" err="1" smtClean="0">
                <a:solidFill>
                  <a:schemeClr val="accent6">
                    <a:lumMod val="50000"/>
                  </a:schemeClr>
                </a:solidFill>
              </a:rPr>
              <a:t>departure</a:t>
            </a:r>
            <a:r>
              <a:rPr lang="tr-TR" sz="2800" b="1" dirty="0" smtClean="0">
                <a:solidFill>
                  <a:schemeClr val="accent6">
                    <a:lumMod val="50000"/>
                  </a:schemeClr>
                </a:solidFill>
              </a:rPr>
              <a:t> </a:t>
            </a:r>
            <a:r>
              <a:rPr lang="tr-TR" sz="2800" b="1" dirty="0" err="1" smtClean="0">
                <a:solidFill>
                  <a:schemeClr val="accent6">
                    <a:lumMod val="50000"/>
                  </a:schemeClr>
                </a:solidFill>
              </a:rPr>
              <a:t>flights</a:t>
            </a:r>
            <a:r>
              <a:rPr lang="tr-TR" sz="2800" b="1" dirty="0" smtClean="0">
                <a:solidFill>
                  <a:schemeClr val="accent6">
                    <a:lumMod val="50000"/>
                  </a:schemeClr>
                </a:solidFill>
              </a:rPr>
              <a:t> </a:t>
            </a:r>
            <a:r>
              <a:rPr lang="tr-TR" sz="2800" b="1" dirty="0" err="1" smtClean="0">
                <a:solidFill>
                  <a:schemeClr val="accent6">
                    <a:lumMod val="50000"/>
                  </a:schemeClr>
                </a:solidFill>
              </a:rPr>
              <a:t>and</a:t>
            </a:r>
            <a:r>
              <a:rPr lang="tr-TR" sz="2800" b="1" dirty="0" smtClean="0">
                <a:solidFill>
                  <a:schemeClr val="accent6">
                    <a:lumMod val="50000"/>
                  </a:schemeClr>
                </a:solidFill>
              </a:rPr>
              <a:t> </a:t>
            </a:r>
            <a:r>
              <a:rPr lang="tr-TR" sz="2800" b="1" dirty="0" err="1" smtClean="0">
                <a:solidFill>
                  <a:schemeClr val="accent6">
                    <a:lumMod val="50000"/>
                  </a:schemeClr>
                </a:solidFill>
              </a:rPr>
              <a:t>listing</a:t>
            </a:r>
            <a:r>
              <a:rPr lang="tr-TR" sz="2800" b="1" dirty="0" smtClean="0">
                <a:solidFill>
                  <a:schemeClr val="accent6">
                    <a:lumMod val="50000"/>
                  </a:schemeClr>
                </a:solidFill>
              </a:rPr>
              <a:t> </a:t>
            </a:r>
            <a:r>
              <a:rPr lang="tr-TR" sz="2800" b="1" dirty="0" err="1" smtClean="0">
                <a:solidFill>
                  <a:schemeClr val="accent6">
                    <a:lumMod val="50000"/>
                  </a:schemeClr>
                </a:solidFill>
              </a:rPr>
              <a:t>passengers</a:t>
            </a:r>
            <a:r>
              <a:rPr lang="tr-TR" sz="2800" b="1" dirty="0" smtClean="0">
                <a:solidFill>
                  <a:schemeClr val="accent6">
                    <a:lumMod val="50000"/>
                  </a:schemeClr>
                </a:solidFill>
              </a:rPr>
              <a:t> </a:t>
            </a:r>
            <a:r>
              <a:rPr lang="tr-TR" sz="2800" b="1" dirty="0" err="1" smtClean="0">
                <a:solidFill>
                  <a:schemeClr val="accent6">
                    <a:lumMod val="50000"/>
                  </a:schemeClr>
                </a:solidFill>
              </a:rPr>
              <a:t>according</a:t>
            </a:r>
            <a:r>
              <a:rPr lang="tr-TR" sz="2800" b="1" dirty="0" smtClean="0">
                <a:solidFill>
                  <a:schemeClr val="accent6">
                    <a:lumMod val="50000"/>
                  </a:schemeClr>
                </a:solidFill>
              </a:rPr>
              <a:t> </a:t>
            </a:r>
            <a:r>
              <a:rPr lang="tr-TR" sz="2800" b="1" dirty="0" err="1" smtClean="0">
                <a:solidFill>
                  <a:schemeClr val="accent6">
                    <a:lumMod val="50000"/>
                  </a:schemeClr>
                </a:solidFill>
              </a:rPr>
              <a:t>to</a:t>
            </a:r>
            <a:r>
              <a:rPr lang="tr-TR" sz="2800" b="1" dirty="0" smtClean="0">
                <a:solidFill>
                  <a:schemeClr val="accent6">
                    <a:lumMod val="50000"/>
                  </a:schemeClr>
                </a:solidFill>
              </a:rPr>
              <a:t> </a:t>
            </a:r>
            <a:r>
              <a:rPr lang="tr-TR" sz="2800" b="1" dirty="0" err="1" smtClean="0">
                <a:solidFill>
                  <a:schemeClr val="accent6">
                    <a:lumMod val="50000"/>
                  </a:schemeClr>
                </a:solidFill>
              </a:rPr>
              <a:t>the</a:t>
            </a:r>
            <a:r>
              <a:rPr lang="tr-TR" sz="2800" b="1" dirty="0" smtClean="0">
                <a:solidFill>
                  <a:schemeClr val="accent6">
                    <a:lumMod val="50000"/>
                  </a:schemeClr>
                </a:solidFill>
              </a:rPr>
              <a:t> </a:t>
            </a:r>
            <a:r>
              <a:rPr lang="tr-TR" sz="2800" b="1" dirty="0" err="1" smtClean="0">
                <a:solidFill>
                  <a:schemeClr val="accent6">
                    <a:lumMod val="50000"/>
                  </a:schemeClr>
                </a:solidFill>
              </a:rPr>
              <a:t>flights</a:t>
            </a:r>
            <a:r>
              <a:rPr lang="tr-TR" sz="2800" b="1" dirty="0" smtClean="0">
                <a:solidFill>
                  <a:schemeClr val="accent6">
                    <a:lumMod val="50000"/>
                  </a:schemeClr>
                </a:solidFill>
              </a:rPr>
              <a:t>.</a:t>
            </a:r>
          </a:p>
          <a:p>
            <a:pPr>
              <a:buFont typeface="Wingdings" pitchFamily="2" charset="2"/>
              <a:buChar char="v"/>
            </a:pPr>
            <a:r>
              <a:rPr lang="tr-TR" sz="2800" b="1" dirty="0" err="1" smtClean="0">
                <a:solidFill>
                  <a:schemeClr val="accent6">
                    <a:lumMod val="50000"/>
                  </a:schemeClr>
                </a:solidFill>
              </a:rPr>
              <a:t>When</a:t>
            </a:r>
            <a:r>
              <a:rPr lang="tr-TR" sz="2800" b="1" dirty="0" smtClean="0">
                <a:solidFill>
                  <a:schemeClr val="accent6">
                    <a:lumMod val="50000"/>
                  </a:schemeClr>
                </a:solidFill>
              </a:rPr>
              <a:t> </a:t>
            </a:r>
            <a:r>
              <a:rPr lang="tr-TR" sz="2800" b="1" dirty="0" err="1">
                <a:solidFill>
                  <a:schemeClr val="accent6">
                    <a:lumMod val="50000"/>
                  </a:schemeClr>
                </a:solidFill>
              </a:rPr>
              <a:t>d</a:t>
            </a:r>
            <a:r>
              <a:rPr lang="tr-TR" sz="2800" b="1" dirty="0" err="1" smtClean="0">
                <a:solidFill>
                  <a:schemeClr val="accent6">
                    <a:lumMod val="50000"/>
                  </a:schemeClr>
                </a:solidFill>
              </a:rPr>
              <a:t>eveloping</a:t>
            </a:r>
            <a:r>
              <a:rPr lang="en-US" sz="2800" b="1" dirty="0" smtClean="0">
                <a:solidFill>
                  <a:schemeClr val="accent6">
                    <a:lumMod val="50000"/>
                  </a:schemeClr>
                </a:solidFill>
              </a:rPr>
              <a:t> </a:t>
            </a:r>
            <a:r>
              <a:rPr lang="tr-TR" sz="2800" b="1" dirty="0" err="1" smtClean="0">
                <a:solidFill>
                  <a:schemeClr val="accent6">
                    <a:lumMod val="50000"/>
                  </a:schemeClr>
                </a:solidFill>
              </a:rPr>
              <a:t>the</a:t>
            </a:r>
            <a:r>
              <a:rPr lang="tr-TR" sz="2800" b="1" dirty="0" smtClean="0">
                <a:solidFill>
                  <a:schemeClr val="accent6">
                    <a:lumMod val="50000"/>
                  </a:schemeClr>
                </a:solidFill>
              </a:rPr>
              <a:t> software</a:t>
            </a:r>
            <a:r>
              <a:rPr lang="en-US" sz="2800" b="1" dirty="0" smtClean="0">
                <a:solidFill>
                  <a:schemeClr val="accent6">
                    <a:lumMod val="50000"/>
                  </a:schemeClr>
                </a:solidFill>
              </a:rPr>
              <a:t> </a:t>
            </a:r>
            <a:r>
              <a:rPr lang="en-US" sz="2800" b="1" dirty="0">
                <a:solidFill>
                  <a:schemeClr val="accent6">
                    <a:lumMod val="50000"/>
                  </a:schemeClr>
                </a:solidFill>
              </a:rPr>
              <a:t>that using our</a:t>
            </a:r>
            <a:r>
              <a:rPr lang="tr-TR" sz="2800" b="1" dirty="0">
                <a:solidFill>
                  <a:schemeClr val="accent6">
                    <a:lumMod val="50000"/>
                  </a:schemeClr>
                </a:solidFill>
              </a:rPr>
              <a:t> </a:t>
            </a:r>
            <a:r>
              <a:rPr lang="tr-TR" sz="2800" b="1" dirty="0" err="1">
                <a:solidFill>
                  <a:schemeClr val="accent6">
                    <a:lumMod val="50000"/>
                  </a:schemeClr>
                </a:solidFill>
              </a:rPr>
              <a:t>lectures</a:t>
            </a:r>
            <a:r>
              <a:rPr lang="tr-TR" sz="2800" b="1" dirty="0">
                <a:solidFill>
                  <a:schemeClr val="accent6">
                    <a:lumMod val="50000"/>
                  </a:schemeClr>
                </a:solidFill>
              </a:rPr>
              <a:t> </a:t>
            </a:r>
            <a:r>
              <a:rPr lang="tr-TR" sz="2800" b="1" dirty="0" err="1">
                <a:solidFill>
                  <a:schemeClr val="accent6">
                    <a:lumMod val="50000"/>
                  </a:schemeClr>
                </a:solidFill>
              </a:rPr>
              <a:t>knowledge</a:t>
            </a:r>
            <a:r>
              <a:rPr lang="en-US" sz="2800" b="1" dirty="0" smtClean="0">
                <a:solidFill>
                  <a:schemeClr val="accent6">
                    <a:lumMod val="50000"/>
                  </a:schemeClr>
                </a:solidFill>
              </a:rPr>
              <a:t>.</a:t>
            </a:r>
            <a:endParaRPr lang="tr-TR" sz="2800" b="1" dirty="0">
              <a:solidFill>
                <a:schemeClr val="accent6">
                  <a:lumMod val="50000"/>
                </a:schemeClr>
              </a:solidFill>
            </a:endParaRPr>
          </a:p>
          <a:p>
            <a:pPr>
              <a:buFont typeface="Wingdings" pitchFamily="2" charset="2"/>
              <a:buChar char="v"/>
            </a:pPr>
            <a:r>
              <a:rPr lang="tr-TR" sz="2800" b="1" dirty="0" err="1">
                <a:solidFill>
                  <a:schemeClr val="accent6">
                    <a:lumMod val="50000"/>
                  </a:schemeClr>
                </a:solidFill>
              </a:rPr>
              <a:t>Completing</a:t>
            </a:r>
            <a:r>
              <a:rPr lang="tr-TR" sz="2800" b="1" dirty="0">
                <a:solidFill>
                  <a:schemeClr val="accent6">
                    <a:lumMod val="50000"/>
                  </a:schemeClr>
                </a:solidFill>
              </a:rPr>
              <a:t> </a:t>
            </a:r>
            <a:r>
              <a:rPr lang="tr-TR" sz="2800" b="1" dirty="0" err="1">
                <a:solidFill>
                  <a:schemeClr val="accent6">
                    <a:lumMod val="50000"/>
                  </a:schemeClr>
                </a:solidFill>
              </a:rPr>
              <a:t>the</a:t>
            </a:r>
            <a:r>
              <a:rPr lang="tr-TR" sz="2800" b="1" dirty="0">
                <a:solidFill>
                  <a:schemeClr val="accent6">
                    <a:lumMod val="50000"/>
                  </a:schemeClr>
                </a:solidFill>
              </a:rPr>
              <a:t> </a:t>
            </a:r>
            <a:r>
              <a:rPr lang="tr-TR" sz="2800" b="1" dirty="0" err="1">
                <a:solidFill>
                  <a:schemeClr val="accent6">
                    <a:lumMod val="50000"/>
                  </a:schemeClr>
                </a:solidFill>
              </a:rPr>
              <a:t>project</a:t>
            </a:r>
            <a:r>
              <a:rPr lang="tr-TR" sz="2800" b="1" dirty="0">
                <a:solidFill>
                  <a:schemeClr val="accent6">
                    <a:lumMod val="50000"/>
                  </a:schemeClr>
                </a:solidFill>
              </a:rPr>
              <a:t> </a:t>
            </a:r>
            <a:r>
              <a:rPr lang="tr-TR" sz="2800" b="1" dirty="0" err="1">
                <a:solidFill>
                  <a:schemeClr val="accent6">
                    <a:lumMod val="50000"/>
                  </a:schemeClr>
                </a:solidFill>
              </a:rPr>
              <a:t>by</a:t>
            </a:r>
            <a:r>
              <a:rPr lang="tr-TR" sz="2800" b="1" dirty="0">
                <a:solidFill>
                  <a:schemeClr val="accent6">
                    <a:lumMod val="50000"/>
                  </a:schemeClr>
                </a:solidFill>
              </a:rPr>
              <a:t> </a:t>
            </a:r>
            <a:r>
              <a:rPr lang="tr-TR" sz="2800" b="1" dirty="0" err="1">
                <a:solidFill>
                  <a:schemeClr val="accent6">
                    <a:lumMod val="50000"/>
                  </a:schemeClr>
                </a:solidFill>
              </a:rPr>
              <a:t>using</a:t>
            </a:r>
            <a:r>
              <a:rPr lang="tr-TR" sz="2800" b="1" dirty="0">
                <a:solidFill>
                  <a:schemeClr val="accent6">
                    <a:lumMod val="50000"/>
                  </a:schemeClr>
                </a:solidFill>
              </a:rPr>
              <a:t> time </a:t>
            </a:r>
            <a:r>
              <a:rPr lang="tr-TR" sz="2800" b="1" dirty="0" err="1">
                <a:solidFill>
                  <a:schemeClr val="accent6">
                    <a:lumMod val="50000"/>
                  </a:schemeClr>
                </a:solidFill>
              </a:rPr>
              <a:t>efficiently</a:t>
            </a:r>
            <a:r>
              <a:rPr lang="tr-TR" sz="2800" b="1" dirty="0">
                <a:solidFill>
                  <a:schemeClr val="accent6">
                    <a:lumMod val="50000"/>
                  </a:schemeClr>
                </a:solidFill>
              </a:rPr>
              <a:t> </a:t>
            </a:r>
            <a:r>
              <a:rPr lang="tr-TR" sz="2800" b="1" dirty="0" err="1">
                <a:solidFill>
                  <a:schemeClr val="accent6">
                    <a:lumMod val="50000"/>
                  </a:schemeClr>
                </a:solidFill>
              </a:rPr>
              <a:t>and</a:t>
            </a:r>
            <a:r>
              <a:rPr lang="tr-TR" sz="2800" b="1" dirty="0">
                <a:solidFill>
                  <a:schemeClr val="accent6">
                    <a:lumMod val="50000"/>
                  </a:schemeClr>
                </a:solidFill>
              </a:rPr>
              <a:t> </a:t>
            </a:r>
            <a:r>
              <a:rPr lang="tr-TR" sz="2800" b="1" dirty="0" err="1">
                <a:solidFill>
                  <a:schemeClr val="accent6">
                    <a:lumMod val="50000"/>
                  </a:schemeClr>
                </a:solidFill>
              </a:rPr>
              <a:t>doing</a:t>
            </a:r>
            <a:r>
              <a:rPr lang="tr-TR" sz="2800" b="1" dirty="0">
                <a:solidFill>
                  <a:schemeClr val="accent6">
                    <a:lumMod val="50000"/>
                  </a:schemeClr>
                </a:solidFill>
              </a:rPr>
              <a:t> </a:t>
            </a:r>
            <a:r>
              <a:rPr lang="tr-TR" sz="2800" b="1" dirty="0" err="1">
                <a:solidFill>
                  <a:schemeClr val="accent6">
                    <a:lumMod val="50000"/>
                  </a:schemeClr>
                </a:solidFill>
              </a:rPr>
              <a:t>group</a:t>
            </a:r>
            <a:r>
              <a:rPr lang="tr-TR" sz="2800" b="1" dirty="0">
                <a:solidFill>
                  <a:schemeClr val="accent6">
                    <a:lumMod val="50000"/>
                  </a:schemeClr>
                </a:solidFill>
              </a:rPr>
              <a:t> </a:t>
            </a:r>
            <a:r>
              <a:rPr lang="tr-TR" sz="2800" b="1" dirty="0" err="1">
                <a:solidFill>
                  <a:schemeClr val="accent6">
                    <a:lumMod val="50000"/>
                  </a:schemeClr>
                </a:solidFill>
              </a:rPr>
              <a:t>work</a:t>
            </a:r>
            <a:r>
              <a:rPr lang="tr-TR" sz="2800" b="1" dirty="0" smtClean="0">
                <a:solidFill>
                  <a:schemeClr val="accent6">
                    <a:lumMod val="50000"/>
                  </a:schemeClr>
                </a:solidFill>
              </a:rPr>
              <a:t>.</a:t>
            </a:r>
            <a:endParaRPr lang="tr-TR" sz="2800" b="1" dirty="0">
              <a:solidFill>
                <a:schemeClr val="accent6">
                  <a:lumMod val="50000"/>
                </a:schemeClr>
              </a:solidFill>
            </a:endParaRPr>
          </a:p>
        </p:txBody>
      </p:sp>
    </p:spTree>
    <p:extLst>
      <p:ext uri="{BB962C8B-B14F-4D97-AF65-F5344CB8AC3E}">
        <p14:creationId xmlns:p14="http://schemas.microsoft.com/office/powerpoint/2010/main" val="4743183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548680"/>
            <a:ext cx="7620000" cy="1143000"/>
          </a:xfrm>
        </p:spPr>
        <p:txBody>
          <a:bodyPr/>
          <a:lstStyle/>
          <a:p>
            <a:r>
              <a:rPr lang="tr-TR" sz="3600" b="1" dirty="0">
                <a:solidFill>
                  <a:srgbClr val="FFC000"/>
                </a:solidFill>
              </a:rPr>
              <a:t>SPECIFICATION </a:t>
            </a:r>
            <a:r>
              <a:rPr lang="tr-TR" sz="3600" b="1" dirty="0" smtClean="0">
                <a:solidFill>
                  <a:srgbClr val="FFC000"/>
                </a:solidFill>
              </a:rPr>
              <a:t>OF AIRPORT FLIGHTS</a:t>
            </a:r>
            <a:r>
              <a:rPr lang="tr-TR" sz="3600" b="1" dirty="0">
                <a:solidFill>
                  <a:srgbClr val="FFC000"/>
                </a:solidFill>
              </a:rPr>
              <a:t/>
            </a:r>
            <a:br>
              <a:rPr lang="tr-TR" sz="3600" b="1" dirty="0">
                <a:solidFill>
                  <a:srgbClr val="FFC000"/>
                </a:solidFill>
              </a:rPr>
            </a:br>
            <a:endParaRPr lang="tr-TR" sz="3600" dirty="0">
              <a:solidFill>
                <a:srgbClr val="FFC000"/>
              </a:solidFill>
            </a:endParaRPr>
          </a:p>
        </p:txBody>
      </p:sp>
      <p:sp>
        <p:nvSpPr>
          <p:cNvPr id="3" name="İçerik Yer Tutucusu 2"/>
          <p:cNvSpPr>
            <a:spLocks noGrp="1"/>
          </p:cNvSpPr>
          <p:nvPr>
            <p:ph idx="1"/>
          </p:nvPr>
        </p:nvSpPr>
        <p:spPr>
          <a:xfrm>
            <a:off x="323528" y="1268760"/>
            <a:ext cx="7620000" cy="4800600"/>
          </a:xfrm>
        </p:spPr>
        <p:txBody>
          <a:bodyPr>
            <a:noAutofit/>
          </a:bodyPr>
          <a:lstStyle/>
          <a:p>
            <a:pPr>
              <a:buFont typeface="Wingdings" pitchFamily="2" charset="2"/>
              <a:buChar char="v"/>
            </a:pPr>
            <a:r>
              <a:rPr lang="tr-TR" sz="2400" b="1" dirty="0" err="1" smtClean="0"/>
              <a:t>The</a:t>
            </a:r>
            <a:r>
              <a:rPr lang="tr-TR" sz="2400" b="1" dirty="0" smtClean="0"/>
              <a:t> </a:t>
            </a:r>
            <a:r>
              <a:rPr lang="tr-TR" sz="2400" b="1" dirty="0" err="1" smtClean="0"/>
              <a:t>simulated</a:t>
            </a:r>
            <a:r>
              <a:rPr lang="tr-TR" sz="2400" b="1" dirty="0" smtClean="0"/>
              <a:t> </a:t>
            </a:r>
            <a:r>
              <a:rPr lang="tr-TR" sz="2400" b="1" dirty="0" err="1" smtClean="0"/>
              <a:t>airport</a:t>
            </a:r>
            <a:r>
              <a:rPr lang="tr-TR" sz="2400" b="1" dirty="0" smtClean="0"/>
              <a:t> has </a:t>
            </a:r>
            <a:r>
              <a:rPr lang="tr-TR" sz="2400" b="1" dirty="0" err="1" smtClean="0"/>
              <a:t>only</a:t>
            </a:r>
            <a:r>
              <a:rPr lang="tr-TR" sz="2400" b="1" dirty="0" smtClean="0"/>
              <a:t> </a:t>
            </a:r>
            <a:r>
              <a:rPr lang="tr-TR" sz="2400" b="1" dirty="0" err="1" smtClean="0"/>
              <a:t>one</a:t>
            </a:r>
            <a:r>
              <a:rPr lang="tr-TR" sz="2400" b="1" dirty="0" smtClean="0"/>
              <a:t> </a:t>
            </a:r>
            <a:r>
              <a:rPr lang="tr-TR" sz="2400" b="1" dirty="0" err="1" smtClean="0"/>
              <a:t>runway</a:t>
            </a:r>
            <a:r>
              <a:rPr lang="tr-TR" sz="2400" b="1" dirty="0" smtClean="0"/>
              <a:t>.</a:t>
            </a:r>
          </a:p>
          <a:p>
            <a:pPr>
              <a:buFont typeface="Wingdings" pitchFamily="2" charset="2"/>
              <a:buChar char="v"/>
            </a:pPr>
            <a:r>
              <a:rPr lang="tr-TR" sz="2400" b="1" dirty="0" err="1" smtClean="0"/>
              <a:t>Arrivals</a:t>
            </a:r>
            <a:r>
              <a:rPr lang="tr-TR" sz="2400" b="1" dirty="0" smtClean="0"/>
              <a:t> </a:t>
            </a:r>
            <a:r>
              <a:rPr lang="tr-TR" sz="2400" b="1" dirty="0" err="1" smtClean="0"/>
              <a:t>have</a:t>
            </a:r>
            <a:r>
              <a:rPr lang="tr-TR" sz="2400" b="1" dirty="0" smtClean="0"/>
              <a:t> </a:t>
            </a:r>
            <a:r>
              <a:rPr lang="tr-TR" sz="2400" b="1" dirty="0" err="1" smtClean="0"/>
              <a:t>two</a:t>
            </a:r>
            <a:r>
              <a:rPr lang="tr-TR" sz="2400" b="1" dirty="0" smtClean="0"/>
              <a:t> </a:t>
            </a:r>
            <a:r>
              <a:rPr lang="tr-TR" sz="2400" b="1" dirty="0" err="1" smtClean="0"/>
              <a:t>times</a:t>
            </a:r>
            <a:r>
              <a:rPr lang="tr-TR" sz="2400" b="1" dirty="0" smtClean="0"/>
              <a:t> </a:t>
            </a:r>
            <a:r>
              <a:rPr lang="tr-TR" sz="2400" b="1" dirty="0" err="1" smtClean="0"/>
              <a:t>higher</a:t>
            </a:r>
            <a:r>
              <a:rPr lang="tr-TR" sz="2400" b="1" dirty="0" smtClean="0"/>
              <a:t> </a:t>
            </a:r>
            <a:r>
              <a:rPr lang="tr-TR" sz="2400" b="1" dirty="0" err="1" smtClean="0"/>
              <a:t>priority</a:t>
            </a:r>
            <a:r>
              <a:rPr lang="tr-TR" sz="2400" b="1" dirty="0" smtClean="0"/>
              <a:t> </a:t>
            </a:r>
            <a:r>
              <a:rPr lang="tr-TR" sz="2400" b="1" dirty="0" err="1" smtClean="0"/>
              <a:t>over</a:t>
            </a:r>
            <a:r>
              <a:rPr lang="tr-TR" sz="2400" b="1" dirty="0" smtClean="0"/>
              <a:t> </a:t>
            </a:r>
            <a:r>
              <a:rPr lang="tr-TR" sz="2400" b="1" dirty="0" err="1" smtClean="0"/>
              <a:t>departures</a:t>
            </a:r>
            <a:r>
              <a:rPr lang="tr-TR" sz="2400" b="1" dirty="0" smtClean="0"/>
              <a:t>.</a:t>
            </a:r>
          </a:p>
          <a:p>
            <a:pPr>
              <a:buFont typeface="Wingdings" pitchFamily="2" charset="2"/>
              <a:buChar char="v"/>
            </a:pPr>
            <a:r>
              <a:rPr lang="tr-TR" sz="2400" b="1" dirty="0" err="1" smtClean="0"/>
              <a:t>There</a:t>
            </a:r>
            <a:r>
              <a:rPr lang="tr-TR" sz="2400" b="1" dirty="0" smtClean="0"/>
              <a:t> </a:t>
            </a:r>
            <a:r>
              <a:rPr lang="tr-TR" sz="2400" b="1" dirty="0" err="1" smtClean="0"/>
              <a:t>are</a:t>
            </a:r>
            <a:r>
              <a:rPr lang="tr-TR" sz="2400" b="1" dirty="0" smtClean="0"/>
              <a:t> 2 </a:t>
            </a:r>
            <a:r>
              <a:rPr lang="tr-TR" sz="2400" b="1" dirty="0" err="1" smtClean="0"/>
              <a:t>companies</a:t>
            </a:r>
            <a:r>
              <a:rPr lang="tr-TR" sz="2400" b="1" dirty="0" smtClean="0"/>
              <a:t> at </a:t>
            </a:r>
            <a:r>
              <a:rPr lang="tr-TR" sz="2400" b="1" dirty="0" err="1" smtClean="0"/>
              <a:t>the</a:t>
            </a:r>
            <a:r>
              <a:rPr lang="tr-TR" sz="2400" b="1" dirty="0" smtClean="0"/>
              <a:t> </a:t>
            </a:r>
            <a:r>
              <a:rPr lang="tr-TR" sz="2400" b="1" dirty="0" err="1" smtClean="0"/>
              <a:t>airport</a:t>
            </a:r>
            <a:r>
              <a:rPr lang="tr-TR" sz="2400" b="1" dirty="0" smtClean="0"/>
              <a:t>: DEHY has 3 </a:t>
            </a:r>
            <a:r>
              <a:rPr lang="tr-TR" sz="2400" b="1" dirty="0" err="1" smtClean="0"/>
              <a:t>airplanes,DJET</a:t>
            </a:r>
            <a:r>
              <a:rPr lang="tr-TR" sz="2400" b="1" dirty="0" smtClean="0"/>
              <a:t> has 5 </a:t>
            </a:r>
            <a:r>
              <a:rPr lang="tr-TR" sz="2400" b="1" dirty="0" err="1" smtClean="0"/>
              <a:t>airplanes</a:t>
            </a:r>
            <a:r>
              <a:rPr lang="tr-TR" sz="2400" b="1" dirty="0" smtClean="0"/>
              <a:t>.</a:t>
            </a:r>
          </a:p>
          <a:p>
            <a:pPr>
              <a:buFont typeface="Wingdings" pitchFamily="2" charset="2"/>
              <a:buChar char="v"/>
            </a:pPr>
            <a:r>
              <a:rPr lang="tr-TR" sz="2400" b="1" dirty="0" err="1" smtClean="0"/>
              <a:t>There</a:t>
            </a:r>
            <a:r>
              <a:rPr lang="tr-TR" sz="2400" b="1" dirty="0" smtClean="0"/>
              <a:t> 2 </a:t>
            </a:r>
            <a:r>
              <a:rPr lang="tr-TR" sz="2400" b="1" dirty="0" err="1" smtClean="0"/>
              <a:t>types</a:t>
            </a:r>
            <a:r>
              <a:rPr lang="tr-TR" sz="2400" b="1" dirty="0" smtClean="0"/>
              <a:t> of </a:t>
            </a:r>
            <a:r>
              <a:rPr lang="tr-TR" sz="2400" b="1" dirty="0" err="1" smtClean="0"/>
              <a:t>airplanes</a:t>
            </a:r>
            <a:r>
              <a:rPr lang="tr-TR" sz="2400" b="1" dirty="0" smtClean="0"/>
              <a:t>: Airbus </a:t>
            </a:r>
            <a:r>
              <a:rPr lang="tr-TR" sz="2400" b="1" dirty="0" err="1" smtClean="0"/>
              <a:t>and</a:t>
            </a:r>
            <a:r>
              <a:rPr lang="tr-TR" sz="2400" b="1" dirty="0" smtClean="0"/>
              <a:t> Boeing.</a:t>
            </a:r>
          </a:p>
          <a:p>
            <a:pPr>
              <a:buFont typeface="Wingdings" pitchFamily="2" charset="2"/>
              <a:buChar char="v"/>
            </a:pPr>
            <a:r>
              <a:rPr lang="tr-TR" sz="2400" b="1" dirty="0" smtClean="0"/>
              <a:t>Airbus </a:t>
            </a:r>
            <a:r>
              <a:rPr lang="tr-TR" sz="2400" b="1" dirty="0" err="1" smtClean="0"/>
              <a:t>have</a:t>
            </a:r>
            <a:r>
              <a:rPr lang="tr-TR" sz="2400" b="1" dirty="0" smtClean="0"/>
              <a:t> 8 </a:t>
            </a:r>
            <a:r>
              <a:rPr lang="tr-TR" sz="2400" b="1" dirty="0" err="1" smtClean="0"/>
              <a:t>seats,Boeing</a:t>
            </a:r>
            <a:r>
              <a:rPr lang="tr-TR" sz="2400" b="1" dirty="0" smtClean="0"/>
              <a:t> </a:t>
            </a:r>
            <a:r>
              <a:rPr lang="tr-TR" sz="2400" b="1" dirty="0" err="1" smtClean="0"/>
              <a:t>have</a:t>
            </a:r>
            <a:r>
              <a:rPr lang="tr-TR" sz="2400" b="1" dirty="0" smtClean="0"/>
              <a:t> 6 </a:t>
            </a:r>
            <a:r>
              <a:rPr lang="tr-TR" sz="2400" b="1" dirty="0" err="1" smtClean="0"/>
              <a:t>seats</a:t>
            </a:r>
            <a:r>
              <a:rPr lang="tr-TR" sz="2400" b="1" dirty="0" smtClean="0"/>
              <a:t>.</a:t>
            </a:r>
          </a:p>
          <a:p>
            <a:pPr>
              <a:buFont typeface="Wingdings" pitchFamily="2" charset="2"/>
              <a:buChar char="v"/>
            </a:pPr>
            <a:r>
              <a:rPr lang="tr-TR" sz="2400" b="1" dirty="0" err="1" smtClean="0"/>
              <a:t>The</a:t>
            </a:r>
            <a:r>
              <a:rPr lang="tr-TR" sz="2400" b="1" dirty="0" smtClean="0"/>
              <a:t> time is </a:t>
            </a:r>
            <a:r>
              <a:rPr lang="tr-TR" sz="2400" b="1" dirty="0" err="1" smtClean="0"/>
              <a:t>expressed</a:t>
            </a:r>
            <a:r>
              <a:rPr lang="tr-TR" sz="2400" b="1" dirty="0" smtClean="0"/>
              <a:t> in </a:t>
            </a:r>
            <a:r>
              <a:rPr lang="tr-TR" sz="2400" b="1" dirty="0" err="1" smtClean="0"/>
              <a:t>minutes</a:t>
            </a:r>
            <a:r>
              <a:rPr lang="tr-TR" sz="2400" b="1" dirty="0" smtClean="0"/>
              <a:t>.</a:t>
            </a:r>
          </a:p>
          <a:p>
            <a:pPr>
              <a:buFont typeface="Wingdings" pitchFamily="2" charset="2"/>
              <a:buChar char="v"/>
            </a:pPr>
            <a:r>
              <a:rPr lang="tr-TR" sz="2400" b="1" dirty="0" err="1" smtClean="0"/>
              <a:t>Flights</a:t>
            </a:r>
            <a:r>
              <a:rPr lang="tr-TR" sz="2400" b="1" dirty="0" smtClean="0"/>
              <a:t> </a:t>
            </a:r>
            <a:r>
              <a:rPr lang="tr-TR" sz="2400" b="1" dirty="0" err="1" smtClean="0"/>
              <a:t>and</a:t>
            </a:r>
            <a:r>
              <a:rPr lang="tr-TR" sz="2400" b="1" dirty="0" smtClean="0"/>
              <a:t> </a:t>
            </a:r>
            <a:r>
              <a:rPr lang="tr-TR" sz="2400" b="1" dirty="0" err="1" smtClean="0"/>
              <a:t>passenger</a:t>
            </a:r>
            <a:r>
              <a:rPr lang="tr-TR" sz="2400" b="1" dirty="0" smtClean="0"/>
              <a:t> </a:t>
            </a:r>
            <a:r>
              <a:rPr lang="tr-TR" sz="2400" b="1" dirty="0" err="1" smtClean="0"/>
              <a:t>information</a:t>
            </a:r>
            <a:r>
              <a:rPr lang="tr-TR" sz="2400" b="1" dirty="0" smtClean="0"/>
              <a:t> </a:t>
            </a:r>
            <a:r>
              <a:rPr lang="tr-TR" sz="2400" b="1" dirty="0" err="1" smtClean="0"/>
              <a:t>was</a:t>
            </a:r>
            <a:r>
              <a:rPr lang="tr-TR" sz="2400" b="1" dirty="0" smtClean="0"/>
              <a:t> </a:t>
            </a:r>
            <a:r>
              <a:rPr lang="tr-TR" sz="2400" b="1" dirty="0" err="1" smtClean="0"/>
              <a:t>read</a:t>
            </a:r>
            <a:r>
              <a:rPr lang="tr-TR" sz="2400" b="1" dirty="0" smtClean="0"/>
              <a:t> </a:t>
            </a:r>
            <a:r>
              <a:rPr lang="tr-TR" sz="2400" b="1" dirty="0" err="1" smtClean="0"/>
              <a:t>from</a:t>
            </a:r>
            <a:r>
              <a:rPr lang="tr-TR" sz="2400" b="1" dirty="0" smtClean="0"/>
              <a:t> </a:t>
            </a:r>
            <a:r>
              <a:rPr lang="tr-TR" sz="2400" b="1" dirty="0" err="1" smtClean="0"/>
              <a:t>text</a:t>
            </a:r>
            <a:r>
              <a:rPr lang="tr-TR" sz="2400" b="1" dirty="0" smtClean="0"/>
              <a:t> </a:t>
            </a:r>
            <a:r>
              <a:rPr lang="tr-TR" sz="2400" b="1" dirty="0" err="1" smtClean="0"/>
              <a:t>files</a:t>
            </a:r>
            <a:r>
              <a:rPr lang="tr-TR" sz="2400" b="1" dirty="0" smtClean="0"/>
              <a:t>.</a:t>
            </a:r>
            <a:endParaRPr lang="tr-TR" sz="2400" b="1" dirty="0"/>
          </a:p>
        </p:txBody>
      </p:sp>
    </p:spTree>
    <p:extLst>
      <p:ext uri="{BB962C8B-B14F-4D97-AF65-F5344CB8AC3E}">
        <p14:creationId xmlns:p14="http://schemas.microsoft.com/office/powerpoint/2010/main" val="12941032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332656"/>
            <a:ext cx="7620000" cy="1143000"/>
          </a:xfrm>
        </p:spPr>
        <p:txBody>
          <a:bodyPr/>
          <a:lstStyle/>
          <a:p>
            <a:r>
              <a:rPr lang="tr-TR" sz="4400" b="1" dirty="0">
                <a:solidFill>
                  <a:srgbClr val="FFC000"/>
                </a:solidFill>
              </a:rPr>
              <a:t>WEEKLY PROGRAM</a:t>
            </a:r>
            <a:endParaRPr lang="tr-TR" sz="4400" dirty="0">
              <a:solidFill>
                <a:srgbClr val="FFC000"/>
              </a:solidFill>
            </a:endParaRPr>
          </a:p>
        </p:txBody>
      </p:sp>
      <p:sp>
        <p:nvSpPr>
          <p:cNvPr id="3" name="İçerik Yer Tutucusu 2"/>
          <p:cNvSpPr>
            <a:spLocks noGrp="1"/>
          </p:cNvSpPr>
          <p:nvPr>
            <p:ph idx="1"/>
          </p:nvPr>
        </p:nvSpPr>
        <p:spPr>
          <a:xfrm>
            <a:off x="395536" y="1412776"/>
            <a:ext cx="7620000" cy="1512168"/>
          </a:xfrm>
        </p:spPr>
        <p:txBody>
          <a:bodyPr>
            <a:normAutofit/>
          </a:bodyPr>
          <a:lstStyle/>
          <a:p>
            <a:pPr marL="114300" indent="0">
              <a:buNone/>
            </a:pPr>
            <a:r>
              <a:rPr lang="tr-TR" sz="2400" b="1" dirty="0" smtClean="0"/>
              <a:t>First </a:t>
            </a:r>
            <a:r>
              <a:rPr lang="tr-TR" sz="2400" b="1" dirty="0" err="1" smtClean="0"/>
              <a:t>week</a:t>
            </a:r>
            <a:r>
              <a:rPr lang="tr-TR" sz="2400" b="1" dirty="0" smtClean="0"/>
              <a:t>:</a:t>
            </a:r>
            <a:endParaRPr lang="tr-TR" sz="2400" b="1" dirty="0"/>
          </a:p>
          <a:p>
            <a:pPr>
              <a:buFont typeface="Wingdings" pitchFamily="2" charset="2"/>
              <a:buChar char="v"/>
            </a:pPr>
            <a:r>
              <a:rPr lang="tr-TR" sz="2400" b="1" dirty="0" err="1" smtClean="0"/>
              <a:t>Designing</a:t>
            </a:r>
            <a:r>
              <a:rPr lang="tr-TR" sz="2400" b="1" dirty="0" smtClean="0"/>
              <a:t> </a:t>
            </a:r>
            <a:r>
              <a:rPr lang="tr-TR" sz="2400" b="1" dirty="0" err="1" smtClean="0"/>
              <a:t>object</a:t>
            </a:r>
            <a:r>
              <a:rPr lang="tr-TR" sz="2400" b="1" dirty="0" smtClean="0"/>
              <a:t> </a:t>
            </a:r>
            <a:r>
              <a:rPr lang="tr-TR" sz="2400" b="1" dirty="0" err="1" smtClean="0"/>
              <a:t>oriented</a:t>
            </a:r>
            <a:r>
              <a:rPr lang="tr-TR" sz="2400" b="1" dirty="0" smtClean="0"/>
              <a:t> model of </a:t>
            </a:r>
            <a:r>
              <a:rPr lang="tr-TR" sz="2400" b="1" dirty="0" err="1" smtClean="0"/>
              <a:t>the</a:t>
            </a:r>
            <a:r>
              <a:rPr lang="tr-TR" sz="2400" b="1" dirty="0" smtClean="0"/>
              <a:t> </a:t>
            </a:r>
            <a:r>
              <a:rPr lang="tr-TR" sz="2400" b="1" dirty="0" err="1" smtClean="0"/>
              <a:t>project</a:t>
            </a:r>
            <a:r>
              <a:rPr lang="tr-TR" sz="2400" b="1" dirty="0" smtClean="0"/>
              <a:t>.</a:t>
            </a:r>
          </a:p>
          <a:p>
            <a:pPr>
              <a:buFont typeface="Wingdings" pitchFamily="2" charset="2"/>
              <a:buChar char="v"/>
            </a:pPr>
            <a:r>
              <a:rPr lang="tr-TR" sz="2400" b="1" dirty="0" smtClean="0"/>
              <a:t>Creating necessary classes and attributes.</a:t>
            </a:r>
          </a:p>
          <a:p>
            <a:pPr marL="114300" indent="0">
              <a:buNone/>
            </a:pPr>
            <a:endParaRPr lang="tr-TR" sz="2400" b="1" dirty="0" smtClean="0"/>
          </a:p>
          <a:p>
            <a:pPr marL="114300" indent="0">
              <a:buNone/>
            </a:pPr>
            <a:endParaRPr lang="tr-TR" sz="2400" b="1" dirty="0" smtClean="0"/>
          </a:p>
          <a:p>
            <a:pPr marL="114300" indent="0">
              <a:buNone/>
            </a:pPr>
            <a:endParaRPr lang="tr-TR" sz="2400" b="1" dirty="0" smtClean="0"/>
          </a:p>
          <a:p>
            <a:pPr marL="114300" indent="0">
              <a:buNone/>
            </a:pPr>
            <a:endParaRPr lang="tr-TR" sz="2400" b="1" dirty="0" smtClean="0"/>
          </a:p>
          <a:p>
            <a:pPr>
              <a:buFont typeface="Wingdings" pitchFamily="2" charset="2"/>
              <a:buChar char="v"/>
            </a:pPr>
            <a:endParaRPr lang="tr-TR" sz="2400" b="1"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852936"/>
            <a:ext cx="6912768" cy="3528392"/>
          </a:xfrm>
          <a:prstGeom prst="rect">
            <a:avLst/>
          </a:prstGeom>
        </p:spPr>
      </p:pic>
    </p:spTree>
    <p:extLst>
      <p:ext uri="{BB962C8B-B14F-4D97-AF65-F5344CB8AC3E}">
        <p14:creationId xmlns:p14="http://schemas.microsoft.com/office/powerpoint/2010/main" val="181389023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800" b="1" dirty="0">
                <a:solidFill>
                  <a:srgbClr val="FFC000"/>
                </a:solidFill>
              </a:rPr>
              <a:t>WEEKLY</a:t>
            </a:r>
            <a:r>
              <a:rPr lang="tr-TR" sz="4800" b="1" dirty="0">
                <a:solidFill>
                  <a:schemeClr val="accent6">
                    <a:lumMod val="50000"/>
                  </a:schemeClr>
                </a:solidFill>
              </a:rPr>
              <a:t> </a:t>
            </a:r>
            <a:r>
              <a:rPr lang="tr-TR" sz="4800" b="1" dirty="0">
                <a:solidFill>
                  <a:srgbClr val="FFC000"/>
                </a:solidFill>
              </a:rPr>
              <a:t>PROGRAM</a:t>
            </a:r>
            <a:endParaRPr lang="tr-TR" dirty="0">
              <a:solidFill>
                <a:srgbClr val="FFC000"/>
              </a:solidFill>
            </a:endParaRPr>
          </a:p>
        </p:txBody>
      </p:sp>
      <p:sp>
        <p:nvSpPr>
          <p:cNvPr id="3" name="İçerik Yer Tutucusu 2"/>
          <p:cNvSpPr>
            <a:spLocks noGrp="1"/>
          </p:cNvSpPr>
          <p:nvPr>
            <p:ph idx="1"/>
          </p:nvPr>
        </p:nvSpPr>
        <p:spPr>
          <a:xfrm>
            <a:off x="395536" y="1340768"/>
            <a:ext cx="7620000" cy="1944216"/>
          </a:xfrm>
        </p:spPr>
        <p:txBody>
          <a:bodyPr>
            <a:normAutofit/>
          </a:bodyPr>
          <a:lstStyle/>
          <a:p>
            <a:pPr marL="114300" indent="0">
              <a:buNone/>
            </a:pPr>
            <a:r>
              <a:rPr lang="tr-TR" sz="2400" b="1" dirty="0" smtClean="0"/>
              <a:t>Second </a:t>
            </a:r>
            <a:r>
              <a:rPr lang="tr-TR" sz="2400" b="1" dirty="0" err="1" smtClean="0"/>
              <a:t>week</a:t>
            </a:r>
            <a:r>
              <a:rPr lang="tr-TR" sz="2400" b="1" dirty="0" smtClean="0"/>
              <a:t>:</a:t>
            </a:r>
            <a:endParaRPr lang="tr-TR" sz="2400" b="1" dirty="0"/>
          </a:p>
          <a:p>
            <a:pPr>
              <a:buFont typeface="Wingdings" pitchFamily="2" charset="2"/>
              <a:buChar char="v"/>
            </a:pPr>
            <a:r>
              <a:rPr lang="tr-TR" sz="2400" b="1" dirty="0" smtClean="0"/>
              <a:t>Reading the flights info from a text file and sorting flights.</a:t>
            </a:r>
          </a:p>
          <a:p>
            <a:pPr marL="114300" indent="0">
              <a:buNone/>
            </a:pPr>
            <a:endParaRPr lang="tr-TR" sz="2400" b="1" dirty="0" smtClean="0"/>
          </a:p>
          <a:p>
            <a:pPr marL="114300" indent="0">
              <a:buNone/>
            </a:pPr>
            <a:endParaRPr lang="tr-TR" sz="2400" b="1" dirty="0"/>
          </a:p>
          <a:p>
            <a:pPr marL="114300" indent="0">
              <a:buNone/>
            </a:pPr>
            <a:endParaRPr lang="tr-TR" sz="2400" b="1"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996952"/>
            <a:ext cx="7704856" cy="3096344"/>
          </a:xfrm>
          <a:prstGeom prst="rect">
            <a:avLst/>
          </a:prstGeom>
        </p:spPr>
      </p:pic>
    </p:spTree>
    <p:extLst>
      <p:ext uri="{BB962C8B-B14F-4D97-AF65-F5344CB8AC3E}">
        <p14:creationId xmlns:p14="http://schemas.microsoft.com/office/powerpoint/2010/main" val="360533742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400" b="1" dirty="0" smtClean="0">
                <a:solidFill>
                  <a:srgbClr val="FFC000"/>
                </a:solidFill>
              </a:rPr>
              <a:t>WEEKLY</a:t>
            </a:r>
            <a:r>
              <a:rPr lang="tr-TR" sz="4400" b="1" dirty="0" smtClean="0">
                <a:solidFill>
                  <a:schemeClr val="accent6">
                    <a:lumMod val="50000"/>
                  </a:schemeClr>
                </a:solidFill>
              </a:rPr>
              <a:t> </a:t>
            </a:r>
            <a:r>
              <a:rPr lang="tr-TR" sz="4400" b="1" dirty="0" smtClean="0">
                <a:solidFill>
                  <a:srgbClr val="FFC000"/>
                </a:solidFill>
              </a:rPr>
              <a:t>PROGRAM</a:t>
            </a:r>
            <a:endParaRPr lang="tr-TR" dirty="0"/>
          </a:p>
        </p:txBody>
      </p:sp>
      <p:sp>
        <p:nvSpPr>
          <p:cNvPr id="3" name="İçerik Yer Tutucusu 2"/>
          <p:cNvSpPr>
            <a:spLocks noGrp="1"/>
          </p:cNvSpPr>
          <p:nvPr>
            <p:ph idx="1"/>
          </p:nvPr>
        </p:nvSpPr>
        <p:spPr>
          <a:xfrm>
            <a:off x="390600" y="1268760"/>
            <a:ext cx="7620000" cy="1468760"/>
          </a:xfrm>
        </p:spPr>
        <p:txBody>
          <a:bodyPr>
            <a:normAutofit/>
          </a:bodyPr>
          <a:lstStyle/>
          <a:p>
            <a:pPr marL="114300" indent="0">
              <a:buNone/>
            </a:pPr>
            <a:r>
              <a:rPr lang="tr-TR" sz="2400" b="1" dirty="0" smtClean="0"/>
              <a:t>Third </a:t>
            </a:r>
            <a:r>
              <a:rPr lang="tr-TR" sz="2400" b="1" dirty="0" err="1" smtClean="0"/>
              <a:t>week</a:t>
            </a:r>
            <a:r>
              <a:rPr lang="tr-TR" sz="2400" b="1" dirty="0" smtClean="0"/>
              <a:t>:</a:t>
            </a:r>
          </a:p>
          <a:p>
            <a:pPr>
              <a:buFont typeface="Wingdings" pitchFamily="2" charset="2"/>
              <a:buChar char="v"/>
            </a:pPr>
            <a:r>
              <a:rPr lang="tr-TR" sz="2400" b="1" dirty="0"/>
              <a:t>Reading </a:t>
            </a:r>
            <a:r>
              <a:rPr lang="tr-TR" sz="2400" b="1" dirty="0" smtClean="0"/>
              <a:t>passengers </a:t>
            </a:r>
            <a:r>
              <a:rPr lang="tr-TR" sz="2400" b="1" dirty="0"/>
              <a:t>info from a text file and creating the passenger list.</a:t>
            </a:r>
          </a:p>
          <a:p>
            <a:pPr marL="114300" indent="0">
              <a:buNone/>
            </a:pPr>
            <a:endParaRPr lang="tr-TR" sz="2400" b="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996952"/>
            <a:ext cx="7848872" cy="3384376"/>
          </a:xfrm>
          <a:prstGeom prst="rect">
            <a:avLst/>
          </a:prstGeom>
        </p:spPr>
      </p:pic>
    </p:spTree>
    <p:extLst>
      <p:ext uri="{BB962C8B-B14F-4D97-AF65-F5344CB8AC3E}">
        <p14:creationId xmlns:p14="http://schemas.microsoft.com/office/powerpoint/2010/main" val="3698641487"/>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4800" b="1" dirty="0">
                <a:solidFill>
                  <a:srgbClr val="FFC000"/>
                </a:solidFill>
              </a:rPr>
              <a:t>WEEKLY</a:t>
            </a:r>
            <a:r>
              <a:rPr lang="tr-TR" sz="4800" b="1" dirty="0">
                <a:solidFill>
                  <a:schemeClr val="accent6">
                    <a:lumMod val="50000"/>
                  </a:schemeClr>
                </a:solidFill>
              </a:rPr>
              <a:t> </a:t>
            </a:r>
            <a:r>
              <a:rPr lang="tr-TR" sz="4800" b="1" dirty="0">
                <a:solidFill>
                  <a:srgbClr val="FFC000"/>
                </a:solidFill>
              </a:rPr>
              <a:t>PROGRAM</a:t>
            </a:r>
            <a:endParaRPr lang="tr-TR" dirty="0"/>
          </a:p>
        </p:txBody>
      </p:sp>
      <p:sp>
        <p:nvSpPr>
          <p:cNvPr id="3" name="İçerik Yer Tutucusu 2"/>
          <p:cNvSpPr>
            <a:spLocks noGrp="1"/>
          </p:cNvSpPr>
          <p:nvPr>
            <p:ph idx="1"/>
          </p:nvPr>
        </p:nvSpPr>
        <p:spPr>
          <a:xfrm>
            <a:off x="395536" y="1340768"/>
            <a:ext cx="7620000" cy="1900808"/>
          </a:xfrm>
        </p:spPr>
        <p:txBody>
          <a:bodyPr>
            <a:normAutofit/>
          </a:bodyPr>
          <a:lstStyle/>
          <a:p>
            <a:pPr marL="114300" indent="0">
              <a:buNone/>
            </a:pPr>
            <a:r>
              <a:rPr lang="tr-TR" sz="2400" b="1" dirty="0" err="1" smtClean="0"/>
              <a:t>Fourth</a:t>
            </a:r>
            <a:r>
              <a:rPr lang="tr-TR" sz="2400" b="1" dirty="0" smtClean="0"/>
              <a:t> </a:t>
            </a:r>
            <a:r>
              <a:rPr lang="tr-TR" sz="2400" b="1" dirty="0" err="1" smtClean="0"/>
              <a:t>week</a:t>
            </a:r>
            <a:r>
              <a:rPr lang="tr-TR" sz="2400" b="1" dirty="0" smtClean="0"/>
              <a:t>:</a:t>
            </a:r>
            <a:endParaRPr lang="tr-TR" sz="2400" b="1" dirty="0"/>
          </a:p>
          <a:p>
            <a:pPr>
              <a:buFont typeface="Wingdings" pitchFamily="2" charset="2"/>
              <a:buChar char="v"/>
            </a:pPr>
            <a:r>
              <a:rPr lang="tr-TR" sz="2400" b="1" dirty="0" err="1" smtClean="0"/>
              <a:t>Adding</a:t>
            </a:r>
            <a:r>
              <a:rPr lang="tr-TR" sz="2400" b="1" dirty="0" smtClean="0"/>
              <a:t> </a:t>
            </a:r>
            <a:r>
              <a:rPr lang="tr-TR" sz="2400" b="1" dirty="0" err="1" smtClean="0"/>
              <a:t>statistical</a:t>
            </a:r>
            <a:r>
              <a:rPr lang="tr-TR" sz="2400" b="1" dirty="0" smtClean="0"/>
              <a:t> </a:t>
            </a:r>
            <a:r>
              <a:rPr lang="tr-TR" sz="2400" b="1" dirty="0" err="1" smtClean="0"/>
              <a:t>calculations</a:t>
            </a:r>
            <a:r>
              <a:rPr lang="tr-TR" sz="2400" b="1" dirty="0" smtClean="0"/>
              <a:t> </a:t>
            </a:r>
            <a:r>
              <a:rPr lang="tr-TR" sz="2400" b="1" dirty="0" err="1" smtClean="0"/>
              <a:t>and</a:t>
            </a:r>
            <a:r>
              <a:rPr lang="tr-TR" sz="2400" b="1" dirty="0" smtClean="0"/>
              <a:t> </a:t>
            </a:r>
            <a:r>
              <a:rPr lang="tr-TR" sz="2400" b="1" dirty="0" err="1" smtClean="0"/>
              <a:t>testing</a:t>
            </a:r>
            <a:r>
              <a:rPr lang="tr-TR" sz="2400" b="1" dirty="0"/>
              <a:t>.</a:t>
            </a:r>
          </a:p>
          <a:p>
            <a:pPr>
              <a:buFont typeface="Wingdings" pitchFamily="2" charset="2"/>
              <a:buChar char="v"/>
            </a:pPr>
            <a:endParaRPr lang="tr-TR" sz="2400" b="1" dirty="0" smtClean="0"/>
          </a:p>
          <a:p>
            <a:pPr marL="114300" indent="0">
              <a:buNone/>
            </a:pPr>
            <a:endParaRPr lang="tr-TR" sz="2400" b="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593357"/>
            <a:ext cx="7704856" cy="3456384"/>
          </a:xfrm>
          <a:prstGeom prst="rect">
            <a:avLst/>
          </a:prstGeom>
        </p:spPr>
      </p:pic>
    </p:spTree>
    <p:extLst>
      <p:ext uri="{BB962C8B-B14F-4D97-AF65-F5344CB8AC3E}">
        <p14:creationId xmlns:p14="http://schemas.microsoft.com/office/powerpoint/2010/main" val="22944937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7620000" cy="1143000"/>
          </a:xfrm>
        </p:spPr>
        <p:txBody>
          <a:bodyPr/>
          <a:lstStyle/>
          <a:p>
            <a:r>
              <a:rPr lang="tr-TR" sz="4800" b="1" dirty="0">
                <a:solidFill>
                  <a:srgbClr val="FFC000"/>
                </a:solidFill>
              </a:rPr>
              <a:t>TASKS </a:t>
            </a:r>
            <a:r>
              <a:rPr lang="tr-TR" sz="4800" b="1" dirty="0" smtClean="0">
                <a:solidFill>
                  <a:srgbClr val="FFC000"/>
                </a:solidFill>
              </a:rPr>
              <a:t>SHARING</a:t>
            </a:r>
            <a:r>
              <a:rPr lang="tr-TR" sz="4800" b="1" dirty="0">
                <a:solidFill>
                  <a:srgbClr val="FFC000"/>
                </a:solidFill>
              </a:rPr>
              <a:t/>
            </a:r>
            <a:br>
              <a:rPr lang="tr-TR" sz="4800" b="1" dirty="0">
                <a:solidFill>
                  <a:srgbClr val="FFC000"/>
                </a:solidFill>
              </a:rPr>
            </a:br>
            <a:endParaRPr lang="tr-TR" dirty="0">
              <a:solidFill>
                <a:srgbClr val="FFC000"/>
              </a:solidFill>
            </a:endParaRPr>
          </a:p>
        </p:txBody>
      </p:sp>
      <p:sp>
        <p:nvSpPr>
          <p:cNvPr id="4" name="Dikdörtgen 3"/>
          <p:cNvSpPr/>
          <p:nvPr/>
        </p:nvSpPr>
        <p:spPr>
          <a:xfrm>
            <a:off x="251520" y="1620219"/>
            <a:ext cx="2952328" cy="666074"/>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BETÜL R. KARADEMİR</a:t>
            </a:r>
            <a:endParaRPr lang="tr-TR" b="1" dirty="0">
              <a:solidFill>
                <a:schemeClr val="accent6">
                  <a:lumMod val="50000"/>
                </a:schemeClr>
              </a:solidFill>
            </a:endParaRPr>
          </a:p>
        </p:txBody>
      </p:sp>
      <p:sp>
        <p:nvSpPr>
          <p:cNvPr id="5" name="Sağ Ok 4"/>
          <p:cNvSpPr/>
          <p:nvPr/>
        </p:nvSpPr>
        <p:spPr>
          <a:xfrm>
            <a:off x="3445024" y="1844258"/>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a:off x="4309120" y="1470924"/>
            <a:ext cx="3865240" cy="900100"/>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smtClean="0">
              <a:solidFill>
                <a:schemeClr val="accent6">
                  <a:lumMod val="50000"/>
                </a:schemeClr>
              </a:solidFill>
            </a:endParaRPr>
          </a:p>
          <a:p>
            <a:pPr algn="ctr"/>
            <a:r>
              <a:rPr lang="tr-TR" b="1" dirty="0" smtClean="0">
                <a:solidFill>
                  <a:schemeClr val="accent6">
                    <a:lumMod val="50000"/>
                  </a:schemeClr>
                </a:solidFill>
              </a:rPr>
              <a:t>CREATING CLASSES</a:t>
            </a:r>
          </a:p>
          <a:p>
            <a:pPr algn="ctr"/>
            <a:r>
              <a:rPr lang="tr-TR" b="1" dirty="0" smtClean="0">
                <a:solidFill>
                  <a:schemeClr val="accent6">
                    <a:lumMod val="50000"/>
                  </a:schemeClr>
                </a:solidFill>
              </a:rPr>
              <a:t>READING INPUT FILES FROM TEXT FILE</a:t>
            </a:r>
          </a:p>
          <a:p>
            <a:pPr algn="ctr"/>
            <a:endParaRPr lang="tr-TR" b="1" dirty="0" smtClean="0">
              <a:solidFill>
                <a:schemeClr val="accent6">
                  <a:lumMod val="50000"/>
                </a:schemeClr>
              </a:solidFill>
            </a:endParaRPr>
          </a:p>
        </p:txBody>
      </p:sp>
      <p:sp>
        <p:nvSpPr>
          <p:cNvPr id="8" name="Dikdörtgen 7"/>
          <p:cNvSpPr/>
          <p:nvPr/>
        </p:nvSpPr>
        <p:spPr>
          <a:xfrm>
            <a:off x="4309120" y="2492896"/>
            <a:ext cx="3886232" cy="864096"/>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DESIGNING THE SCREEN </a:t>
            </a:r>
          </a:p>
          <a:p>
            <a:pPr algn="ctr"/>
            <a:r>
              <a:rPr lang="tr-TR" b="1" dirty="0" smtClean="0">
                <a:solidFill>
                  <a:schemeClr val="accent6">
                    <a:lumMod val="50000"/>
                  </a:schemeClr>
                </a:solidFill>
              </a:rPr>
              <a:t>TAKE OFF AND LAND MANAGEMENT</a:t>
            </a:r>
          </a:p>
        </p:txBody>
      </p:sp>
      <p:sp>
        <p:nvSpPr>
          <p:cNvPr id="9" name="Sağ Ok 8"/>
          <p:cNvSpPr/>
          <p:nvPr/>
        </p:nvSpPr>
        <p:spPr>
          <a:xfrm>
            <a:off x="3445024" y="2835781"/>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275095" y="3630263"/>
            <a:ext cx="2952328" cy="677594"/>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ALİ GÖKŞEN</a:t>
            </a:r>
            <a:endParaRPr lang="tr-TR" b="1" dirty="0">
              <a:solidFill>
                <a:schemeClr val="accent6">
                  <a:lumMod val="50000"/>
                </a:schemeClr>
              </a:solidFill>
            </a:endParaRPr>
          </a:p>
        </p:txBody>
      </p:sp>
      <p:sp>
        <p:nvSpPr>
          <p:cNvPr id="11" name="Dikdörtgen 10"/>
          <p:cNvSpPr/>
          <p:nvPr/>
        </p:nvSpPr>
        <p:spPr>
          <a:xfrm>
            <a:off x="4327912" y="3501008"/>
            <a:ext cx="3900620" cy="936104"/>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CREATING STACKS DATA STRUCTURES</a:t>
            </a:r>
          </a:p>
          <a:p>
            <a:pPr algn="ctr"/>
            <a:r>
              <a:rPr lang="tr-TR" b="1" dirty="0" smtClean="0">
                <a:solidFill>
                  <a:schemeClr val="accent6">
                    <a:lumMod val="50000"/>
                  </a:schemeClr>
                </a:solidFill>
              </a:rPr>
              <a:t>SORTING ALGORITHM FOR TEXT FILE</a:t>
            </a:r>
          </a:p>
        </p:txBody>
      </p:sp>
      <p:sp>
        <p:nvSpPr>
          <p:cNvPr id="12" name="Sağ Ok 11"/>
          <p:cNvSpPr/>
          <p:nvPr/>
        </p:nvSpPr>
        <p:spPr>
          <a:xfrm>
            <a:off x="3445024" y="3825044"/>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298670" y="4653136"/>
            <a:ext cx="2952328" cy="677594"/>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ALL TOGETHER</a:t>
            </a:r>
            <a:endParaRPr lang="tr-TR" b="1" dirty="0">
              <a:solidFill>
                <a:schemeClr val="accent6">
                  <a:lumMod val="50000"/>
                </a:schemeClr>
              </a:solidFill>
            </a:endParaRPr>
          </a:p>
        </p:txBody>
      </p:sp>
      <p:sp>
        <p:nvSpPr>
          <p:cNvPr id="14" name="Sağ Ok 13"/>
          <p:cNvSpPr/>
          <p:nvPr/>
        </p:nvSpPr>
        <p:spPr>
          <a:xfrm>
            <a:off x="3445024" y="4879923"/>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p:cNvSpPr/>
          <p:nvPr/>
        </p:nvSpPr>
        <p:spPr>
          <a:xfrm>
            <a:off x="4327912" y="4595889"/>
            <a:ext cx="3900620" cy="792088"/>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CALCULATİNG STATISTICAL DATA</a:t>
            </a:r>
          </a:p>
          <a:p>
            <a:pPr algn="ctr"/>
            <a:r>
              <a:rPr lang="tr-TR" b="1" dirty="0" smtClean="0">
                <a:solidFill>
                  <a:schemeClr val="accent6">
                    <a:lumMod val="50000"/>
                  </a:schemeClr>
                </a:solidFill>
              </a:rPr>
              <a:t>TIMING CONTROL</a:t>
            </a:r>
          </a:p>
        </p:txBody>
      </p:sp>
      <p:sp>
        <p:nvSpPr>
          <p:cNvPr id="16" name="Dikdörtgen 15"/>
          <p:cNvSpPr/>
          <p:nvPr/>
        </p:nvSpPr>
        <p:spPr>
          <a:xfrm>
            <a:off x="251520" y="2645125"/>
            <a:ext cx="2952328" cy="666074"/>
          </a:xfrm>
          <a:prstGeom prst="rect">
            <a:avLst/>
          </a:prstGeom>
          <a:solidFill>
            <a:srgbClr val="92D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6">
                    <a:lumMod val="50000"/>
                  </a:schemeClr>
                </a:solidFill>
              </a:rPr>
              <a:t>BERKAY TÜRKGELDİ</a:t>
            </a:r>
            <a:endParaRPr lang="tr-TR" b="1" dirty="0">
              <a:solidFill>
                <a:schemeClr val="accent6">
                  <a:lumMod val="50000"/>
                </a:schemeClr>
              </a:solidFill>
            </a:endParaRPr>
          </a:p>
        </p:txBody>
      </p:sp>
    </p:spTree>
    <p:extLst>
      <p:ext uri="{BB962C8B-B14F-4D97-AF65-F5344CB8AC3E}">
        <p14:creationId xmlns:p14="http://schemas.microsoft.com/office/powerpoint/2010/main" val="35643318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tişiklik">
  <a:themeElements>
    <a:clrScheme name="Bitişiklik">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i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itişiklik">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832</TotalTime>
  <Words>312</Words>
  <Application>Microsoft Office PowerPoint</Application>
  <PresentationFormat>On-screen Show (4:3)</PresentationFormat>
  <Paragraphs>92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Bitişiklik</vt:lpstr>
      <vt:lpstr>AIRPORT FLIGHT CONTROL</vt:lpstr>
      <vt:lpstr>OUTLINE</vt:lpstr>
      <vt:lpstr>THE AIM OF THE PROJECT </vt:lpstr>
      <vt:lpstr>SPECIFICATION OF AIRPORT FLIGHTS </vt:lpstr>
      <vt:lpstr>WEEKLY PROGRAM</vt:lpstr>
      <vt:lpstr>WEEKLY PROGRAM</vt:lpstr>
      <vt:lpstr>WEEKLY PROGRAM</vt:lpstr>
      <vt:lpstr>WEEKLY PROGRAM</vt:lpstr>
      <vt:lpstr>TASKS SHARING </vt:lpstr>
      <vt:lpstr>PROBLEMS OF ENCOUNTERED </vt:lpstr>
      <vt:lpstr>PowerPoint Presentation</vt:lpstr>
      <vt:lpstr>PowerPoint Presentation</vt:lpstr>
      <vt:lpstr>PROBLEMS OF ENCOUNTERED </vt:lpstr>
      <vt:lpstr>PROBLEMS OF ENCOUNTERED </vt:lpstr>
      <vt:lpstr>PROBLEMS OF ENCOUNTERED</vt:lpstr>
      <vt:lpstr>CONCLUSION:SCREEN SHOTS </vt:lpstr>
      <vt:lpstr>CONCLUSION:SCREEN SHOTS </vt:lpstr>
      <vt:lpstr>CONCLUSION:SCREEN SHOTS </vt:lpstr>
      <vt:lpstr>REFERENCES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BATTLESHIPS</dc:title>
  <dc:creator>BETÜL KARADEMİR</dc:creator>
  <cp:lastModifiedBy>Berkay</cp:lastModifiedBy>
  <cp:revision>39</cp:revision>
  <dcterms:created xsi:type="dcterms:W3CDTF">2013-03-27T18:49:37Z</dcterms:created>
  <dcterms:modified xsi:type="dcterms:W3CDTF">2013-05-03T01:32:28Z</dcterms:modified>
</cp:coreProperties>
</file>