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63" r:id="rId14"/>
    <p:sldId id="264" r:id="rId15"/>
    <p:sldId id="279" r:id="rId16"/>
    <p:sldId id="259" r:id="rId17"/>
    <p:sldId id="260" r:id="rId18"/>
    <p:sldId id="261" r:id="rId19"/>
    <p:sldId id="262" r:id="rId20"/>
    <p:sldId id="267" r:id="rId21"/>
    <p:sldId id="265" r:id="rId22"/>
    <p:sldId id="280" r:id="rId23"/>
    <p:sldId id="270" r:id="rId24"/>
    <p:sldId id="271" r:id="rId25"/>
    <p:sldId id="281" r:id="rId26"/>
    <p:sldId id="282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DE0B787-329E-4720-BB26-D90E26E0B407}" type="datetimeFigureOut">
              <a:rPr lang="tr-TR" smtClean="0"/>
              <a:t>05.12.2012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DE9E0C1-D03D-4EFD-B8E2-ED6C0D950AFA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537207"/>
          </a:xfrm>
        </p:spPr>
        <p:txBody>
          <a:bodyPr/>
          <a:lstStyle/>
          <a:p>
            <a:r>
              <a:rPr lang="tr-TR" sz="9600" dirty="0" smtClean="0">
                <a:latin typeface="Buxton Sketch" pitchFamily="66" charset="0"/>
              </a:rPr>
              <a:t>SET GAME</a:t>
            </a:r>
            <a:endParaRPr lang="tr-TR" sz="9600" dirty="0">
              <a:latin typeface="Buxton Sketch" pitchFamily="66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427984" y="3789040"/>
            <a:ext cx="4896544" cy="2952328"/>
          </a:xfrm>
        </p:spPr>
        <p:txBody>
          <a:bodyPr/>
          <a:lstStyle/>
          <a:p>
            <a:pPr algn="l"/>
            <a:r>
              <a:rPr lang="en-US" sz="3200" dirty="0" smtClean="0">
                <a:effectLst/>
                <a:latin typeface="Buxton Sketch" pitchFamily="66" charset="0"/>
              </a:rPr>
              <a:t>2008510048</a:t>
            </a:r>
            <a:r>
              <a:rPr lang="tr-TR" sz="3200" dirty="0">
                <a:effectLst/>
                <a:latin typeface="Buxton Sketch" pitchFamily="66" charset="0"/>
              </a:rPr>
              <a:t> </a:t>
            </a:r>
            <a:r>
              <a:rPr lang="tr-TR" sz="3200" dirty="0" smtClean="0">
                <a:effectLst/>
                <a:latin typeface="Buxton Sketch" pitchFamily="66" charset="0"/>
              </a:rPr>
              <a:t>  </a:t>
            </a:r>
            <a:r>
              <a:rPr lang="en-US" sz="3200" dirty="0" smtClean="0">
                <a:effectLst/>
                <a:latin typeface="Buxton Sketch" pitchFamily="66" charset="0"/>
              </a:rPr>
              <a:t>Anıl </a:t>
            </a:r>
            <a:r>
              <a:rPr lang="en-US" sz="3200" dirty="0" err="1" smtClean="0">
                <a:effectLst/>
                <a:latin typeface="Buxton Sketch" pitchFamily="66" charset="0"/>
              </a:rPr>
              <a:t>Teke</a:t>
            </a:r>
            <a:r>
              <a:rPr lang="en-US" sz="3200" dirty="0" smtClean="0">
                <a:effectLst/>
                <a:latin typeface="Buxton Sketch" pitchFamily="66" charset="0"/>
              </a:rPr>
              <a:t> </a:t>
            </a:r>
            <a:endParaRPr lang="tr-TR" sz="3200" dirty="0" smtClean="0">
              <a:effectLst/>
              <a:latin typeface="Buxton Sketch" pitchFamily="66" charset="0"/>
            </a:endParaRPr>
          </a:p>
          <a:p>
            <a:pPr algn="l"/>
            <a:r>
              <a:rPr lang="en-US" sz="3200" dirty="0" smtClean="0">
                <a:effectLst/>
                <a:latin typeface="Buxton Sketch" pitchFamily="66" charset="0"/>
              </a:rPr>
              <a:t>2009510046</a:t>
            </a:r>
            <a:r>
              <a:rPr lang="tr-TR" sz="3200" dirty="0" smtClean="0">
                <a:effectLst/>
                <a:latin typeface="Buxton Sketch" pitchFamily="66" charset="0"/>
              </a:rPr>
              <a:t>  </a:t>
            </a:r>
            <a:r>
              <a:rPr lang="en-US" sz="3200" dirty="0" smtClean="0">
                <a:effectLst/>
                <a:latin typeface="Buxton Sketch" pitchFamily="66" charset="0"/>
              </a:rPr>
              <a:t>Ali Konya</a:t>
            </a:r>
            <a:endParaRPr lang="tr-TR" sz="3200" dirty="0" smtClean="0">
              <a:effectLst/>
              <a:latin typeface="Buxton Sketch" pitchFamily="66" charset="0"/>
            </a:endParaRPr>
          </a:p>
          <a:p>
            <a:pPr algn="l"/>
            <a:r>
              <a:rPr lang="en-US" sz="3200" dirty="0" smtClean="0">
                <a:effectLst/>
                <a:latin typeface="Buxton Sketch" pitchFamily="66" charset="0"/>
              </a:rPr>
              <a:t>2009510103</a:t>
            </a:r>
            <a:r>
              <a:rPr lang="tr-TR" sz="3200" dirty="0" smtClean="0">
                <a:effectLst/>
                <a:latin typeface="Buxton Sketch" pitchFamily="66" charset="0"/>
              </a:rPr>
              <a:t>  </a:t>
            </a:r>
            <a:r>
              <a:rPr lang="en-US" sz="3200" dirty="0" err="1" smtClean="0">
                <a:effectLst/>
                <a:latin typeface="Buxton Sketch" pitchFamily="66" charset="0"/>
              </a:rPr>
              <a:t>Deniz</a:t>
            </a:r>
            <a:r>
              <a:rPr lang="en-US" sz="3200" dirty="0" smtClean="0">
                <a:effectLst/>
                <a:latin typeface="Buxton Sketch" pitchFamily="66" charset="0"/>
              </a:rPr>
              <a:t> </a:t>
            </a:r>
            <a:r>
              <a:rPr lang="en-US" sz="3200" dirty="0" err="1" smtClean="0">
                <a:effectLst/>
                <a:latin typeface="Buxton Sketch" pitchFamily="66" charset="0"/>
              </a:rPr>
              <a:t>Arslan</a:t>
            </a:r>
            <a:endParaRPr lang="tr-TR" sz="3200" dirty="0" smtClean="0">
              <a:effectLst/>
              <a:latin typeface="Buxton Sketch" pitchFamily="66" charset="0"/>
            </a:endParaRPr>
          </a:p>
          <a:p>
            <a:pPr algn="l"/>
            <a:r>
              <a:rPr lang="en-US" sz="3200" dirty="0">
                <a:effectLst/>
                <a:latin typeface="Buxton Sketch" pitchFamily="66" charset="0"/>
              </a:rPr>
              <a:t>2011510105	</a:t>
            </a:r>
            <a:r>
              <a:rPr lang="tr-TR" sz="3200" dirty="0" smtClean="0">
                <a:effectLst/>
                <a:latin typeface="Buxton Sketch" pitchFamily="66" charset="0"/>
              </a:rPr>
              <a:t> </a:t>
            </a:r>
            <a:r>
              <a:rPr lang="en-US" sz="3200" dirty="0" err="1" smtClean="0">
                <a:effectLst/>
                <a:latin typeface="Buxton Sketch" pitchFamily="66" charset="0"/>
              </a:rPr>
              <a:t>Berkay</a:t>
            </a:r>
            <a:r>
              <a:rPr lang="en-US" sz="3200" dirty="0" smtClean="0">
                <a:effectLst/>
                <a:latin typeface="Buxton Sketch" pitchFamily="66" charset="0"/>
              </a:rPr>
              <a:t> </a:t>
            </a:r>
            <a:r>
              <a:rPr lang="en-US" sz="3200" dirty="0" err="1">
                <a:effectLst/>
                <a:latin typeface="Buxton Sketch" pitchFamily="66" charset="0"/>
              </a:rPr>
              <a:t>Türkgeldi</a:t>
            </a:r>
            <a:r>
              <a:rPr lang="en-US" dirty="0">
                <a:effectLst/>
              </a:rPr>
              <a:t>	</a:t>
            </a:r>
            <a:endParaRPr lang="tr-TR" dirty="0">
              <a:effectLst/>
            </a:endParaRPr>
          </a:p>
          <a:p>
            <a:endParaRPr lang="tr-TR" dirty="0"/>
          </a:p>
        </p:txBody>
      </p:sp>
      <p:pic>
        <p:nvPicPr>
          <p:cNvPr id="6146" name="Picture 2" descr="C:\Users\lg\Desktop\setgamepic\set-operations-illustrated-with-venn-diagr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" y="3573016"/>
            <a:ext cx="4271958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 </a:t>
            </a:r>
            <a:r>
              <a:rPr lang="tr-TR" dirty="0" err="1" smtClean="0"/>
              <a:t>movements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 </a:t>
            </a:r>
            <a:r>
              <a:rPr lang="tr-TR" dirty="0" err="1"/>
              <a:t>P</a:t>
            </a:r>
            <a:r>
              <a:rPr lang="tr-TR" dirty="0" err="1" smtClean="0"/>
              <a:t>ushing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Score</a:t>
            </a:r>
            <a:r>
              <a:rPr lang="tr-TR" dirty="0" smtClean="0"/>
              <a:t> </a:t>
            </a:r>
            <a:r>
              <a:rPr lang="tr-TR" dirty="0" err="1" smtClean="0"/>
              <a:t>management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33892" y="908720"/>
            <a:ext cx="5956063" cy="1054250"/>
          </a:xfrm>
        </p:spPr>
        <p:txBody>
          <a:bodyPr/>
          <a:lstStyle/>
          <a:p>
            <a:r>
              <a:rPr lang="tr-TR" dirty="0" smtClean="0">
                <a:latin typeface="Lucida Handwriting" pitchFamily="66" charset="0"/>
              </a:rPr>
              <a:t>Third </a:t>
            </a:r>
            <a:r>
              <a:rPr lang="tr-TR" dirty="0" err="1" smtClean="0">
                <a:latin typeface="Lucida Handwriting" pitchFamily="66" charset="0"/>
              </a:rPr>
              <a:t>Week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983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r>
              <a:rPr lang="tr-TR" sz="3200" b="1" i="1" u="sng" dirty="0" smtClean="0">
                <a:latin typeface="Lucida Handwriting" pitchFamily="66" charset="0"/>
              </a:rPr>
              <a:t>TIME MANAGEMENT</a:t>
            </a:r>
            <a:endParaRPr lang="tr-TR" sz="3200" b="1" i="1" u="sng" dirty="0">
              <a:latin typeface="Lucida Handwriting" pitchFamily="66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836712"/>
            <a:ext cx="5976664" cy="1054250"/>
          </a:xfrm>
        </p:spPr>
        <p:txBody>
          <a:bodyPr/>
          <a:lstStyle/>
          <a:p>
            <a:r>
              <a:rPr lang="tr-TR" sz="4800" dirty="0" err="1" smtClean="0">
                <a:latin typeface="Lucida Handwriting" pitchFamily="66" charset="0"/>
              </a:rPr>
              <a:t>Fourth</a:t>
            </a:r>
            <a:r>
              <a:rPr lang="tr-TR" sz="4800" dirty="0" smtClean="0">
                <a:latin typeface="Lucida Handwriting" pitchFamily="66" charset="0"/>
              </a:rPr>
              <a:t> </a:t>
            </a:r>
            <a:r>
              <a:rPr lang="tr-TR" sz="4800" dirty="0" err="1">
                <a:latin typeface="Lucida Handwriting" pitchFamily="66" charset="0"/>
              </a:rPr>
              <a:t>Week</a:t>
            </a:r>
            <a:endParaRPr lang="tr-TR" sz="4800" dirty="0"/>
          </a:p>
        </p:txBody>
      </p:sp>
      <p:pic>
        <p:nvPicPr>
          <p:cNvPr id="7170" name="Picture 2" descr="C:\Users\lg\Desktop\setgamepic\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6" y="3068960"/>
            <a:ext cx="748883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323528" y="908720"/>
            <a:ext cx="5078710" cy="1054250"/>
          </a:xfrm>
        </p:spPr>
        <p:txBody>
          <a:bodyPr/>
          <a:lstStyle/>
          <a:p>
            <a:r>
              <a:rPr lang="tr-TR" dirty="0" err="1" smtClean="0">
                <a:latin typeface="Lucida Handwriting" pitchFamily="66" charset="0"/>
              </a:rPr>
              <a:t>Last</a:t>
            </a:r>
            <a:r>
              <a:rPr lang="tr-TR" dirty="0" smtClean="0">
                <a:latin typeface="Lucida Handwriting" pitchFamily="66" charset="0"/>
              </a:rPr>
              <a:t> </a:t>
            </a:r>
            <a:r>
              <a:rPr lang="tr-TR" dirty="0" err="1">
                <a:latin typeface="Lucida Handwriting" pitchFamily="66" charset="0"/>
              </a:rPr>
              <a:t>Week</a:t>
            </a:r>
            <a:endParaRPr lang="tr-TR" dirty="0"/>
          </a:p>
        </p:txBody>
      </p:sp>
      <p:pic>
        <p:nvPicPr>
          <p:cNvPr id="8194" name="Picture 2" descr="C:\Users\lg\Desktop\setgamepic\debugg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70485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352928" cy="1054250"/>
          </a:xfrm>
        </p:spPr>
        <p:txBody>
          <a:bodyPr/>
          <a:lstStyle/>
          <a:p>
            <a:r>
              <a:rPr lang="tr-TR" b="1" dirty="0" smtClean="0">
                <a:latin typeface="Lucida Handwriting" pitchFamily="66" charset="0"/>
              </a:rPr>
              <a:t>CURSOR MOVEMENT</a:t>
            </a:r>
            <a:endParaRPr lang="tr-TR" b="1" dirty="0">
              <a:latin typeface="Lucida Handwriting" pitchFamily="66" charset="0"/>
            </a:endParaRPr>
          </a:p>
        </p:txBody>
      </p:sp>
      <p:pic>
        <p:nvPicPr>
          <p:cNvPr id="7170" name="Picture 2" descr="C:\Users\lg\Desktop\setgamepic\cursor-movement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280920" cy="42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932040" y="2248347"/>
            <a:ext cx="4104456" cy="4493021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picture</a:t>
            </a:r>
            <a:r>
              <a:rPr lang="tr-TR" dirty="0" smtClean="0"/>
              <a:t> </a:t>
            </a:r>
            <a:r>
              <a:rPr lang="tr-TR" dirty="0" err="1" smtClean="0"/>
              <a:t>shows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left</a:t>
            </a:r>
            <a:r>
              <a:rPr lang="tr-TR" dirty="0" smtClean="0"/>
              <a:t> </a:t>
            </a:r>
            <a:r>
              <a:rPr lang="tr-TR" dirty="0" err="1" smtClean="0"/>
              <a:t>movement</a:t>
            </a:r>
            <a:r>
              <a:rPr lang="tr-TR" dirty="0" smtClean="0"/>
              <a:t> of ‘X’.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rest of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controls</a:t>
            </a:r>
            <a:r>
              <a:rPr lang="tr-TR" dirty="0" smtClean="0"/>
              <a:t> </a:t>
            </a:r>
            <a:r>
              <a:rPr lang="tr-TR" dirty="0" err="1" smtClean="0"/>
              <a:t>walls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spaces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place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movement</a:t>
            </a:r>
            <a:r>
              <a:rPr lang="tr-TR" dirty="0" smtClean="0"/>
              <a:t>, board is </a:t>
            </a:r>
            <a:r>
              <a:rPr lang="tr-TR" dirty="0" err="1" smtClean="0"/>
              <a:t>arranged</a:t>
            </a:r>
            <a:r>
              <a:rPr lang="tr-TR" dirty="0" smtClean="0"/>
              <a:t> 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539552" y="692696"/>
            <a:ext cx="8059974" cy="1054250"/>
          </a:xfrm>
        </p:spPr>
        <p:txBody>
          <a:bodyPr/>
          <a:lstStyle/>
          <a:p>
            <a:r>
              <a:rPr lang="tr-TR" b="1" dirty="0">
                <a:latin typeface="Lucida Handwriting" pitchFamily="66" charset="0"/>
              </a:rPr>
              <a:t>CURSOR MOVEMENT</a:t>
            </a:r>
            <a:endParaRPr lang="tr-TR" dirty="0"/>
          </a:p>
        </p:txBody>
      </p:sp>
      <p:pic>
        <p:nvPicPr>
          <p:cNvPr id="8194" name="Picture 2" descr="C:\Users\lg\Desktop\setgamepic\curs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5"/>
            <a:ext cx="4932040" cy="475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latin typeface="Lucida Handwriting" pitchFamily="66" charset="0"/>
              </a:rPr>
              <a:t>UNION</a:t>
            </a:r>
          </a:p>
          <a:p>
            <a:r>
              <a:rPr lang="tr-TR" b="1" dirty="0" smtClean="0">
                <a:latin typeface="Lucida Handwriting" pitchFamily="66" charset="0"/>
              </a:rPr>
              <a:t>INTERSECTION</a:t>
            </a:r>
          </a:p>
          <a:p>
            <a:r>
              <a:rPr lang="tr-TR" b="1" dirty="0" smtClean="0">
                <a:latin typeface="Lucida Handwriting" pitchFamily="66" charset="0"/>
              </a:rPr>
              <a:t>DIFFERENCE</a:t>
            </a:r>
          </a:p>
          <a:p>
            <a:r>
              <a:rPr lang="tr-TR" b="1" dirty="0" smtClean="0">
                <a:latin typeface="Lucida Handwriting" pitchFamily="66" charset="0"/>
              </a:rPr>
              <a:t>SYMMETRİC DIFFERENCE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Lucida Handwriting" pitchFamily="66" charset="0"/>
              </a:rPr>
              <a:t>SET OPERATIONS</a:t>
            </a:r>
            <a:endParaRPr lang="tr-TR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7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union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 </a:t>
            </a:r>
            <a:r>
              <a:rPr lang="tr-TR" dirty="0" err="1" smtClean="0"/>
              <a:t>takes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sets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returns</a:t>
            </a:r>
            <a:r>
              <a:rPr lang="tr-TR" dirty="0" smtClean="0"/>
              <a:t> </a:t>
            </a:r>
            <a:r>
              <a:rPr lang="tr-TR" dirty="0" err="1" smtClean="0"/>
              <a:t>sum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important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 in set A </a:t>
            </a:r>
            <a:r>
              <a:rPr lang="tr-TR" dirty="0" err="1" smtClean="0"/>
              <a:t>and</a:t>
            </a:r>
            <a:r>
              <a:rPr lang="tr-TR" dirty="0" smtClean="0"/>
              <a:t> set B </a:t>
            </a:r>
            <a:r>
              <a:rPr lang="tr-TR" dirty="0" err="1" smtClean="0"/>
              <a:t>should</a:t>
            </a:r>
            <a:r>
              <a:rPr lang="tr-TR" dirty="0" smtClean="0"/>
              <a:t> not 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addition</a:t>
            </a:r>
            <a:r>
              <a:rPr lang="tr-TR" dirty="0" smtClean="0"/>
              <a:t> is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836712"/>
            <a:ext cx="3600400" cy="1054250"/>
          </a:xfrm>
        </p:spPr>
        <p:txBody>
          <a:bodyPr/>
          <a:lstStyle/>
          <a:p>
            <a:r>
              <a:rPr lang="tr-TR" b="1" dirty="0" smtClean="0">
                <a:latin typeface="Lucida Handwriting" pitchFamily="66" charset="0"/>
              </a:rPr>
              <a:t>UNION</a:t>
            </a:r>
            <a:endParaRPr lang="tr-TR" dirty="0"/>
          </a:p>
        </p:txBody>
      </p:sp>
      <p:pic>
        <p:nvPicPr>
          <p:cNvPr id="1026" name="Picture 2" descr="C:\Users\lg\Desktop\setgamepic\un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304" y="4409728"/>
            <a:ext cx="418147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23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intersection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 </a:t>
            </a:r>
            <a:r>
              <a:rPr lang="tr-TR" dirty="0" err="1" smtClean="0"/>
              <a:t>takes</a:t>
            </a:r>
            <a:r>
              <a:rPr lang="tr-TR" dirty="0" smtClean="0"/>
              <a:t> </a:t>
            </a:r>
            <a:r>
              <a:rPr lang="tr-TR" dirty="0" err="1" smtClean="0"/>
              <a:t>common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 of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sets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returns</a:t>
            </a:r>
            <a:r>
              <a:rPr lang="tr-TR" dirty="0" smtClean="0"/>
              <a:t> </a:t>
            </a:r>
            <a:r>
              <a:rPr lang="tr-TR" dirty="0" err="1" smtClean="0"/>
              <a:t>product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</a:t>
            </a:r>
            <a:r>
              <a:rPr lang="tr-TR" dirty="0" err="1" smtClean="0"/>
              <a:t>result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equal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However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intersection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will</a:t>
            </a:r>
            <a:r>
              <a:rPr lang="tr-TR" dirty="0" smtClean="0"/>
              <a:t> be 0.</a:t>
            </a:r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controlled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5827726" cy="1054250"/>
          </a:xfrm>
        </p:spPr>
        <p:txBody>
          <a:bodyPr/>
          <a:lstStyle/>
          <a:p>
            <a:r>
              <a:rPr lang="tr-TR" b="1" dirty="0" smtClean="0">
                <a:latin typeface="Lucida Handwriting" pitchFamily="66" charset="0"/>
              </a:rPr>
              <a:t>INTERSECTION</a:t>
            </a:r>
            <a:endParaRPr lang="tr-TR" dirty="0"/>
          </a:p>
        </p:txBody>
      </p:sp>
      <p:pic>
        <p:nvPicPr>
          <p:cNvPr id="2050" name="Picture 2" descr="C:\Users\lg\Desktop\setgamepic\intersection-theory-math-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97" y="397668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83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 </a:t>
            </a:r>
            <a:r>
              <a:rPr lang="tr-TR" dirty="0" err="1" smtClean="0"/>
              <a:t>takes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only</a:t>
            </a:r>
            <a:r>
              <a:rPr lang="tr-TR" dirty="0" smtClean="0"/>
              <a:t> in </a:t>
            </a:r>
            <a:r>
              <a:rPr lang="tr-TR" dirty="0" err="1" smtClean="0"/>
              <a:t>first</a:t>
            </a:r>
            <a:r>
              <a:rPr lang="tr-TR" dirty="0" smtClean="0"/>
              <a:t> set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returns</a:t>
            </a:r>
            <a:r>
              <a:rPr lang="tr-TR" dirty="0" smtClean="0"/>
              <a:t> </a:t>
            </a:r>
            <a:r>
              <a:rPr lang="tr-TR" dirty="0" err="1" smtClean="0"/>
              <a:t>sum</a:t>
            </a:r>
            <a:r>
              <a:rPr lang="tr-TR" dirty="0" smtClean="0"/>
              <a:t> of </a:t>
            </a:r>
            <a:r>
              <a:rPr lang="tr-TR" dirty="0" err="1" smtClean="0"/>
              <a:t>taken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intersection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 can 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clear</a:t>
            </a:r>
            <a:r>
              <a:rPr lang="tr-TR" dirty="0" smtClean="0"/>
              <a:t>.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execute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tasks</a:t>
            </a:r>
            <a:r>
              <a:rPr lang="tr-TR" dirty="0" smtClean="0"/>
              <a:t> in</a:t>
            </a:r>
          </a:p>
          <a:p>
            <a:pPr marL="0" indent="0">
              <a:buNone/>
            </a:pPr>
            <a:r>
              <a:rPr lang="tr-TR" dirty="0" smtClean="0"/>
              <a:t>     </a:t>
            </a:r>
            <a:r>
              <a:rPr lang="tr-TR" dirty="0" err="1" smtClean="0"/>
              <a:t>particular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251521" y="836712"/>
            <a:ext cx="6120680" cy="1054250"/>
          </a:xfrm>
        </p:spPr>
        <p:txBody>
          <a:bodyPr/>
          <a:lstStyle/>
          <a:p>
            <a:r>
              <a:rPr lang="tr-TR" b="1" dirty="0" smtClean="0">
                <a:latin typeface="Lucida Handwriting" pitchFamily="66" charset="0"/>
              </a:rPr>
              <a:t>DIFFERENCE</a:t>
            </a:r>
            <a:endParaRPr lang="tr-TR" dirty="0"/>
          </a:p>
        </p:txBody>
      </p:sp>
      <p:pic>
        <p:nvPicPr>
          <p:cNvPr id="3074" name="Picture 2" descr="C:\Users\lg\Desktop\setgamepic\dif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129" y="4437112"/>
            <a:ext cx="3859387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93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symmetric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 </a:t>
            </a:r>
            <a:r>
              <a:rPr lang="tr-TR" dirty="0" err="1" smtClean="0"/>
              <a:t>takes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 of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sets</a:t>
            </a:r>
            <a:r>
              <a:rPr lang="tr-TR" dirty="0" smtClean="0"/>
              <a:t> but it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take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intersection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 can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dirty="0" err="1" smtClean="0"/>
              <a:t>also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-180528" y="764704"/>
            <a:ext cx="9468544" cy="1054250"/>
          </a:xfrm>
        </p:spPr>
        <p:txBody>
          <a:bodyPr/>
          <a:lstStyle/>
          <a:p>
            <a:r>
              <a:rPr lang="tr-TR" sz="4800" b="1" dirty="0" smtClean="0">
                <a:latin typeface="Lucida Handwriting" pitchFamily="66" charset="0"/>
              </a:rPr>
              <a:t>SYMMETRIC DIFFERENCE</a:t>
            </a:r>
            <a:endParaRPr lang="tr-TR" sz="4800" dirty="0"/>
          </a:p>
        </p:txBody>
      </p:sp>
      <p:pic>
        <p:nvPicPr>
          <p:cNvPr id="4098" name="Picture 2" descr="C:\Users\lg\Desktop\setgamepic\symmetric differenc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359" y="3853548"/>
            <a:ext cx="3852641" cy="29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79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ABOUT THE </a:t>
            </a:r>
            <a:r>
              <a:rPr lang="tr-TR" b="1" dirty="0" smtClean="0"/>
              <a:t>PROJECT</a:t>
            </a:r>
          </a:p>
          <a:p>
            <a:r>
              <a:rPr lang="tr-TR" b="1" dirty="0" smtClean="0"/>
              <a:t>GAME RULES</a:t>
            </a:r>
            <a:endParaRPr lang="tr-TR" b="1" dirty="0"/>
          </a:p>
          <a:p>
            <a:r>
              <a:rPr lang="tr-TR" b="1" dirty="0"/>
              <a:t> WORK </a:t>
            </a:r>
            <a:r>
              <a:rPr lang="tr-TR" b="1" dirty="0" smtClean="0"/>
              <a:t>PROGRESS</a:t>
            </a:r>
          </a:p>
          <a:p>
            <a:r>
              <a:rPr lang="tr-TR" b="1" dirty="0" smtClean="0"/>
              <a:t>SET OPERATIONS</a:t>
            </a:r>
          </a:p>
          <a:p>
            <a:r>
              <a:rPr lang="tr-TR" b="1" dirty="0" smtClean="0"/>
              <a:t>CURSOR MOVEMENTS</a:t>
            </a:r>
          </a:p>
          <a:p>
            <a:r>
              <a:rPr lang="tr-TR" b="1" dirty="0" smtClean="0"/>
              <a:t>TIME CONTROL</a:t>
            </a:r>
            <a:endParaRPr lang="tr-TR" b="1" dirty="0"/>
          </a:p>
          <a:p>
            <a:r>
              <a:rPr lang="tr-TR" b="1" dirty="0"/>
              <a:t> PROBLEMS – SOLUTIONS</a:t>
            </a:r>
          </a:p>
          <a:p>
            <a:pPr marL="0" indent="0">
              <a:buNone/>
            </a:pPr>
            <a:endParaRPr lang="tr-TR" b="1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Lucida Handwriting" pitchFamily="66" charset="0"/>
              </a:rPr>
              <a:t>CONTENTS</a:t>
            </a:r>
            <a:endParaRPr lang="tr-TR" b="1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construct</a:t>
            </a:r>
            <a:r>
              <a:rPr lang="tr-TR" dirty="0" smtClean="0"/>
              <a:t> an </a:t>
            </a:r>
            <a:r>
              <a:rPr lang="tr-TR" dirty="0" err="1" smtClean="0"/>
              <a:t>expressions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A-B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dirty="0" err="1" smtClean="0"/>
              <a:t>and</a:t>
            </a:r>
            <a:r>
              <a:rPr lang="tr-TR" dirty="0" smtClean="0"/>
              <a:t> B </a:t>
            </a:r>
            <a:r>
              <a:rPr lang="tr-TR" dirty="0" err="1" smtClean="0"/>
              <a:t>sets</a:t>
            </a:r>
            <a:endParaRPr lang="tr-TR" dirty="0" smtClean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Lucida Handwriting" pitchFamily="66" charset="0"/>
              </a:rPr>
              <a:t>SET EXPRESSIONS</a:t>
            </a:r>
            <a:endParaRPr lang="tr-TR" dirty="0"/>
          </a:p>
        </p:txBody>
      </p:sp>
      <p:pic>
        <p:nvPicPr>
          <p:cNvPr id="9218" name="Picture 2" descr="C:\Users\lg\Desktop\setgamepic\a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511256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179512" y="764704"/>
            <a:ext cx="8712968" cy="1054250"/>
          </a:xfrm>
        </p:spPr>
        <p:txBody>
          <a:bodyPr/>
          <a:lstStyle/>
          <a:p>
            <a:r>
              <a:rPr lang="tr-TR" sz="4800" b="1" dirty="0" smtClean="0">
                <a:latin typeface="Lucida Handwriting" pitchFamily="66" charset="0"/>
              </a:rPr>
              <a:t>PUSHING THE BLOCKS</a:t>
            </a:r>
            <a:endParaRPr lang="tr-TR" sz="4800" dirty="0"/>
          </a:p>
        </p:txBody>
      </p:sp>
      <p:pic>
        <p:nvPicPr>
          <p:cNvPr id="2050" name="Picture 2" descr="C:\Users\lg\Desktop\setgamepic\man_push_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4499992" cy="46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g\Desktop\setgamepic\push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435597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Dirsek Bağlayıcısı 4"/>
          <p:cNvCxnSpPr/>
          <p:nvPr/>
        </p:nvCxnSpPr>
        <p:spPr>
          <a:xfrm flipV="1">
            <a:off x="4211960" y="4293096"/>
            <a:ext cx="792088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time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Lucida Handwriting" pitchFamily="66" charset="0"/>
              </a:rPr>
              <a:t>TIME CONTROL</a:t>
            </a:r>
            <a:endParaRPr lang="tr-TR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    </a:t>
            </a:r>
            <a:r>
              <a:rPr lang="tr-TR" b="1" u="sng" dirty="0" smtClean="0">
                <a:solidFill>
                  <a:srgbClr val="FF0000"/>
                </a:solidFill>
              </a:rPr>
              <a:t>Problem</a:t>
            </a:r>
            <a:r>
              <a:rPr lang="tr-TR" b="1" dirty="0" smtClean="0">
                <a:solidFill>
                  <a:srgbClr val="FF0000"/>
                </a:solidFill>
              </a:rPr>
              <a:t> :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When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sets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are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generated</a:t>
            </a:r>
            <a:r>
              <a:rPr lang="tr-TR" dirty="0" smtClean="0">
                <a:solidFill>
                  <a:schemeClr val="tx1"/>
                </a:solidFill>
              </a:rPr>
              <a:t>, </a:t>
            </a:r>
            <a:r>
              <a:rPr lang="tr-TR" dirty="0" err="1" smtClean="0">
                <a:solidFill>
                  <a:schemeClr val="tx1"/>
                </a:solidFill>
              </a:rPr>
              <a:t>same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v</a:t>
            </a:r>
            <a:r>
              <a:rPr lang="tr-TR" dirty="0" err="1" smtClean="0">
                <a:solidFill>
                  <a:schemeClr val="tx1"/>
                </a:solidFill>
              </a:rPr>
              <a:t>alues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could</a:t>
            </a:r>
            <a:r>
              <a:rPr lang="tr-TR" dirty="0" smtClean="0">
                <a:solidFill>
                  <a:schemeClr val="tx1"/>
                </a:solidFill>
              </a:rPr>
              <a:t> be in </a:t>
            </a:r>
            <a:r>
              <a:rPr lang="tr-TR" dirty="0" err="1" smtClean="0">
                <a:solidFill>
                  <a:schemeClr val="tx1"/>
                </a:solidFill>
              </a:rPr>
              <a:t>same</a:t>
            </a:r>
            <a:r>
              <a:rPr lang="tr-TR" dirty="0" smtClean="0">
                <a:solidFill>
                  <a:schemeClr val="tx1"/>
                </a:solidFill>
              </a:rPr>
              <a:t> set 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003300"/>
                </a:solidFill>
              </a:rPr>
              <a:t>    </a:t>
            </a:r>
            <a:r>
              <a:rPr lang="tr-TR" b="1" u="sng" dirty="0" smtClean="0">
                <a:solidFill>
                  <a:srgbClr val="003300"/>
                </a:solidFill>
              </a:rPr>
              <a:t>Solution</a:t>
            </a:r>
            <a:r>
              <a:rPr lang="tr-TR" b="1" dirty="0" smtClean="0">
                <a:solidFill>
                  <a:srgbClr val="003300"/>
                </a:solidFill>
              </a:rPr>
              <a:t> :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When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we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are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generated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sets</a:t>
            </a:r>
            <a:r>
              <a:rPr lang="tr-TR" dirty="0" smtClean="0">
                <a:solidFill>
                  <a:schemeClr val="tx1"/>
                </a:solidFill>
              </a:rPr>
              <a:t>, </a:t>
            </a:r>
            <a:r>
              <a:rPr lang="tr-TR" dirty="0" err="1" smtClean="0">
                <a:solidFill>
                  <a:schemeClr val="tx1"/>
                </a:solidFill>
              </a:rPr>
              <a:t>we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c</a:t>
            </a:r>
            <a:r>
              <a:rPr lang="tr-TR" dirty="0" err="1" smtClean="0">
                <a:solidFill>
                  <a:schemeClr val="tx1"/>
                </a:solidFill>
              </a:rPr>
              <a:t>ontrol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every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elements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within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for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loop</a:t>
            </a:r>
            <a:endParaRPr lang="tr-TR" dirty="0" smtClean="0">
              <a:solidFill>
                <a:schemeClr val="tx1"/>
              </a:solidFill>
            </a:endParaRPr>
          </a:p>
          <a:p>
            <a:endParaRPr lang="tr-TR" b="1" dirty="0">
              <a:solidFill>
                <a:srgbClr val="003300"/>
              </a:solidFill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570156"/>
            <a:ext cx="9036496" cy="1054250"/>
          </a:xfrm>
        </p:spPr>
        <p:txBody>
          <a:bodyPr/>
          <a:lstStyle/>
          <a:p>
            <a:r>
              <a:rPr lang="tr-TR" sz="4400" b="1" dirty="0" smtClean="0">
                <a:latin typeface="Lucida Handwriting" pitchFamily="66" charset="0"/>
              </a:rPr>
              <a:t>PROBLEMS AND SOLUTIONS</a:t>
            </a:r>
            <a:endParaRPr lang="tr-TR" sz="4400" dirty="0"/>
          </a:p>
        </p:txBody>
      </p:sp>
      <p:pic>
        <p:nvPicPr>
          <p:cNvPr id="3074" name="Picture 2" descr="C:\Users\lg\Desktop\setgamepic\guys_problem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3135905" cy="47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1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    </a:t>
            </a:r>
            <a:r>
              <a:rPr lang="tr-TR" b="1" u="sng" dirty="0" smtClean="0">
                <a:solidFill>
                  <a:srgbClr val="FF0000"/>
                </a:solidFill>
              </a:rPr>
              <a:t>Problem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When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we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construct</a:t>
            </a:r>
            <a:r>
              <a:rPr lang="tr-TR" dirty="0" smtClean="0">
                <a:solidFill>
                  <a:schemeClr val="tx1"/>
                </a:solidFill>
              </a:rPr>
              <a:t> 3 element </a:t>
            </a:r>
            <a:r>
              <a:rPr lang="tr-TR" dirty="0" err="1" smtClean="0">
                <a:solidFill>
                  <a:schemeClr val="tx1"/>
                </a:solidFill>
              </a:rPr>
              <a:t>expression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l</a:t>
            </a:r>
            <a:r>
              <a:rPr lang="tr-TR" dirty="0" err="1" smtClean="0">
                <a:solidFill>
                  <a:schemeClr val="tx1"/>
                </a:solidFill>
              </a:rPr>
              <a:t>ike</a:t>
            </a:r>
            <a:r>
              <a:rPr lang="tr-TR" dirty="0" smtClean="0">
                <a:solidFill>
                  <a:schemeClr val="tx1"/>
                </a:solidFill>
              </a:rPr>
              <a:t> «set + </a:t>
            </a:r>
            <a:r>
              <a:rPr lang="tr-TR" dirty="0" err="1" smtClean="0">
                <a:solidFill>
                  <a:schemeClr val="tx1"/>
                </a:solidFill>
              </a:rPr>
              <a:t>operation</a:t>
            </a:r>
            <a:r>
              <a:rPr lang="tr-TR" dirty="0" smtClean="0">
                <a:solidFill>
                  <a:schemeClr val="tx1"/>
                </a:solidFill>
              </a:rPr>
              <a:t> + set» </a:t>
            </a:r>
            <a:r>
              <a:rPr lang="tr-TR" dirty="0" err="1" smtClean="0">
                <a:solidFill>
                  <a:schemeClr val="tx1"/>
                </a:solidFill>
              </a:rPr>
              <a:t>the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expression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d</a:t>
            </a:r>
            <a:r>
              <a:rPr lang="tr-TR" dirty="0" err="1" smtClean="0">
                <a:solidFill>
                  <a:schemeClr val="tx1"/>
                </a:solidFill>
              </a:rPr>
              <a:t>isapper</a:t>
            </a:r>
            <a:r>
              <a:rPr lang="tr-TR" dirty="0" smtClean="0">
                <a:solidFill>
                  <a:schemeClr val="tx1"/>
                </a:solidFill>
              </a:rPr>
              <a:t> but </a:t>
            </a:r>
            <a:r>
              <a:rPr lang="tr-TR" dirty="0" err="1" smtClean="0">
                <a:solidFill>
                  <a:schemeClr val="tx1"/>
                </a:solidFill>
              </a:rPr>
              <a:t>the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table</a:t>
            </a:r>
            <a:r>
              <a:rPr lang="tr-TR" dirty="0" smtClean="0">
                <a:solidFill>
                  <a:schemeClr val="tx1"/>
                </a:solidFill>
              </a:rPr>
              <a:t> model </a:t>
            </a:r>
            <a:r>
              <a:rPr lang="tr-TR" dirty="0" err="1" smtClean="0">
                <a:solidFill>
                  <a:schemeClr val="tx1"/>
                </a:solidFill>
              </a:rPr>
              <a:t>become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deformed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003300"/>
                </a:solidFill>
              </a:rPr>
              <a:t>    </a:t>
            </a:r>
            <a:r>
              <a:rPr lang="tr-TR" b="1" u="sng" dirty="0" smtClean="0">
                <a:solidFill>
                  <a:srgbClr val="003300"/>
                </a:solidFill>
              </a:rPr>
              <a:t>Solution</a:t>
            </a:r>
            <a:r>
              <a:rPr lang="tr-TR" b="1" dirty="0" smtClean="0">
                <a:solidFill>
                  <a:srgbClr val="003300"/>
                </a:solidFill>
              </a:rPr>
              <a:t> </a:t>
            </a:r>
            <a:r>
              <a:rPr lang="tr-TR" b="1" dirty="0">
                <a:solidFill>
                  <a:srgbClr val="003300"/>
                </a:solidFill>
              </a:rPr>
              <a:t>: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We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added</a:t>
            </a:r>
            <a:r>
              <a:rPr lang="tr-TR" dirty="0" smtClean="0">
                <a:solidFill>
                  <a:schemeClr val="tx1"/>
                </a:solidFill>
              </a:rPr>
              <a:t> 3 </a:t>
            </a:r>
            <a:r>
              <a:rPr lang="tr-TR" dirty="0" err="1" smtClean="0">
                <a:solidFill>
                  <a:schemeClr val="tx1"/>
                </a:solidFill>
              </a:rPr>
              <a:t>space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characters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after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expression</a:t>
            </a:r>
            <a:r>
              <a:rPr lang="tr-TR" dirty="0" smtClean="0">
                <a:solidFill>
                  <a:schemeClr val="tx1"/>
                </a:solidFill>
              </a:rPr>
              <a:t> is </a:t>
            </a:r>
            <a:r>
              <a:rPr lang="tr-TR" dirty="0" err="1" smtClean="0">
                <a:solidFill>
                  <a:schemeClr val="tx1"/>
                </a:solidFill>
              </a:rPr>
              <a:t>destroyed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054250"/>
          </a:xfrm>
        </p:spPr>
        <p:txBody>
          <a:bodyPr/>
          <a:lstStyle/>
          <a:p>
            <a:r>
              <a:rPr lang="tr-TR" sz="4400" b="1" dirty="0">
                <a:latin typeface="Lucida Handwriting" pitchFamily="66" charset="0"/>
              </a:rPr>
              <a:t>PROBLEMS AND SOLUTIONS</a:t>
            </a:r>
            <a:endParaRPr lang="tr-TR" sz="4400" dirty="0"/>
          </a:p>
        </p:txBody>
      </p:sp>
      <p:pic>
        <p:nvPicPr>
          <p:cNvPr id="4" name="Picture 2" descr="C:\Users\lg\Desktop\setgamepic\guys_problem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32856"/>
            <a:ext cx="2775865" cy="47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28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93868" y="193034"/>
            <a:ext cx="7756263" cy="1435766"/>
          </a:xfrm>
        </p:spPr>
        <p:txBody>
          <a:bodyPr/>
          <a:lstStyle/>
          <a:p>
            <a:r>
              <a:rPr lang="tr-TR" b="1" dirty="0" smtClean="0">
                <a:solidFill>
                  <a:srgbClr val="173518"/>
                </a:solidFill>
                <a:latin typeface="Calibri" pitchFamily="34" charset="0"/>
                <a:cs typeface="Calibri" pitchFamily="34" charset="0"/>
              </a:rPr>
              <a:t>ANY QUESTIONS ?</a:t>
            </a:r>
            <a:endParaRPr lang="tr-TR" b="1" dirty="0">
              <a:solidFill>
                <a:srgbClr val="173518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lg\Desktop\sor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1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179512" y="570156"/>
            <a:ext cx="8964488" cy="1054250"/>
          </a:xfrm>
        </p:spPr>
        <p:txBody>
          <a:bodyPr/>
          <a:lstStyle/>
          <a:p>
            <a:r>
              <a:rPr lang="tr-TR" b="1" dirty="0">
                <a:solidFill>
                  <a:srgbClr val="15371B"/>
                </a:solidFill>
                <a:latin typeface="Calibri" pitchFamily="34" charset="0"/>
                <a:cs typeface="Calibri" pitchFamily="34" charset="0"/>
              </a:rPr>
              <a:t>THANK YOU FOR LISTENING</a:t>
            </a:r>
            <a:endParaRPr lang="tr-T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lg\Desktop\2664538426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2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name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is Set Game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aim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constract</a:t>
            </a:r>
            <a:r>
              <a:rPr lang="tr-TR" dirty="0" smtClean="0"/>
              <a:t> 3-element set </a:t>
            </a:r>
            <a:r>
              <a:rPr lang="tr-TR" dirty="0" err="1" smtClean="0"/>
              <a:t>expressions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gain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highest</a:t>
            </a:r>
            <a:r>
              <a:rPr lang="tr-TR" dirty="0" smtClean="0"/>
              <a:t> </a:t>
            </a:r>
            <a:r>
              <a:rPr lang="tr-TR" dirty="0" err="1" smtClean="0"/>
              <a:t>score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tr-TR" dirty="0" smtClean="0"/>
              <a:t> has </a:t>
            </a:r>
            <a:r>
              <a:rPr lang="tr-TR" dirty="0" err="1" smtClean="0"/>
              <a:t>four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raise</a:t>
            </a:r>
            <a:r>
              <a:rPr lang="tr-TR" dirty="0" smtClean="0"/>
              <a:t> </a:t>
            </a:r>
            <a:r>
              <a:rPr lang="tr-TR" dirty="0" err="1" smtClean="0"/>
              <a:t>score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Union</a:t>
            </a:r>
            <a:r>
              <a:rPr lang="tr-TR" dirty="0" smtClean="0"/>
              <a:t>   </a:t>
            </a:r>
            <a:r>
              <a:rPr lang="tr-TR" dirty="0" smtClean="0">
                <a:sym typeface="Wingdings" pitchFamily="2" charset="2"/>
              </a:rPr>
              <a:t>   ‘u’</a:t>
            </a:r>
          </a:p>
          <a:p>
            <a:pPr marL="0" indent="0">
              <a:buNone/>
            </a:pPr>
            <a:r>
              <a:rPr lang="tr-TR" dirty="0">
                <a:sym typeface="Wingdings" pitchFamily="2" charset="2"/>
              </a:rPr>
              <a:t>	</a:t>
            </a:r>
            <a:r>
              <a:rPr lang="tr-TR" dirty="0" smtClean="0">
                <a:sym typeface="Wingdings" pitchFamily="2" charset="2"/>
              </a:rPr>
              <a:t>	</a:t>
            </a:r>
            <a:r>
              <a:rPr lang="tr-TR" dirty="0" err="1" smtClean="0">
                <a:sym typeface="Wingdings" pitchFamily="2" charset="2"/>
              </a:rPr>
              <a:t>Intersection</a:t>
            </a:r>
            <a:r>
              <a:rPr lang="tr-TR" dirty="0" smtClean="0">
                <a:sym typeface="Wingdings" pitchFamily="2" charset="2"/>
              </a:rPr>
              <a:t>      ‘n’</a:t>
            </a:r>
          </a:p>
          <a:p>
            <a:pPr marL="0" indent="0">
              <a:buNone/>
            </a:pPr>
            <a:r>
              <a:rPr lang="tr-TR" dirty="0">
                <a:sym typeface="Wingdings" pitchFamily="2" charset="2"/>
              </a:rPr>
              <a:t>	</a:t>
            </a:r>
            <a:r>
              <a:rPr lang="tr-TR" dirty="0" smtClean="0">
                <a:sym typeface="Wingdings" pitchFamily="2" charset="2"/>
              </a:rPr>
              <a:t>	</a:t>
            </a:r>
            <a:r>
              <a:rPr lang="tr-TR" dirty="0" err="1" smtClean="0">
                <a:sym typeface="Wingdings" pitchFamily="2" charset="2"/>
              </a:rPr>
              <a:t>Difference</a:t>
            </a:r>
            <a:r>
              <a:rPr lang="tr-TR" dirty="0" smtClean="0">
                <a:sym typeface="Wingdings" pitchFamily="2" charset="2"/>
              </a:rPr>
              <a:t>      ‘-’</a:t>
            </a:r>
          </a:p>
          <a:p>
            <a:pPr marL="0" indent="0">
              <a:buNone/>
            </a:pPr>
            <a:r>
              <a:rPr lang="tr-TR" dirty="0" smtClean="0">
                <a:sym typeface="Wingdings" pitchFamily="2" charset="2"/>
              </a:rPr>
              <a:t>		</a:t>
            </a:r>
            <a:r>
              <a:rPr lang="tr-TR" dirty="0" err="1" smtClean="0">
                <a:sym typeface="Wingdings" pitchFamily="2" charset="2"/>
              </a:rPr>
              <a:t>Symmetric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Difference</a:t>
            </a:r>
            <a:r>
              <a:rPr lang="tr-TR" dirty="0" smtClean="0">
                <a:sym typeface="Wingdings" pitchFamily="2" charset="2"/>
              </a:rPr>
              <a:t>      ‘+’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80920" cy="1054250"/>
          </a:xfrm>
        </p:spPr>
        <p:txBody>
          <a:bodyPr/>
          <a:lstStyle/>
          <a:p>
            <a:r>
              <a:rPr lang="tr-TR" sz="4000" b="1" dirty="0" smtClean="0">
                <a:latin typeface="Lucida Handwriting" pitchFamily="66" charset="0"/>
              </a:rPr>
              <a:t>ABOUT THE PROJECT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5216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349005"/>
          </a:xfrm>
        </p:spPr>
        <p:txBody>
          <a:bodyPr/>
          <a:lstStyle/>
          <a:p>
            <a:r>
              <a:rPr lang="tr-TR" dirty="0" smtClean="0"/>
              <a:t>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beginnig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tr-TR" dirty="0" smtClean="0"/>
              <a:t>, board is </a:t>
            </a:r>
            <a:r>
              <a:rPr lang="tr-TR" dirty="0" err="1" smtClean="0"/>
              <a:t>loaded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file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Each</a:t>
            </a:r>
            <a:r>
              <a:rPr lang="tr-TR" dirty="0" smtClean="0"/>
              <a:t> set is </a:t>
            </a:r>
            <a:r>
              <a:rPr lang="tr-TR" dirty="0" err="1" smtClean="0"/>
              <a:t>generated</a:t>
            </a:r>
            <a:r>
              <a:rPr lang="tr-TR" dirty="0" smtClean="0"/>
              <a:t> </a:t>
            </a:r>
            <a:r>
              <a:rPr lang="tr-TR" dirty="0" err="1" smtClean="0"/>
              <a:t>randomly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 1 </a:t>
            </a:r>
            <a:r>
              <a:rPr lang="tr-TR" dirty="0" err="1" smtClean="0"/>
              <a:t>to</a:t>
            </a:r>
            <a:r>
              <a:rPr lang="tr-TR" dirty="0" smtClean="0"/>
              <a:t> 20 </a:t>
            </a:r>
            <a:r>
              <a:rPr lang="tr-TR" dirty="0" err="1" smtClean="0"/>
              <a:t>Sets</a:t>
            </a:r>
            <a:r>
              <a:rPr lang="tr-TR" dirty="0" smtClean="0"/>
              <a:t> can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4 </a:t>
            </a:r>
            <a:r>
              <a:rPr lang="tr-TR" dirty="0" err="1" smtClean="0"/>
              <a:t>and</a:t>
            </a:r>
            <a:r>
              <a:rPr lang="tr-TR" dirty="0" smtClean="0"/>
              <a:t> 8 </a:t>
            </a:r>
            <a:r>
              <a:rPr lang="tr-TR" dirty="0" err="1" smtClean="0"/>
              <a:t>elements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Two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set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signs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placed</a:t>
            </a:r>
            <a:r>
              <a:rPr lang="tr-TR" dirty="0" smtClean="0"/>
              <a:t> on board </a:t>
            </a:r>
            <a:r>
              <a:rPr lang="tr-TR" dirty="0" err="1" smtClean="0"/>
              <a:t>randomly</a:t>
            </a:r>
            <a:r>
              <a:rPr lang="tr-TR" dirty="0" smtClean="0"/>
              <a:t>.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symbols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empty</a:t>
            </a:r>
            <a:r>
              <a:rPr lang="tr-TR" dirty="0" smtClean="0"/>
              <a:t> </a:t>
            </a:r>
            <a:r>
              <a:rPr lang="tr-TR" dirty="0" err="1" smtClean="0"/>
              <a:t>neighboor</a:t>
            </a:r>
            <a:r>
              <a:rPr lang="tr-TR" dirty="0" smtClean="0"/>
              <a:t> </a:t>
            </a:r>
            <a:r>
              <a:rPr lang="tr-TR" dirty="0" err="1" smtClean="0"/>
              <a:t>grids</a:t>
            </a:r>
            <a:r>
              <a:rPr lang="tr-TR" dirty="0" smtClean="0"/>
              <a:t> in 8 </a:t>
            </a:r>
            <a:r>
              <a:rPr lang="tr-TR" dirty="0" err="1" smtClean="0"/>
              <a:t>directions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323528" y="836712"/>
            <a:ext cx="8496944" cy="1054250"/>
          </a:xfrm>
        </p:spPr>
        <p:txBody>
          <a:bodyPr/>
          <a:lstStyle/>
          <a:p>
            <a:r>
              <a:rPr lang="tr-TR" sz="4400" b="1" dirty="0">
                <a:latin typeface="Lucida Handwriting" pitchFamily="66" charset="0"/>
              </a:rPr>
              <a:t>ABOUT THE PROJECT</a:t>
            </a:r>
            <a:endParaRPr lang="tr-TR" sz="4400" dirty="0"/>
          </a:p>
        </p:txBody>
      </p:sp>
      <p:pic>
        <p:nvPicPr>
          <p:cNvPr id="5122" name="Picture 2" descr="C:\Users\lg\Desktop\setgamepic\dosyadan oku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628732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Player 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push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time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controled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a set </a:t>
            </a:r>
            <a:r>
              <a:rPr lang="tr-TR" dirty="0" err="1" smtClean="0"/>
              <a:t>block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direction</a:t>
            </a:r>
            <a:r>
              <a:rPr lang="tr-TR" dirty="0" smtClean="0"/>
              <a:t> of </a:t>
            </a:r>
            <a:r>
              <a:rPr lang="tr-TR" dirty="0" err="1" smtClean="0"/>
              <a:t>player</a:t>
            </a:r>
            <a:r>
              <a:rPr lang="tr-TR" dirty="0" smtClean="0"/>
              <a:t>, </a:t>
            </a:r>
            <a:r>
              <a:rPr lang="tr-TR" dirty="0" err="1" smtClean="0"/>
              <a:t>player</a:t>
            </a:r>
            <a:r>
              <a:rPr lang="tr-TR" dirty="0" smtClean="0"/>
              <a:t> </a:t>
            </a:r>
            <a:r>
              <a:rPr lang="tr-TR" dirty="0" err="1" smtClean="0"/>
              <a:t>pushes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 in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direction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/>
              <a:t>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together</a:t>
            </a:r>
            <a:endParaRPr lang="tr-TR" dirty="0" smtClean="0"/>
          </a:p>
          <a:p>
            <a:r>
              <a:rPr lang="tr-TR" dirty="0" smtClean="0"/>
              <a:t>Game </a:t>
            </a:r>
            <a:r>
              <a:rPr lang="tr-TR" dirty="0" err="1" smtClean="0"/>
              <a:t>consists</a:t>
            </a:r>
            <a:r>
              <a:rPr lang="tr-TR" dirty="0" smtClean="0"/>
              <a:t> 8 </a:t>
            </a:r>
            <a:r>
              <a:rPr lang="tr-TR" dirty="0" err="1" smtClean="0"/>
              <a:t>rounds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be </a:t>
            </a:r>
            <a:r>
              <a:rPr lang="tr-TR" dirty="0" err="1" smtClean="0"/>
              <a:t>completed</a:t>
            </a:r>
            <a:r>
              <a:rPr lang="tr-TR" dirty="0" smtClean="0"/>
              <a:t> in 50 </a:t>
            </a:r>
            <a:r>
              <a:rPr lang="tr-TR" dirty="0" err="1" smtClean="0"/>
              <a:t>seconds</a:t>
            </a:r>
            <a:r>
              <a:rPr lang="tr-TR" dirty="0" smtClean="0"/>
              <a:t>	</a:t>
            </a:r>
          </a:p>
          <a:p>
            <a:pPr marL="0" indent="0">
              <a:buNone/>
            </a:pPr>
            <a:r>
              <a:rPr lang="tr-TR" dirty="0" smtClean="0"/>
              <a:t>           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7544" y="570156"/>
            <a:ext cx="8280920" cy="1054250"/>
          </a:xfrm>
        </p:spPr>
        <p:txBody>
          <a:bodyPr/>
          <a:lstStyle/>
          <a:p>
            <a:r>
              <a:rPr lang="tr-TR" sz="4800" b="1" dirty="0" smtClean="0">
                <a:latin typeface="Lucida Handwriting" pitchFamily="66" charset="0"/>
              </a:rPr>
              <a:t>GAME RULES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102500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set </a:t>
            </a:r>
            <a:r>
              <a:rPr lang="tr-TR" dirty="0" err="1" smtClean="0"/>
              <a:t>cannot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expression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once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     («</a:t>
            </a:r>
            <a:r>
              <a:rPr lang="tr-TR" dirty="0" err="1" smtClean="0"/>
              <a:t>AnA</a:t>
            </a:r>
            <a:r>
              <a:rPr lang="tr-TR" dirty="0" smtClean="0"/>
              <a:t>», «</a:t>
            </a:r>
            <a:r>
              <a:rPr lang="tr-TR" dirty="0" err="1" smtClean="0"/>
              <a:t>AuA</a:t>
            </a:r>
            <a:r>
              <a:rPr lang="tr-TR" dirty="0" smtClean="0"/>
              <a:t>», «A-A», «A+A»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allowed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constructed</a:t>
            </a:r>
            <a:r>
              <a:rPr lang="tr-TR" dirty="0" smtClean="0"/>
              <a:t> </a:t>
            </a:r>
            <a:r>
              <a:rPr lang="tr-TR" dirty="0" err="1" smtClean="0"/>
              <a:t>expression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written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board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Lucida Handwriting" pitchFamily="66" charset="0"/>
              </a:rPr>
              <a:t>GAME RULES</a:t>
            </a:r>
            <a:endParaRPr lang="tr-TR" dirty="0"/>
          </a:p>
        </p:txBody>
      </p:sp>
      <p:pic>
        <p:nvPicPr>
          <p:cNvPr id="1026" name="Picture 2" descr="C:\Users\lg\Desktop\setgamepic\ekrangörüntü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93096"/>
            <a:ext cx="5507926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0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004048" y="2248347"/>
            <a:ext cx="3440704" cy="4276997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sz="3600" dirty="0" smtClean="0">
                <a:latin typeface="Buxton Sketch" pitchFamily="66" charset="0"/>
              </a:rPr>
              <a:t> </a:t>
            </a:r>
            <a:r>
              <a:rPr lang="tr-TR" sz="3600" dirty="0" smtClean="0">
                <a:solidFill>
                  <a:srgbClr val="003300"/>
                </a:solidFill>
                <a:latin typeface="Buxton Sketch" pitchFamily="66" charset="0"/>
              </a:rPr>
              <a:t>First </a:t>
            </a:r>
            <a:r>
              <a:rPr lang="tr-TR" sz="3600" dirty="0" err="1" smtClean="0">
                <a:solidFill>
                  <a:srgbClr val="003300"/>
                </a:solidFill>
                <a:latin typeface="Buxton Sketch" pitchFamily="66" charset="0"/>
              </a:rPr>
              <a:t>Week</a:t>
            </a:r>
            <a:endParaRPr lang="tr-TR" sz="3600" dirty="0" smtClean="0">
              <a:solidFill>
                <a:srgbClr val="003300"/>
              </a:solidFill>
              <a:latin typeface="Buxton Sketch" pitchFamily="66" charset="0"/>
            </a:endParaRPr>
          </a:p>
          <a:p>
            <a:r>
              <a:rPr lang="tr-TR" sz="3600" dirty="0" smtClean="0">
                <a:solidFill>
                  <a:srgbClr val="003300"/>
                </a:solidFill>
                <a:latin typeface="Buxton Sketch" pitchFamily="66" charset="0"/>
              </a:rPr>
              <a:t> Second </a:t>
            </a:r>
            <a:r>
              <a:rPr lang="tr-TR" sz="3600" dirty="0" err="1" smtClean="0">
                <a:solidFill>
                  <a:srgbClr val="003300"/>
                </a:solidFill>
                <a:latin typeface="Buxton Sketch" pitchFamily="66" charset="0"/>
              </a:rPr>
              <a:t>Week</a:t>
            </a:r>
            <a:endParaRPr lang="tr-TR" sz="3600" dirty="0" smtClean="0">
              <a:solidFill>
                <a:srgbClr val="003300"/>
              </a:solidFill>
              <a:latin typeface="Buxton Sketch" pitchFamily="66" charset="0"/>
            </a:endParaRPr>
          </a:p>
          <a:p>
            <a:r>
              <a:rPr lang="tr-TR" sz="3600" dirty="0" smtClean="0">
                <a:solidFill>
                  <a:srgbClr val="003300"/>
                </a:solidFill>
                <a:latin typeface="Buxton Sketch" pitchFamily="66" charset="0"/>
              </a:rPr>
              <a:t> Third </a:t>
            </a:r>
            <a:r>
              <a:rPr lang="tr-TR" sz="3600" dirty="0" err="1" smtClean="0">
                <a:solidFill>
                  <a:srgbClr val="003300"/>
                </a:solidFill>
                <a:latin typeface="Buxton Sketch" pitchFamily="66" charset="0"/>
              </a:rPr>
              <a:t>Week</a:t>
            </a:r>
            <a:endParaRPr lang="tr-TR" sz="3600" dirty="0" smtClean="0">
              <a:solidFill>
                <a:srgbClr val="003300"/>
              </a:solidFill>
              <a:latin typeface="Buxton Sketch" pitchFamily="66" charset="0"/>
            </a:endParaRPr>
          </a:p>
          <a:p>
            <a:r>
              <a:rPr lang="tr-TR" sz="3600" dirty="0" smtClean="0">
                <a:solidFill>
                  <a:srgbClr val="003300"/>
                </a:solidFill>
                <a:latin typeface="Buxton Sketch" pitchFamily="66" charset="0"/>
              </a:rPr>
              <a:t> </a:t>
            </a:r>
            <a:r>
              <a:rPr lang="tr-TR" sz="3600" dirty="0" err="1" smtClean="0">
                <a:solidFill>
                  <a:srgbClr val="003300"/>
                </a:solidFill>
                <a:latin typeface="Buxton Sketch" pitchFamily="66" charset="0"/>
              </a:rPr>
              <a:t>Fourth</a:t>
            </a:r>
            <a:r>
              <a:rPr lang="tr-TR" sz="3600" dirty="0" smtClean="0">
                <a:solidFill>
                  <a:srgbClr val="003300"/>
                </a:solidFill>
                <a:latin typeface="Buxton Sketch" pitchFamily="66" charset="0"/>
              </a:rPr>
              <a:t> </a:t>
            </a:r>
            <a:r>
              <a:rPr lang="tr-TR" sz="3600" dirty="0" err="1" smtClean="0">
                <a:solidFill>
                  <a:srgbClr val="003300"/>
                </a:solidFill>
                <a:latin typeface="Buxton Sketch" pitchFamily="66" charset="0"/>
              </a:rPr>
              <a:t>Week</a:t>
            </a:r>
            <a:endParaRPr lang="tr-TR" sz="3600" dirty="0" smtClean="0">
              <a:solidFill>
                <a:srgbClr val="003300"/>
              </a:solidFill>
              <a:latin typeface="Buxton Sketch" pitchFamily="66" charset="0"/>
            </a:endParaRPr>
          </a:p>
          <a:p>
            <a:r>
              <a:rPr lang="tr-TR" sz="3600" dirty="0" smtClean="0">
                <a:solidFill>
                  <a:srgbClr val="003300"/>
                </a:solidFill>
                <a:latin typeface="Buxton Sketch" pitchFamily="66" charset="0"/>
              </a:rPr>
              <a:t> </a:t>
            </a:r>
            <a:r>
              <a:rPr lang="tr-TR" sz="3600" dirty="0" err="1" smtClean="0">
                <a:solidFill>
                  <a:srgbClr val="003300"/>
                </a:solidFill>
                <a:latin typeface="Buxton Sketch" pitchFamily="66" charset="0"/>
              </a:rPr>
              <a:t>Last</a:t>
            </a:r>
            <a:r>
              <a:rPr lang="tr-TR" sz="3600" dirty="0" smtClean="0">
                <a:solidFill>
                  <a:srgbClr val="003300"/>
                </a:solidFill>
                <a:latin typeface="Buxton Sketch" pitchFamily="66" charset="0"/>
              </a:rPr>
              <a:t> </a:t>
            </a:r>
            <a:r>
              <a:rPr lang="tr-TR" sz="3600" dirty="0" err="1" smtClean="0">
                <a:solidFill>
                  <a:srgbClr val="003300"/>
                </a:solidFill>
                <a:latin typeface="Buxton Sketch" pitchFamily="66" charset="0"/>
              </a:rPr>
              <a:t>Week</a:t>
            </a:r>
            <a:endParaRPr lang="tr-TR" sz="3600" dirty="0">
              <a:solidFill>
                <a:srgbClr val="003300"/>
              </a:solidFill>
              <a:latin typeface="Buxton Sketch" pitchFamily="66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Lucida Handwriting" pitchFamily="66" charset="0"/>
              </a:rPr>
              <a:t>WORK PROGRESS</a:t>
            </a:r>
            <a:endParaRPr lang="tr-TR" dirty="0"/>
          </a:p>
        </p:txBody>
      </p:sp>
      <p:pic>
        <p:nvPicPr>
          <p:cNvPr id="4098" name="Picture 2" descr="C:\Users\lg\Desktop\setgamepic\computer_work_station_mon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185"/>
            <a:ext cx="475252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Definition of </a:t>
            </a:r>
            <a:r>
              <a:rPr lang="tr-TR" dirty="0" err="1" smtClean="0"/>
              <a:t>variables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Game board is </a:t>
            </a:r>
            <a:r>
              <a:rPr lang="tr-TR" dirty="0" err="1" smtClean="0"/>
              <a:t>taken</a:t>
            </a:r>
            <a:r>
              <a:rPr lang="tr-TR" dirty="0" smtClean="0"/>
              <a:t> on a </a:t>
            </a:r>
            <a:r>
              <a:rPr lang="tr-TR" dirty="0" err="1" smtClean="0"/>
              <a:t>text</a:t>
            </a:r>
            <a:r>
              <a:rPr lang="tr-TR" dirty="0" smtClean="0"/>
              <a:t> file</a:t>
            </a:r>
          </a:p>
          <a:p>
            <a:r>
              <a:rPr lang="tr-TR" dirty="0" err="1" smtClean="0"/>
              <a:t>Cursor</a:t>
            </a:r>
            <a:r>
              <a:rPr lang="tr-TR" dirty="0" smtClean="0"/>
              <a:t> </a:t>
            </a:r>
            <a:r>
              <a:rPr lang="tr-TR" dirty="0" err="1" smtClean="0"/>
              <a:t>movement</a:t>
            </a:r>
            <a:r>
              <a:rPr lang="tr-TR" dirty="0" smtClean="0"/>
              <a:t> of X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539552" y="836712"/>
            <a:ext cx="4104457" cy="1054250"/>
          </a:xfrm>
        </p:spPr>
        <p:txBody>
          <a:bodyPr/>
          <a:lstStyle/>
          <a:p>
            <a:r>
              <a:rPr lang="tr-TR" dirty="0" smtClean="0">
                <a:latin typeface="Lucida Handwriting" pitchFamily="66" charset="0"/>
              </a:rPr>
              <a:t>First </a:t>
            </a:r>
            <a:r>
              <a:rPr lang="tr-TR" dirty="0" err="1" smtClean="0">
                <a:latin typeface="Lucida Handwriting" pitchFamily="66" charset="0"/>
              </a:rPr>
              <a:t>Week</a:t>
            </a:r>
            <a:endParaRPr lang="tr-TR" dirty="0"/>
          </a:p>
        </p:txBody>
      </p:sp>
      <p:pic>
        <p:nvPicPr>
          <p:cNvPr id="5122" name="Picture 2" descr="C:\Users\lg\Desktop\setgamepic\varia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6" y="2304581"/>
            <a:ext cx="416389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9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Set </a:t>
            </a:r>
            <a:r>
              <a:rPr lang="tr-TR" dirty="0" err="1" smtClean="0"/>
              <a:t>operations</a:t>
            </a:r>
            <a:r>
              <a:rPr lang="tr-TR" dirty="0" smtClean="0"/>
              <a:t> is </a:t>
            </a:r>
            <a:r>
              <a:rPr lang="tr-TR" dirty="0" err="1" smtClean="0"/>
              <a:t>constructed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539552" y="836712"/>
            <a:ext cx="5163975" cy="1054250"/>
          </a:xfrm>
        </p:spPr>
        <p:txBody>
          <a:bodyPr/>
          <a:lstStyle/>
          <a:p>
            <a:r>
              <a:rPr lang="tr-TR" dirty="0" smtClean="0">
                <a:latin typeface="Lucida Handwriting" pitchFamily="66" charset="0"/>
              </a:rPr>
              <a:t>Second </a:t>
            </a:r>
            <a:r>
              <a:rPr lang="tr-TR" dirty="0" err="1" smtClean="0">
                <a:latin typeface="Lucida Handwriting" pitchFamily="66" charset="0"/>
              </a:rPr>
              <a:t>Week</a:t>
            </a:r>
            <a:endParaRPr lang="tr-TR" dirty="0">
              <a:latin typeface="Lucida Handwriting" pitchFamily="66" charset="0"/>
            </a:endParaRPr>
          </a:p>
        </p:txBody>
      </p:sp>
      <p:pic>
        <p:nvPicPr>
          <p:cNvPr id="6146" name="Picture 2" descr="C:\Users\lg\Desktop\setgamepic\union-intersection-di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727280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2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lt">
  <a:themeElements>
    <a:clrScheme name="Cilt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il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l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559</TotalTime>
  <Words>544</Words>
  <Application>Microsoft Office PowerPoint</Application>
  <PresentationFormat>Ekran Gösterisi (4:3)</PresentationFormat>
  <Paragraphs>122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Cilt</vt:lpstr>
      <vt:lpstr>SET GAME</vt:lpstr>
      <vt:lpstr>CONTENTS</vt:lpstr>
      <vt:lpstr>ABOUT THE PROJECT</vt:lpstr>
      <vt:lpstr>ABOUT THE PROJECT</vt:lpstr>
      <vt:lpstr>GAME RULES</vt:lpstr>
      <vt:lpstr>GAME RULES</vt:lpstr>
      <vt:lpstr>WORK PROGRESS</vt:lpstr>
      <vt:lpstr>First Week</vt:lpstr>
      <vt:lpstr>Second Week</vt:lpstr>
      <vt:lpstr>Third Week</vt:lpstr>
      <vt:lpstr>Fourth Week</vt:lpstr>
      <vt:lpstr>Last Week</vt:lpstr>
      <vt:lpstr>CURSOR MOVEMENT</vt:lpstr>
      <vt:lpstr>CURSOR MOVEMENT</vt:lpstr>
      <vt:lpstr>SET OPERATIONS</vt:lpstr>
      <vt:lpstr>UNION</vt:lpstr>
      <vt:lpstr>INTERSECTION</vt:lpstr>
      <vt:lpstr>DIFFERENCE</vt:lpstr>
      <vt:lpstr>SYMMETRIC DIFFERENCE</vt:lpstr>
      <vt:lpstr>SET EXPRESSIONS</vt:lpstr>
      <vt:lpstr>PUSHING THE BLOCKS</vt:lpstr>
      <vt:lpstr>TIME CONTROL</vt:lpstr>
      <vt:lpstr>PROBLEMS AND SOLUTIONS</vt:lpstr>
      <vt:lpstr>PROBLEMS AND SOLUTIONS</vt:lpstr>
      <vt:lpstr>ANY QUESTIONS ?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GAME</dc:title>
  <dc:creator>lg</dc:creator>
  <cp:lastModifiedBy>lg</cp:lastModifiedBy>
  <cp:revision>36</cp:revision>
  <dcterms:created xsi:type="dcterms:W3CDTF">2012-11-30T20:18:20Z</dcterms:created>
  <dcterms:modified xsi:type="dcterms:W3CDTF">2012-12-05T18:40:19Z</dcterms:modified>
</cp:coreProperties>
</file>