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9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73" r:id="rId6"/>
    <p:sldId id="274" r:id="rId7"/>
    <p:sldId id="275" r:id="rId8"/>
    <p:sldId id="280" r:id="rId9"/>
    <p:sldId id="276" r:id="rId10"/>
    <p:sldId id="278" r:id="rId11"/>
    <p:sldId id="279" r:id="rId12"/>
    <p:sldId id="263" r:id="rId13"/>
    <p:sldId id="264" r:id="rId14"/>
    <p:sldId id="265" r:id="rId15"/>
    <p:sldId id="267" r:id="rId16"/>
    <p:sldId id="266" r:id="rId17"/>
    <p:sldId id="268" r:id="rId18"/>
    <p:sldId id="269" r:id="rId19"/>
    <p:sldId id="270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7493B8-3341-4E8B-BA1E-38306F42A611}">
          <p14:sldIdLst>
            <p14:sldId id="256"/>
            <p14:sldId id="259"/>
            <p14:sldId id="257"/>
            <p14:sldId id="260"/>
            <p14:sldId id="273"/>
            <p14:sldId id="274"/>
            <p14:sldId id="275"/>
            <p14:sldId id="280"/>
            <p14:sldId id="276"/>
            <p14:sldId id="278"/>
            <p14:sldId id="279"/>
            <p14:sldId id="263"/>
            <p14:sldId id="264"/>
            <p14:sldId id="265"/>
            <p14:sldId id="267"/>
            <p14:sldId id="266"/>
            <p14:sldId id="268"/>
            <p14:sldId id="269"/>
            <p14:sldId id="270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EE9410"/>
    <a:srgbClr val="EDB23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1" autoAdjust="0"/>
    <p:restoredTop sz="94660"/>
  </p:normalViewPr>
  <p:slideViewPr>
    <p:cSldViewPr>
      <p:cViewPr varScale="1">
        <p:scale>
          <a:sx n="74" d="100"/>
          <a:sy n="74" d="100"/>
        </p:scale>
        <p:origin x="-12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0C8A67-E032-47AC-9DAD-42F8E0F30A43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B8AD94F1-600B-47ED-A9D9-34DB04518ED1}">
      <dgm:prSet phldrT="[Text]" custT="1"/>
      <dgm:spPr/>
      <dgm:t>
        <a:bodyPr/>
        <a:lstStyle/>
        <a:p>
          <a:r>
            <a:rPr lang="tr-TR" sz="2000" dirty="0" smtClean="0">
              <a:solidFill>
                <a:schemeClr val="tx1"/>
              </a:solidFill>
            </a:rPr>
            <a:t>First Week :</a:t>
          </a:r>
          <a:r>
            <a:rPr lang="en-US" sz="2000" dirty="0" smtClean="0">
              <a:solidFill>
                <a:schemeClr val="tx1"/>
              </a:solidFill>
            </a:rPr>
            <a:t> Designing classes, creating a deck and shuffling the deck.</a:t>
          </a:r>
          <a:endParaRPr lang="tr-TR" sz="2000" dirty="0">
            <a:solidFill>
              <a:schemeClr val="tx1"/>
            </a:solidFill>
          </a:endParaRPr>
        </a:p>
      </dgm:t>
    </dgm:pt>
    <dgm:pt modelId="{CA55934E-49E7-4DB0-A1FE-C39AD0F5E27B}" type="parTrans" cxnId="{6B5DD7FA-ED69-4D18-BA4D-76E5455CDB80}">
      <dgm:prSet/>
      <dgm:spPr/>
      <dgm:t>
        <a:bodyPr/>
        <a:lstStyle/>
        <a:p>
          <a:endParaRPr lang="tr-TR"/>
        </a:p>
      </dgm:t>
    </dgm:pt>
    <dgm:pt modelId="{091405D8-9C29-40C6-A444-0B5F10508E60}" type="sibTrans" cxnId="{6B5DD7FA-ED69-4D18-BA4D-76E5455CDB80}">
      <dgm:prSet/>
      <dgm:spPr/>
      <dgm:t>
        <a:bodyPr/>
        <a:lstStyle/>
        <a:p>
          <a:endParaRPr lang="tr-TR"/>
        </a:p>
      </dgm:t>
    </dgm:pt>
    <dgm:pt modelId="{38249A9F-3A09-442B-B405-BE8D273A8640}">
      <dgm:prSet phldrT="[Text]" custT="1"/>
      <dgm:spPr/>
      <dgm:t>
        <a:bodyPr/>
        <a:lstStyle/>
        <a:p>
          <a:r>
            <a:rPr lang="tr-TR" sz="2000" dirty="0" smtClean="0">
              <a:solidFill>
                <a:schemeClr val="tx1"/>
              </a:solidFill>
            </a:rPr>
            <a:t>Second Week :</a:t>
          </a:r>
          <a:r>
            <a:rPr lang="en-US" sz="2000" dirty="0" smtClean="0">
              <a:solidFill>
                <a:schemeClr val="tx1"/>
              </a:solidFill>
            </a:rPr>
            <a:t> Reading high score table from the file, printing in increasing and decreasing order. </a:t>
          </a:r>
          <a:endParaRPr lang="tr-TR" sz="2000" dirty="0">
            <a:solidFill>
              <a:schemeClr val="tx1"/>
            </a:solidFill>
          </a:endParaRPr>
        </a:p>
      </dgm:t>
    </dgm:pt>
    <dgm:pt modelId="{28597FB3-9A56-46C6-A117-758D4A1253E6}" type="parTrans" cxnId="{ADFB8C99-B21F-4E03-87E5-C2B28CABB3DB}">
      <dgm:prSet/>
      <dgm:spPr/>
      <dgm:t>
        <a:bodyPr/>
        <a:lstStyle/>
        <a:p>
          <a:endParaRPr lang="tr-TR"/>
        </a:p>
      </dgm:t>
    </dgm:pt>
    <dgm:pt modelId="{5BC15559-181D-4F26-857B-F32EEB6CD1E9}" type="sibTrans" cxnId="{ADFB8C99-B21F-4E03-87E5-C2B28CABB3DB}">
      <dgm:prSet/>
      <dgm:spPr/>
      <dgm:t>
        <a:bodyPr/>
        <a:lstStyle/>
        <a:p>
          <a:endParaRPr lang="tr-TR"/>
        </a:p>
      </dgm:t>
    </dgm:pt>
    <dgm:pt modelId="{BBEED1BF-8D26-4858-B790-8F0AB8CE0F2B}">
      <dgm:prSet phldrT="[Text]" custT="1"/>
      <dgm:spPr/>
      <dgm:t>
        <a:bodyPr/>
        <a:lstStyle/>
        <a:p>
          <a:r>
            <a:rPr lang="tr-TR" sz="2000" dirty="0" smtClean="0">
              <a:solidFill>
                <a:schemeClr val="tx1"/>
              </a:solidFill>
            </a:rPr>
            <a:t>Fifth Week : </a:t>
          </a:r>
          <a:r>
            <a:rPr lang="en-US" sz="2000" dirty="0" smtClean="0">
              <a:solidFill>
                <a:schemeClr val="tx1"/>
              </a:solidFill>
            </a:rPr>
            <a:t>Remaining part of the games, testing.</a:t>
          </a:r>
          <a:endParaRPr lang="tr-TR" sz="2000" dirty="0">
            <a:solidFill>
              <a:schemeClr val="tx1"/>
            </a:solidFill>
          </a:endParaRPr>
        </a:p>
      </dgm:t>
    </dgm:pt>
    <dgm:pt modelId="{E053790E-4B71-41E4-8FE5-DD48E04E2BF4}" type="parTrans" cxnId="{894790FD-9D21-41CB-B59E-2E5F48A8EAC9}">
      <dgm:prSet/>
      <dgm:spPr/>
      <dgm:t>
        <a:bodyPr/>
        <a:lstStyle/>
        <a:p>
          <a:endParaRPr lang="tr-TR"/>
        </a:p>
      </dgm:t>
    </dgm:pt>
    <dgm:pt modelId="{D15E830B-E37C-45A3-A498-D93F2C2B56C2}" type="sibTrans" cxnId="{894790FD-9D21-41CB-B59E-2E5F48A8EAC9}">
      <dgm:prSet/>
      <dgm:spPr/>
      <dgm:t>
        <a:bodyPr/>
        <a:lstStyle/>
        <a:p>
          <a:endParaRPr lang="tr-TR"/>
        </a:p>
      </dgm:t>
    </dgm:pt>
    <dgm:pt modelId="{B1F9B8C3-EB09-4014-B4A0-E5D371D5E925}">
      <dgm:prSet custT="1"/>
      <dgm:spPr/>
      <dgm:t>
        <a:bodyPr/>
        <a:lstStyle/>
        <a:p>
          <a:r>
            <a:rPr lang="tr-TR" sz="2000" dirty="0" smtClean="0">
              <a:solidFill>
                <a:schemeClr val="tx1"/>
              </a:solidFill>
            </a:rPr>
            <a:t>Third Week :</a:t>
          </a:r>
          <a:r>
            <a:rPr lang="en-US" sz="2000" dirty="0" smtClean="0">
              <a:solidFill>
                <a:schemeClr val="tx1"/>
              </a:solidFill>
            </a:rPr>
            <a:t> Placing cards.</a:t>
          </a:r>
          <a:endParaRPr lang="tr-TR" sz="2000" dirty="0" smtClean="0">
            <a:solidFill>
              <a:schemeClr val="tx1"/>
            </a:solidFill>
          </a:endParaRPr>
        </a:p>
        <a:p>
          <a:r>
            <a:rPr lang="en-US" sz="2000" dirty="0" smtClean="0">
              <a:solidFill>
                <a:schemeClr val="tx1"/>
              </a:solidFill>
            </a:rPr>
            <a:t> Move the cards.</a:t>
          </a:r>
          <a:endParaRPr lang="tr-TR" sz="2000" dirty="0">
            <a:solidFill>
              <a:schemeClr val="tx1"/>
            </a:solidFill>
          </a:endParaRPr>
        </a:p>
      </dgm:t>
    </dgm:pt>
    <dgm:pt modelId="{29B0C477-826E-410F-B998-E8758218C672}" type="parTrans" cxnId="{BFDD2ACE-FF00-40B7-B83B-ADBCD01BA460}">
      <dgm:prSet/>
      <dgm:spPr/>
      <dgm:t>
        <a:bodyPr/>
        <a:lstStyle/>
        <a:p>
          <a:endParaRPr lang="tr-TR"/>
        </a:p>
      </dgm:t>
    </dgm:pt>
    <dgm:pt modelId="{8E1B5106-77FD-42A1-80D1-540EB65F6708}" type="sibTrans" cxnId="{BFDD2ACE-FF00-40B7-B83B-ADBCD01BA460}">
      <dgm:prSet/>
      <dgm:spPr/>
      <dgm:t>
        <a:bodyPr/>
        <a:lstStyle/>
        <a:p>
          <a:endParaRPr lang="tr-TR"/>
        </a:p>
      </dgm:t>
    </dgm:pt>
    <dgm:pt modelId="{7B80119B-75F9-46C9-BBBD-073BFA81E590}" type="pres">
      <dgm:prSet presAssocID="{090C8A67-E032-47AC-9DAD-42F8E0F30A4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1F76FEA8-6352-4DF9-B0D7-AC748B0FFDCA}" type="pres">
      <dgm:prSet presAssocID="{BBEED1BF-8D26-4858-B790-8F0AB8CE0F2B}" presName="boxAndChildren" presStyleCnt="0"/>
      <dgm:spPr/>
    </dgm:pt>
    <dgm:pt modelId="{E7A40589-C59C-47E6-B8E1-40D73803CB59}" type="pres">
      <dgm:prSet presAssocID="{BBEED1BF-8D26-4858-B790-8F0AB8CE0F2B}" presName="parentTextBox" presStyleLbl="node1" presStyleIdx="0" presStyleCnt="4"/>
      <dgm:spPr/>
      <dgm:t>
        <a:bodyPr/>
        <a:lstStyle/>
        <a:p>
          <a:endParaRPr lang="tr-TR"/>
        </a:p>
      </dgm:t>
    </dgm:pt>
    <dgm:pt modelId="{98308FBE-B0B7-4213-94D7-9608E305D808}" type="pres">
      <dgm:prSet presAssocID="{8E1B5106-77FD-42A1-80D1-540EB65F6708}" presName="sp" presStyleCnt="0"/>
      <dgm:spPr/>
    </dgm:pt>
    <dgm:pt modelId="{58A946CF-8986-4E41-BE84-515C3C7ACBC4}" type="pres">
      <dgm:prSet presAssocID="{B1F9B8C3-EB09-4014-B4A0-E5D371D5E925}" presName="arrowAndChildren" presStyleCnt="0"/>
      <dgm:spPr/>
    </dgm:pt>
    <dgm:pt modelId="{8E311E61-C3A9-4621-8961-290387CF139D}" type="pres">
      <dgm:prSet presAssocID="{B1F9B8C3-EB09-4014-B4A0-E5D371D5E925}" presName="parentTextArrow" presStyleLbl="node1" presStyleIdx="1" presStyleCnt="4"/>
      <dgm:spPr/>
      <dgm:t>
        <a:bodyPr/>
        <a:lstStyle/>
        <a:p>
          <a:endParaRPr lang="tr-TR"/>
        </a:p>
      </dgm:t>
    </dgm:pt>
    <dgm:pt modelId="{EF7A382D-4E47-482A-A9F7-ACC9CB26513F}" type="pres">
      <dgm:prSet presAssocID="{5BC15559-181D-4F26-857B-F32EEB6CD1E9}" presName="sp" presStyleCnt="0"/>
      <dgm:spPr/>
    </dgm:pt>
    <dgm:pt modelId="{6C30EB0A-14D1-4AED-8891-DF9B6B30E751}" type="pres">
      <dgm:prSet presAssocID="{38249A9F-3A09-442B-B405-BE8D273A8640}" presName="arrowAndChildren" presStyleCnt="0"/>
      <dgm:spPr/>
    </dgm:pt>
    <dgm:pt modelId="{A7821E80-8487-4ED0-864D-E627FFFC46C6}" type="pres">
      <dgm:prSet presAssocID="{38249A9F-3A09-442B-B405-BE8D273A8640}" presName="parentTextArrow" presStyleLbl="node1" presStyleIdx="2" presStyleCnt="4"/>
      <dgm:spPr/>
      <dgm:t>
        <a:bodyPr/>
        <a:lstStyle/>
        <a:p>
          <a:endParaRPr lang="tr-TR"/>
        </a:p>
      </dgm:t>
    </dgm:pt>
    <dgm:pt modelId="{B1AF77F6-76AE-4573-8518-3F9E13103335}" type="pres">
      <dgm:prSet presAssocID="{091405D8-9C29-40C6-A444-0B5F10508E60}" presName="sp" presStyleCnt="0"/>
      <dgm:spPr/>
    </dgm:pt>
    <dgm:pt modelId="{D91C413B-D56D-4113-8C31-C07B0B9C551B}" type="pres">
      <dgm:prSet presAssocID="{B8AD94F1-600B-47ED-A9D9-34DB04518ED1}" presName="arrowAndChildren" presStyleCnt="0"/>
      <dgm:spPr/>
    </dgm:pt>
    <dgm:pt modelId="{46A67433-654F-4882-831F-662B7A9121F7}" type="pres">
      <dgm:prSet presAssocID="{B8AD94F1-600B-47ED-A9D9-34DB04518ED1}" presName="parentTextArrow" presStyleLbl="node1" presStyleIdx="3" presStyleCnt="4" custLinFactNeighborY="-21908"/>
      <dgm:spPr/>
      <dgm:t>
        <a:bodyPr/>
        <a:lstStyle/>
        <a:p>
          <a:endParaRPr lang="tr-TR"/>
        </a:p>
      </dgm:t>
    </dgm:pt>
  </dgm:ptLst>
  <dgm:cxnLst>
    <dgm:cxn modelId="{ADFB8C99-B21F-4E03-87E5-C2B28CABB3DB}" srcId="{090C8A67-E032-47AC-9DAD-42F8E0F30A43}" destId="{38249A9F-3A09-442B-B405-BE8D273A8640}" srcOrd="1" destOrd="0" parTransId="{28597FB3-9A56-46C6-A117-758D4A1253E6}" sibTransId="{5BC15559-181D-4F26-857B-F32EEB6CD1E9}"/>
    <dgm:cxn modelId="{894790FD-9D21-41CB-B59E-2E5F48A8EAC9}" srcId="{090C8A67-E032-47AC-9DAD-42F8E0F30A43}" destId="{BBEED1BF-8D26-4858-B790-8F0AB8CE0F2B}" srcOrd="3" destOrd="0" parTransId="{E053790E-4B71-41E4-8FE5-DD48E04E2BF4}" sibTransId="{D15E830B-E37C-45A3-A498-D93F2C2B56C2}"/>
    <dgm:cxn modelId="{C20905A7-1D5F-4C54-8043-9C159BEFA9BC}" type="presOf" srcId="{BBEED1BF-8D26-4858-B790-8F0AB8CE0F2B}" destId="{E7A40589-C59C-47E6-B8E1-40D73803CB59}" srcOrd="0" destOrd="0" presId="urn:microsoft.com/office/officeart/2005/8/layout/process4"/>
    <dgm:cxn modelId="{6B5DD7FA-ED69-4D18-BA4D-76E5455CDB80}" srcId="{090C8A67-E032-47AC-9DAD-42F8E0F30A43}" destId="{B8AD94F1-600B-47ED-A9D9-34DB04518ED1}" srcOrd="0" destOrd="0" parTransId="{CA55934E-49E7-4DB0-A1FE-C39AD0F5E27B}" sibTransId="{091405D8-9C29-40C6-A444-0B5F10508E60}"/>
    <dgm:cxn modelId="{3F4B5D4E-4169-4C0F-BE5D-94ACBCC4C7EB}" type="presOf" srcId="{090C8A67-E032-47AC-9DAD-42F8E0F30A43}" destId="{7B80119B-75F9-46C9-BBBD-073BFA81E590}" srcOrd="0" destOrd="0" presId="urn:microsoft.com/office/officeart/2005/8/layout/process4"/>
    <dgm:cxn modelId="{CD28932E-E054-40AC-873A-80CF1F7B4BEA}" type="presOf" srcId="{38249A9F-3A09-442B-B405-BE8D273A8640}" destId="{A7821E80-8487-4ED0-864D-E627FFFC46C6}" srcOrd="0" destOrd="0" presId="urn:microsoft.com/office/officeart/2005/8/layout/process4"/>
    <dgm:cxn modelId="{BFDD2ACE-FF00-40B7-B83B-ADBCD01BA460}" srcId="{090C8A67-E032-47AC-9DAD-42F8E0F30A43}" destId="{B1F9B8C3-EB09-4014-B4A0-E5D371D5E925}" srcOrd="2" destOrd="0" parTransId="{29B0C477-826E-410F-B998-E8758218C672}" sibTransId="{8E1B5106-77FD-42A1-80D1-540EB65F6708}"/>
    <dgm:cxn modelId="{38359FCE-A853-421A-8E3B-FB106B6B3942}" type="presOf" srcId="{B8AD94F1-600B-47ED-A9D9-34DB04518ED1}" destId="{46A67433-654F-4882-831F-662B7A9121F7}" srcOrd="0" destOrd="0" presId="urn:microsoft.com/office/officeart/2005/8/layout/process4"/>
    <dgm:cxn modelId="{BEF429C2-C272-470A-BE18-CAD9432A7A71}" type="presOf" srcId="{B1F9B8C3-EB09-4014-B4A0-E5D371D5E925}" destId="{8E311E61-C3A9-4621-8961-290387CF139D}" srcOrd="0" destOrd="0" presId="urn:microsoft.com/office/officeart/2005/8/layout/process4"/>
    <dgm:cxn modelId="{2858A68D-902C-4E01-B82F-9EB7C8D72D55}" type="presParOf" srcId="{7B80119B-75F9-46C9-BBBD-073BFA81E590}" destId="{1F76FEA8-6352-4DF9-B0D7-AC748B0FFDCA}" srcOrd="0" destOrd="0" presId="urn:microsoft.com/office/officeart/2005/8/layout/process4"/>
    <dgm:cxn modelId="{6852DD4C-298C-4BDB-8C2C-36AF8859D280}" type="presParOf" srcId="{1F76FEA8-6352-4DF9-B0D7-AC748B0FFDCA}" destId="{E7A40589-C59C-47E6-B8E1-40D73803CB59}" srcOrd="0" destOrd="0" presId="urn:microsoft.com/office/officeart/2005/8/layout/process4"/>
    <dgm:cxn modelId="{C7C9D651-413C-4CE8-A765-A8DEE9037241}" type="presParOf" srcId="{7B80119B-75F9-46C9-BBBD-073BFA81E590}" destId="{98308FBE-B0B7-4213-94D7-9608E305D808}" srcOrd="1" destOrd="0" presId="urn:microsoft.com/office/officeart/2005/8/layout/process4"/>
    <dgm:cxn modelId="{310CBE0A-8AE9-4650-AEA7-47F2401127A8}" type="presParOf" srcId="{7B80119B-75F9-46C9-BBBD-073BFA81E590}" destId="{58A946CF-8986-4E41-BE84-515C3C7ACBC4}" srcOrd="2" destOrd="0" presId="urn:microsoft.com/office/officeart/2005/8/layout/process4"/>
    <dgm:cxn modelId="{1105B00F-E584-488E-B146-E18046D658E9}" type="presParOf" srcId="{58A946CF-8986-4E41-BE84-515C3C7ACBC4}" destId="{8E311E61-C3A9-4621-8961-290387CF139D}" srcOrd="0" destOrd="0" presId="urn:microsoft.com/office/officeart/2005/8/layout/process4"/>
    <dgm:cxn modelId="{BFC04459-CCE8-4954-B706-367193E389A6}" type="presParOf" srcId="{7B80119B-75F9-46C9-BBBD-073BFA81E590}" destId="{EF7A382D-4E47-482A-A9F7-ACC9CB26513F}" srcOrd="3" destOrd="0" presId="urn:microsoft.com/office/officeart/2005/8/layout/process4"/>
    <dgm:cxn modelId="{9A22C684-D6E7-4246-B1D1-DE89568A9D4D}" type="presParOf" srcId="{7B80119B-75F9-46C9-BBBD-073BFA81E590}" destId="{6C30EB0A-14D1-4AED-8891-DF9B6B30E751}" srcOrd="4" destOrd="0" presId="urn:microsoft.com/office/officeart/2005/8/layout/process4"/>
    <dgm:cxn modelId="{DD72C609-E6A3-4A66-989C-79675A6A8FAD}" type="presParOf" srcId="{6C30EB0A-14D1-4AED-8891-DF9B6B30E751}" destId="{A7821E80-8487-4ED0-864D-E627FFFC46C6}" srcOrd="0" destOrd="0" presId="urn:microsoft.com/office/officeart/2005/8/layout/process4"/>
    <dgm:cxn modelId="{7F78D9F2-4D39-44B1-8A22-07DFEDC7E28E}" type="presParOf" srcId="{7B80119B-75F9-46C9-BBBD-073BFA81E590}" destId="{B1AF77F6-76AE-4573-8518-3F9E13103335}" srcOrd="5" destOrd="0" presId="urn:microsoft.com/office/officeart/2005/8/layout/process4"/>
    <dgm:cxn modelId="{8686F067-1D7D-49C6-8B49-35F876191F38}" type="presParOf" srcId="{7B80119B-75F9-46C9-BBBD-073BFA81E590}" destId="{D91C413B-D56D-4113-8C31-C07B0B9C551B}" srcOrd="6" destOrd="0" presId="urn:microsoft.com/office/officeart/2005/8/layout/process4"/>
    <dgm:cxn modelId="{37C99A3D-77B7-410C-8EBC-5BABB5FCFA6C}" type="presParOf" srcId="{D91C413B-D56D-4113-8C31-C07B0B9C551B}" destId="{46A67433-654F-4882-831F-662B7A9121F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5A2F39-6E2C-4442-B1AD-D67DAE6F6721}" type="doc">
      <dgm:prSet loTypeId="urn:microsoft.com/office/officeart/2005/8/layout/arrow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tr-TR"/>
        </a:p>
      </dgm:t>
    </dgm:pt>
    <dgm:pt modelId="{B1A614E2-C615-44F4-B222-6613B54C2C30}">
      <dgm:prSet phldrT="[Text]"/>
      <dgm:spPr/>
      <dgm:t>
        <a:bodyPr/>
        <a:lstStyle/>
        <a:p>
          <a:r>
            <a:rPr lang="tr-TR" dirty="0" smtClean="0"/>
            <a:t>When moving cards, the cards «K» and «A» was problem in different parts</a:t>
          </a:r>
          <a:endParaRPr lang="tr-TR" dirty="0"/>
        </a:p>
      </dgm:t>
    </dgm:pt>
    <dgm:pt modelId="{054507B3-B9C7-496A-BCA1-5FEDB5AAB972}" type="parTrans" cxnId="{B7EF276B-CA7F-45E7-B51F-69C5BC95B1B2}">
      <dgm:prSet/>
      <dgm:spPr/>
      <dgm:t>
        <a:bodyPr/>
        <a:lstStyle/>
        <a:p>
          <a:endParaRPr lang="tr-TR"/>
        </a:p>
      </dgm:t>
    </dgm:pt>
    <dgm:pt modelId="{B99255BE-AA95-423F-9E65-212621A87DFC}" type="sibTrans" cxnId="{B7EF276B-CA7F-45E7-B51F-69C5BC95B1B2}">
      <dgm:prSet/>
      <dgm:spPr/>
      <dgm:t>
        <a:bodyPr/>
        <a:lstStyle/>
        <a:p>
          <a:endParaRPr lang="tr-TR"/>
        </a:p>
      </dgm:t>
    </dgm:pt>
    <dgm:pt modelId="{6453058A-5252-470D-B7DD-3DF8D62A4C3F}">
      <dgm:prSet phldrT="[Text]"/>
      <dgm:spPr/>
      <dgm:t>
        <a:bodyPr/>
        <a:lstStyle/>
        <a:p>
          <a:r>
            <a:rPr lang="tr-TR" dirty="0" smtClean="0"/>
            <a:t>We control these conditions with if statements for every special case</a:t>
          </a:r>
          <a:endParaRPr lang="tr-TR" dirty="0"/>
        </a:p>
      </dgm:t>
    </dgm:pt>
    <dgm:pt modelId="{DF2AD71A-D822-4951-A87A-78A9256216C2}" type="parTrans" cxnId="{409995C1-0F4D-4269-9729-3D06910BFEBE}">
      <dgm:prSet/>
      <dgm:spPr/>
      <dgm:t>
        <a:bodyPr/>
        <a:lstStyle/>
        <a:p>
          <a:endParaRPr lang="tr-TR"/>
        </a:p>
      </dgm:t>
    </dgm:pt>
    <dgm:pt modelId="{377F1407-6214-40A4-BAF5-CFA8B4296D88}" type="sibTrans" cxnId="{409995C1-0F4D-4269-9729-3D06910BFEBE}">
      <dgm:prSet/>
      <dgm:spPr/>
      <dgm:t>
        <a:bodyPr/>
        <a:lstStyle/>
        <a:p>
          <a:endParaRPr lang="tr-TR"/>
        </a:p>
      </dgm:t>
    </dgm:pt>
    <dgm:pt modelId="{CC14E80E-F53B-4217-A562-783D956E43F1}" type="pres">
      <dgm:prSet presAssocID="{E15A2F39-6E2C-4442-B1AD-D67DAE6F6721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90CB790B-33FB-4248-8056-6547353AB274}" type="pres">
      <dgm:prSet presAssocID="{E15A2F39-6E2C-4442-B1AD-D67DAE6F6721}" presName="divider" presStyleLbl="fgShp" presStyleIdx="0" presStyleCnt="1"/>
      <dgm:spPr/>
    </dgm:pt>
    <dgm:pt modelId="{3DCC6D51-05C3-4346-95F2-1FA6DA632C60}" type="pres">
      <dgm:prSet presAssocID="{B1A614E2-C615-44F4-B222-6613B54C2C30}" presName="downArrow" presStyleLbl="node1" presStyleIdx="0" presStyleCnt="2"/>
      <dgm:spPr/>
    </dgm:pt>
    <dgm:pt modelId="{6A902DDC-613A-4CB2-8DAA-9D18140AB44A}" type="pres">
      <dgm:prSet presAssocID="{B1A614E2-C615-44F4-B222-6613B54C2C30}" presName="downArrowText" presStyleLbl="revTx" presStyleIdx="0" presStyleCnt="2" custScaleX="15566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44AFCD36-CF9D-48B6-B210-18474EC98FF6}" type="pres">
      <dgm:prSet presAssocID="{6453058A-5252-470D-B7DD-3DF8D62A4C3F}" presName="upArrow" presStyleLbl="node1" presStyleIdx="1" presStyleCnt="2"/>
      <dgm:spPr/>
    </dgm:pt>
    <dgm:pt modelId="{29C58F69-5526-4C3E-96E0-D32C9D04246D}" type="pres">
      <dgm:prSet presAssocID="{6453058A-5252-470D-B7DD-3DF8D62A4C3F}" presName="upArrowText" presStyleLbl="revTx" presStyleIdx="1" presStyleCnt="2" custScaleX="175671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409995C1-0F4D-4269-9729-3D06910BFEBE}" srcId="{E15A2F39-6E2C-4442-B1AD-D67DAE6F6721}" destId="{6453058A-5252-470D-B7DD-3DF8D62A4C3F}" srcOrd="1" destOrd="0" parTransId="{DF2AD71A-D822-4951-A87A-78A9256216C2}" sibTransId="{377F1407-6214-40A4-BAF5-CFA8B4296D88}"/>
    <dgm:cxn modelId="{23862899-25F9-49E2-8F63-9CC85BC3A0EA}" type="presOf" srcId="{B1A614E2-C615-44F4-B222-6613B54C2C30}" destId="{6A902DDC-613A-4CB2-8DAA-9D18140AB44A}" srcOrd="0" destOrd="0" presId="urn:microsoft.com/office/officeart/2005/8/layout/arrow3"/>
    <dgm:cxn modelId="{B7EF276B-CA7F-45E7-B51F-69C5BC95B1B2}" srcId="{E15A2F39-6E2C-4442-B1AD-D67DAE6F6721}" destId="{B1A614E2-C615-44F4-B222-6613B54C2C30}" srcOrd="0" destOrd="0" parTransId="{054507B3-B9C7-496A-BCA1-5FEDB5AAB972}" sibTransId="{B99255BE-AA95-423F-9E65-212621A87DFC}"/>
    <dgm:cxn modelId="{07674ED3-324B-4AA8-B224-C6350A2DD97A}" type="presOf" srcId="{6453058A-5252-470D-B7DD-3DF8D62A4C3F}" destId="{29C58F69-5526-4C3E-96E0-D32C9D04246D}" srcOrd="0" destOrd="0" presId="urn:microsoft.com/office/officeart/2005/8/layout/arrow3"/>
    <dgm:cxn modelId="{58F78C00-DA04-4403-855D-137F1C5E1A36}" type="presOf" srcId="{E15A2F39-6E2C-4442-B1AD-D67DAE6F6721}" destId="{CC14E80E-F53B-4217-A562-783D956E43F1}" srcOrd="0" destOrd="0" presId="urn:microsoft.com/office/officeart/2005/8/layout/arrow3"/>
    <dgm:cxn modelId="{A969B701-9588-42B9-AB86-6723C453A946}" type="presParOf" srcId="{CC14E80E-F53B-4217-A562-783D956E43F1}" destId="{90CB790B-33FB-4248-8056-6547353AB274}" srcOrd="0" destOrd="0" presId="urn:microsoft.com/office/officeart/2005/8/layout/arrow3"/>
    <dgm:cxn modelId="{AE323114-AFEB-4B2D-A1FE-E25E668FA9A7}" type="presParOf" srcId="{CC14E80E-F53B-4217-A562-783D956E43F1}" destId="{3DCC6D51-05C3-4346-95F2-1FA6DA632C60}" srcOrd="1" destOrd="0" presId="urn:microsoft.com/office/officeart/2005/8/layout/arrow3"/>
    <dgm:cxn modelId="{2BFE339B-F290-4B81-BFEE-387798540366}" type="presParOf" srcId="{CC14E80E-F53B-4217-A562-783D956E43F1}" destId="{6A902DDC-613A-4CB2-8DAA-9D18140AB44A}" srcOrd="2" destOrd="0" presId="urn:microsoft.com/office/officeart/2005/8/layout/arrow3"/>
    <dgm:cxn modelId="{39610FF9-6F3D-401A-8588-62FC939DB2DD}" type="presParOf" srcId="{CC14E80E-F53B-4217-A562-783D956E43F1}" destId="{44AFCD36-CF9D-48B6-B210-18474EC98FF6}" srcOrd="3" destOrd="0" presId="urn:microsoft.com/office/officeart/2005/8/layout/arrow3"/>
    <dgm:cxn modelId="{A46CC6C9-21D1-40FF-A3F1-3E286603D0BC}" type="presParOf" srcId="{CC14E80E-F53B-4217-A562-783D956E43F1}" destId="{29C58F69-5526-4C3E-96E0-D32C9D04246D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40589-C59C-47E6-B8E1-40D73803CB59}">
      <dsp:nvSpPr>
        <dsp:cNvPr id="0" name=""/>
        <dsp:cNvSpPr/>
      </dsp:nvSpPr>
      <dsp:spPr>
        <a:xfrm>
          <a:off x="0" y="3929517"/>
          <a:ext cx="6504384" cy="8596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smtClean="0">
              <a:solidFill>
                <a:schemeClr val="tx1"/>
              </a:solidFill>
            </a:rPr>
            <a:t>Fifth Week : </a:t>
          </a:r>
          <a:r>
            <a:rPr lang="en-US" sz="2000" kern="1200" dirty="0" smtClean="0">
              <a:solidFill>
                <a:schemeClr val="tx1"/>
              </a:solidFill>
            </a:rPr>
            <a:t>Remaining part of the games, testing.</a:t>
          </a:r>
          <a:endParaRPr lang="tr-TR" sz="2000" kern="1200" dirty="0">
            <a:solidFill>
              <a:schemeClr val="tx1"/>
            </a:solidFill>
          </a:endParaRPr>
        </a:p>
      </dsp:txBody>
      <dsp:txXfrm>
        <a:off x="0" y="3929517"/>
        <a:ext cx="6504384" cy="859682"/>
      </dsp:txXfrm>
    </dsp:sp>
    <dsp:sp modelId="{8E311E61-C3A9-4621-8961-290387CF139D}">
      <dsp:nvSpPr>
        <dsp:cNvPr id="0" name=""/>
        <dsp:cNvSpPr/>
      </dsp:nvSpPr>
      <dsp:spPr>
        <a:xfrm rot="10800000">
          <a:off x="0" y="2620220"/>
          <a:ext cx="6504384" cy="13221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smtClean="0">
              <a:solidFill>
                <a:schemeClr val="tx1"/>
              </a:solidFill>
            </a:rPr>
            <a:t>Third Week :</a:t>
          </a:r>
          <a:r>
            <a:rPr lang="en-US" sz="2000" kern="1200" dirty="0" smtClean="0">
              <a:solidFill>
                <a:schemeClr val="tx1"/>
              </a:solidFill>
            </a:rPr>
            <a:t> Placing cards.</a:t>
          </a:r>
          <a:endParaRPr lang="tr-TR" sz="2000" kern="1200" dirty="0" smtClean="0">
            <a:solidFill>
              <a:schemeClr val="tx1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 Move the cards.</a:t>
          </a:r>
          <a:endParaRPr lang="tr-TR" sz="2000" kern="1200" dirty="0">
            <a:solidFill>
              <a:schemeClr val="tx1"/>
            </a:solidFill>
          </a:endParaRPr>
        </a:p>
      </dsp:txBody>
      <dsp:txXfrm rot="10800000">
        <a:off x="0" y="2620220"/>
        <a:ext cx="6504384" cy="859120"/>
      </dsp:txXfrm>
    </dsp:sp>
    <dsp:sp modelId="{A7821E80-8487-4ED0-864D-E627FFFC46C6}">
      <dsp:nvSpPr>
        <dsp:cNvPr id="0" name=""/>
        <dsp:cNvSpPr/>
      </dsp:nvSpPr>
      <dsp:spPr>
        <a:xfrm rot="10800000">
          <a:off x="0" y="1310924"/>
          <a:ext cx="6504384" cy="13221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smtClean="0">
              <a:solidFill>
                <a:schemeClr val="tx1"/>
              </a:solidFill>
            </a:rPr>
            <a:t>Second Week :</a:t>
          </a:r>
          <a:r>
            <a:rPr lang="en-US" sz="2000" kern="1200" dirty="0" smtClean="0">
              <a:solidFill>
                <a:schemeClr val="tx1"/>
              </a:solidFill>
            </a:rPr>
            <a:t> Reading high score table from the file, printing in increasing and decreasing order. </a:t>
          </a:r>
          <a:endParaRPr lang="tr-TR" sz="2000" kern="1200" dirty="0">
            <a:solidFill>
              <a:schemeClr val="tx1"/>
            </a:solidFill>
          </a:endParaRPr>
        </a:p>
      </dsp:txBody>
      <dsp:txXfrm rot="10800000">
        <a:off x="0" y="1310924"/>
        <a:ext cx="6504384" cy="859120"/>
      </dsp:txXfrm>
    </dsp:sp>
    <dsp:sp modelId="{46A67433-654F-4882-831F-662B7A9121F7}">
      <dsp:nvSpPr>
        <dsp:cNvPr id="0" name=""/>
        <dsp:cNvSpPr/>
      </dsp:nvSpPr>
      <dsp:spPr>
        <a:xfrm rot="10800000">
          <a:off x="0" y="0"/>
          <a:ext cx="6504384" cy="13221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smtClean="0">
              <a:solidFill>
                <a:schemeClr val="tx1"/>
              </a:solidFill>
            </a:rPr>
            <a:t>First Week :</a:t>
          </a:r>
          <a:r>
            <a:rPr lang="en-US" sz="2000" kern="1200" dirty="0" smtClean="0">
              <a:solidFill>
                <a:schemeClr val="tx1"/>
              </a:solidFill>
            </a:rPr>
            <a:t> Designing classes, creating a deck and shuffling the deck.</a:t>
          </a:r>
          <a:endParaRPr lang="tr-TR" sz="2000" kern="1200" dirty="0">
            <a:solidFill>
              <a:schemeClr val="tx1"/>
            </a:solidFill>
          </a:endParaRPr>
        </a:p>
      </dsp:txBody>
      <dsp:txXfrm rot="10800000">
        <a:off x="0" y="0"/>
        <a:ext cx="6504384" cy="859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B790B-33FB-4248-8056-6547353AB274}">
      <dsp:nvSpPr>
        <dsp:cNvPr id="0" name=""/>
        <dsp:cNvSpPr/>
      </dsp:nvSpPr>
      <dsp:spPr>
        <a:xfrm rot="21300000">
          <a:off x="18706" y="1685100"/>
          <a:ext cx="6058586" cy="693799"/>
        </a:xfrm>
        <a:prstGeom prst="mathMinus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CC6D51-05C3-4346-95F2-1FA6DA632C60}">
      <dsp:nvSpPr>
        <dsp:cNvPr id="0" name=""/>
        <dsp:cNvSpPr/>
      </dsp:nvSpPr>
      <dsp:spPr>
        <a:xfrm>
          <a:off x="731520" y="203200"/>
          <a:ext cx="1828800" cy="1625600"/>
        </a:xfrm>
        <a:prstGeom prst="down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02DDC-613A-4CB2-8DAA-9D18140AB44A}">
      <dsp:nvSpPr>
        <dsp:cNvPr id="0" name=""/>
        <dsp:cNvSpPr/>
      </dsp:nvSpPr>
      <dsp:spPr>
        <a:xfrm>
          <a:off x="2687965" y="0"/>
          <a:ext cx="3036549" cy="1706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300" kern="1200" dirty="0" smtClean="0"/>
            <a:t>When moving cards, the cards «K» and «A» was problem in different parts</a:t>
          </a:r>
          <a:endParaRPr lang="tr-TR" sz="2300" kern="1200" dirty="0"/>
        </a:p>
      </dsp:txBody>
      <dsp:txXfrm>
        <a:off x="2687965" y="0"/>
        <a:ext cx="3036549" cy="1706880"/>
      </dsp:txXfrm>
    </dsp:sp>
    <dsp:sp modelId="{44AFCD36-CF9D-48B6-B210-18474EC98FF6}">
      <dsp:nvSpPr>
        <dsp:cNvPr id="0" name=""/>
        <dsp:cNvSpPr/>
      </dsp:nvSpPr>
      <dsp:spPr>
        <a:xfrm>
          <a:off x="3535680" y="2235200"/>
          <a:ext cx="1828800" cy="1625600"/>
        </a:xfrm>
        <a:prstGeom prst="up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58F69-5526-4C3E-96E0-D32C9D04246D}">
      <dsp:nvSpPr>
        <dsp:cNvPr id="0" name=""/>
        <dsp:cNvSpPr/>
      </dsp:nvSpPr>
      <dsp:spPr>
        <a:xfrm>
          <a:off x="176335" y="2357120"/>
          <a:ext cx="3426849" cy="1706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200" kern="1200" dirty="0" smtClean="0"/>
            <a:t>We control these conditions with if statements for every special case</a:t>
          </a:r>
          <a:endParaRPr lang="tr-TR" sz="2200" kern="1200" dirty="0"/>
        </a:p>
      </dsp:txBody>
      <dsp:txXfrm>
        <a:off x="176335" y="2357120"/>
        <a:ext cx="3426849" cy="1706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solidFill>
            <a:srgbClr val="FFFFFF">
              <a:alpha val="80000"/>
            </a:srgb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06/06/2013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121874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06/06/2013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927748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06/06/2013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443122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06/06/2013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592490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06/06/2013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228964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06/06/2013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642214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06/06/2013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5571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06/06/2013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60021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06/06/2013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103320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06/06/2013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584358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06/06/2013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756274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2104E-8A37-4561-90C1-E2A2FA2C4A6E}" type="datetimeFigureOut">
              <a:rPr lang="en-GB" smtClean="0"/>
              <a:t>06/06/2013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91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diagramLayout" Target="../diagrams/layout2.xml"/><Relationship Id="rId7" Type="http://schemas.openxmlformats.org/officeDocument/2006/relationships/image" Target="../media/image12.w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79510"/>
            <a:ext cx="1728192" cy="163809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68504"/>
            <a:ext cx="1656184" cy="1549103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821241"/>
            <a:ext cx="4464496" cy="752475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885392" y="1655256"/>
            <a:ext cx="763806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r-TR" sz="7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SOLITAIRE</a:t>
            </a:r>
            <a:endParaRPr lang="tr-TR" sz="7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28" name="Picture 4" descr="C:\Users\toshiba\Desktop\iskambil_sembol_th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93096"/>
            <a:ext cx="3810001" cy="256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oshiba\Desktop\image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84300">
            <a:off x="5350249" y="4029694"/>
            <a:ext cx="17716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Metin kutusu 5"/>
          <p:cNvSpPr txBox="1"/>
          <p:nvPr/>
        </p:nvSpPr>
        <p:spPr>
          <a:xfrm>
            <a:off x="3881304" y="3645024"/>
            <a:ext cx="52626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/>
              <a:t>2011510105  -</a:t>
            </a:r>
            <a:r>
              <a:rPr lang="tr-TR" sz="2800" dirty="0" smtClean="0"/>
              <a:t>Berkay Türkgeldi</a:t>
            </a:r>
            <a:r>
              <a:rPr lang="tr-TR" sz="2800" b="1" dirty="0" smtClean="0"/>
              <a:t/>
            </a:r>
            <a:br>
              <a:rPr lang="tr-TR" sz="2800" b="1" dirty="0" smtClean="0"/>
            </a:br>
            <a:r>
              <a:rPr lang="tr-TR" sz="2800" b="1" dirty="0" smtClean="0"/>
              <a:t>2010510053  -</a:t>
            </a:r>
            <a:r>
              <a:rPr lang="tr-TR" sz="2800" dirty="0" smtClean="0"/>
              <a:t>Filiz Lüllecioğlu</a:t>
            </a:r>
            <a:r>
              <a:rPr lang="tr-TR" sz="2800" b="1" dirty="0" smtClean="0"/>
              <a:t/>
            </a:r>
            <a:br>
              <a:rPr lang="tr-TR" sz="2800" b="1" dirty="0" smtClean="0"/>
            </a:br>
            <a:r>
              <a:rPr lang="tr-TR" sz="2800" b="1" dirty="0" smtClean="0"/>
              <a:t>2011510101 </a:t>
            </a:r>
            <a:r>
              <a:rPr lang="tr-TR" sz="2800" dirty="0" smtClean="0"/>
              <a:t>-Merve Şahan</a:t>
            </a:r>
            <a:br>
              <a:rPr lang="tr-TR" sz="2800" dirty="0" smtClean="0"/>
            </a:b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56122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lpin\AppData\Local\Microsoft\Windows\Temporary Internet Files\Content.IE5\YNTZNQKO\MC900383550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4557">
            <a:off x="6583091" y="808245"/>
            <a:ext cx="2355167" cy="527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>
                <a:solidFill>
                  <a:schemeClr val="accent2">
                    <a:lumMod val="50000"/>
                  </a:schemeClr>
                </a:solidFill>
              </a:rPr>
              <a:t>PROBLEMS ENCOUNTERED AND SOLUTIONS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r>
              <a:rPr lang="tr-TR" u="sng" dirty="0" smtClean="0">
                <a:solidFill>
                  <a:srgbClr val="C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tr-TR" dirty="0" smtClean="0"/>
              <a:t>	When using card comparisons, </a:t>
            </a:r>
          </a:p>
          <a:p>
            <a:pPr marL="0" indent="0">
              <a:buNone/>
            </a:pPr>
            <a:r>
              <a:rPr lang="tr-TR" dirty="0" smtClean="0"/>
              <a:t>we could not compare two cards in </a:t>
            </a:r>
          </a:p>
          <a:p>
            <a:pPr marL="0" indent="0">
              <a:buNone/>
            </a:pPr>
            <a:r>
              <a:rPr lang="tr-TR" dirty="0"/>
              <a:t>s</a:t>
            </a:r>
            <a:r>
              <a:rPr lang="tr-TR" dirty="0" smtClean="0"/>
              <a:t>ome cases </a:t>
            </a:r>
          </a:p>
          <a:p>
            <a:r>
              <a:rPr lang="tr-TR" u="sng" dirty="0" smtClean="0">
                <a:solidFill>
                  <a:srgbClr val="008000"/>
                </a:solidFill>
              </a:rPr>
              <a:t>Solution</a:t>
            </a:r>
          </a:p>
          <a:p>
            <a:pPr marL="0" indent="0">
              <a:buNone/>
            </a:pPr>
            <a:r>
              <a:rPr lang="tr-TR" dirty="0" smtClean="0"/>
              <a:t>        We used integer and string variables</a:t>
            </a:r>
          </a:p>
          <a:p>
            <a:pPr marL="0" indent="0">
              <a:buNone/>
            </a:pPr>
            <a:r>
              <a:rPr lang="tr-TR" dirty="0" smtClean="0"/>
              <a:t>for different cases and in some part </a:t>
            </a:r>
          </a:p>
          <a:p>
            <a:pPr marL="0" indent="0">
              <a:buNone/>
            </a:pPr>
            <a:r>
              <a:rPr lang="tr-TR" dirty="0" smtClean="0"/>
              <a:t>of the code, we compare cards according to their values because of isOpen variable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69215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tr-TR" u="sng" dirty="0" smtClean="0">
                <a:solidFill>
                  <a:srgbClr val="C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tr-TR" dirty="0" smtClean="0"/>
              <a:t>	When taking from and to piles from user, if we get a card with a value of 10, an error was occured immediately</a:t>
            </a:r>
          </a:p>
          <a:p>
            <a:r>
              <a:rPr lang="tr-TR" u="sng" dirty="0" smtClean="0">
                <a:solidFill>
                  <a:srgbClr val="008000"/>
                </a:solidFill>
              </a:rPr>
              <a:t>Solution</a:t>
            </a:r>
          </a:p>
          <a:p>
            <a:pPr marL="0" indent="0">
              <a:buNone/>
            </a:pPr>
            <a:r>
              <a:rPr lang="tr-TR" dirty="0" smtClean="0"/>
              <a:t>        When taking cards from user, if the length of the start card is 3, we take last 2 char of the string, if the length is 2, we take last char of the string to create card, otherwise we do not do anything</a:t>
            </a:r>
            <a:endParaRPr lang="tr-TR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>
                <a:solidFill>
                  <a:schemeClr val="accent2">
                    <a:lumMod val="50000"/>
                  </a:schemeClr>
                </a:solidFill>
              </a:rPr>
              <a:t>PROBLEMS ENCOUNTERED AND SOLUTIONS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4717286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chemeClr val="accent4">
                    <a:lumMod val="75000"/>
                  </a:schemeClr>
                </a:solidFill>
              </a:rPr>
              <a:t>SCREENSHOTS</a:t>
            </a:r>
            <a:endParaRPr lang="tr-T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3687"/>
            <a:ext cx="864096" cy="819049"/>
          </a:xfrm>
          <a:prstGeom prst="rect">
            <a:avLst/>
          </a:prstGeom>
        </p:spPr>
      </p:pic>
      <p:pic>
        <p:nvPicPr>
          <p:cNvPr id="2050" name="Picture 2" descr="C:\Users\toshiba\Desktop\2011510105_2010510053_Merve\screenshotsSolitare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544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4486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074" name="Picture 2" descr="C:\Users\toshiba\Desktop\2011510105_2010510053_Merve\screenshotsSolitare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aşlık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tr-TR" b="1" dirty="0" smtClean="0">
                <a:solidFill>
                  <a:schemeClr val="accent4">
                    <a:lumMod val="75000"/>
                  </a:schemeClr>
                </a:solidFill>
              </a:rPr>
              <a:t>SCREENSHOTS</a:t>
            </a:r>
            <a:endParaRPr lang="tr-T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" name="Resi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3687"/>
            <a:ext cx="864096" cy="81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008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oshiba\Desktop\2011510105_2010510053_Merve\screenshotsSolitare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9560"/>
            <a:ext cx="9144000" cy="549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b="1" dirty="0" smtClean="0">
                <a:solidFill>
                  <a:schemeClr val="accent4">
                    <a:lumMod val="75000"/>
                  </a:schemeClr>
                </a:solidFill>
              </a:rPr>
              <a:t>SCREENSHOTS</a:t>
            </a:r>
            <a:endParaRPr lang="tr-T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1" name="Resi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3687"/>
            <a:ext cx="864096" cy="81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521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oshiba\Desktop\2011510105_2010510053_Merve\screenshotsSolitare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44000" cy="537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b="1" dirty="0" smtClean="0">
                <a:solidFill>
                  <a:schemeClr val="accent4">
                    <a:lumMod val="75000"/>
                  </a:schemeClr>
                </a:solidFill>
              </a:rPr>
              <a:t>SCREENSHOTS</a:t>
            </a:r>
            <a:endParaRPr lang="tr-T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Resi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3687"/>
            <a:ext cx="864096" cy="81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9696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146" name="Picture 2" descr="C:\Users\toshiba\Desktop\2011510105_2010510053_Merve\screenshotsSolitare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3999" cy="566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b="1" dirty="0" smtClean="0">
                <a:solidFill>
                  <a:schemeClr val="accent4">
                    <a:lumMod val="75000"/>
                  </a:schemeClr>
                </a:solidFill>
              </a:rPr>
              <a:t>SCREENSHOTS</a:t>
            </a:r>
            <a:endParaRPr lang="tr-T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4" name="Resi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3687"/>
            <a:ext cx="864096" cy="81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221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170" name="Picture 2" descr="C:\Users\toshiba\Desktop\2011510105_2010510053_Merve\screenshotsSolitare\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558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b="1" dirty="0" smtClean="0">
                <a:solidFill>
                  <a:schemeClr val="accent4">
                    <a:lumMod val="75000"/>
                  </a:schemeClr>
                </a:solidFill>
              </a:rPr>
              <a:t>SCREENSHOTS</a:t>
            </a:r>
            <a:endParaRPr lang="tr-T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3687"/>
            <a:ext cx="864096" cy="81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7230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194" name="Picture 2" descr="C:\Users\toshiba\Desktop\2011510105_2010510053_Merve\screenshotsSolitare\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558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b="1" dirty="0" smtClean="0">
                <a:solidFill>
                  <a:schemeClr val="accent4">
                    <a:lumMod val="75000"/>
                  </a:schemeClr>
                </a:solidFill>
              </a:rPr>
              <a:t>SCREENSHOTS</a:t>
            </a:r>
            <a:endParaRPr lang="tr-T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Resi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3687"/>
            <a:ext cx="864096" cy="81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218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9218" name="Picture 2" descr="C:\Users\toshiba\Desktop\2011510105_2010510053_Merve\screenshotsSolitare\8pu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44000" cy="55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b="1" dirty="0" smtClean="0">
                <a:solidFill>
                  <a:schemeClr val="accent4">
                    <a:lumMod val="75000"/>
                  </a:schemeClr>
                </a:solidFill>
              </a:rPr>
              <a:t>SCREENSHOTS</a:t>
            </a:r>
            <a:endParaRPr lang="tr-T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" name="Resi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3687"/>
            <a:ext cx="864096" cy="81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971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chemeClr val="tx2">
                    <a:lumMod val="50000"/>
                  </a:schemeClr>
                </a:solidFill>
              </a:rPr>
              <a:t>INTRODUCTION</a:t>
            </a:r>
          </a:p>
          <a:p>
            <a:r>
              <a:rPr lang="tr-TR" b="1" dirty="0" smtClean="0">
                <a:solidFill>
                  <a:schemeClr val="accent6">
                    <a:lumMod val="75000"/>
                  </a:schemeClr>
                </a:solidFill>
              </a:rPr>
              <a:t>PROGRESS SUMMARY</a:t>
            </a:r>
          </a:p>
          <a:p>
            <a:r>
              <a:rPr lang="tr-TR" b="1" dirty="0" smtClean="0">
                <a:solidFill>
                  <a:schemeClr val="accent3">
                    <a:lumMod val="75000"/>
                  </a:schemeClr>
                </a:solidFill>
              </a:rPr>
              <a:t>FLOWCHART OF SOLITARE  </a:t>
            </a:r>
            <a:r>
              <a:rPr lang="tr-TR" b="1" dirty="0" smtClean="0">
                <a:solidFill>
                  <a:schemeClr val="accent3">
                    <a:lumMod val="75000"/>
                  </a:schemeClr>
                </a:solidFill>
              </a:rPr>
              <a:t>GAME</a:t>
            </a:r>
            <a:endParaRPr lang="tr-T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tr-TR" b="1" dirty="0" smtClean="0">
                <a:solidFill>
                  <a:schemeClr val="accent2">
                    <a:lumMod val="50000"/>
                  </a:schemeClr>
                </a:solidFill>
              </a:rPr>
              <a:t>PROBLEMS ENCOUNTERED AND SOLUTIONS</a:t>
            </a:r>
          </a:p>
          <a:p>
            <a:r>
              <a:rPr lang="tr-TR" b="1" dirty="0" smtClean="0">
                <a:solidFill>
                  <a:schemeClr val="accent4">
                    <a:lumMod val="75000"/>
                  </a:schemeClr>
                </a:solidFill>
              </a:rPr>
              <a:t>SCREENSHOTS</a:t>
            </a:r>
          </a:p>
          <a:p>
            <a:r>
              <a:rPr lang="tr-TR" b="1" dirty="0" smtClean="0">
                <a:solidFill>
                  <a:schemeClr val="bg2">
                    <a:lumMod val="10000"/>
                  </a:schemeClr>
                </a:solidFill>
              </a:rPr>
              <a:t>QUESTIONS</a:t>
            </a:r>
          </a:p>
        </p:txBody>
      </p:sp>
      <p:sp>
        <p:nvSpPr>
          <p:cNvPr id="4" name="Dikdörtgen 3"/>
          <p:cNvSpPr/>
          <p:nvPr/>
        </p:nvSpPr>
        <p:spPr>
          <a:xfrm>
            <a:off x="2627784" y="404664"/>
            <a:ext cx="33277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r-T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CONTENTS</a:t>
            </a:r>
            <a:endParaRPr lang="tr-TR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4664"/>
            <a:ext cx="864096" cy="81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5053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-828600" y="545216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tr-TR" b="1" dirty="0">
                <a:solidFill>
                  <a:schemeClr val="bg2">
                    <a:lumMod val="10000"/>
                  </a:schemeClr>
                </a:solidFill>
              </a:rPr>
              <a:t>QUESTIONS</a:t>
            </a:r>
            <a:br>
              <a:rPr lang="tr-TR" b="1" dirty="0">
                <a:solidFill>
                  <a:schemeClr val="bg2">
                    <a:lumMod val="10000"/>
                  </a:schemeClr>
                </a:solidFill>
              </a:rPr>
            </a:b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8496944" cy="5184576"/>
          </a:xfr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52858"/>
            <a:ext cx="720080" cy="1049149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72624"/>
            <a:ext cx="720080" cy="1049149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112" y="33381"/>
            <a:ext cx="720080" cy="104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197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solidFill>
                  <a:schemeClr val="tx2">
                    <a:lumMod val="50000"/>
                  </a:schemeClr>
                </a:solidFill>
              </a:rPr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28803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sz="2800" i="1" dirty="0" smtClean="0"/>
              <a:t>The aim of the project is :</a:t>
            </a:r>
          </a:p>
          <a:p>
            <a:r>
              <a:rPr lang="en-US" sz="2800" dirty="0"/>
              <a:t>The aim of the project is to develop Solitaire game with one player. </a:t>
            </a:r>
            <a:endParaRPr lang="tr-TR" sz="2800" dirty="0" smtClean="0"/>
          </a:p>
          <a:p>
            <a:r>
              <a:rPr lang="en-US" sz="2800" b="1" dirty="0"/>
              <a:t>General </a:t>
            </a:r>
            <a:r>
              <a:rPr lang="en-US" sz="2800" b="1" dirty="0" smtClean="0"/>
              <a:t>Information</a:t>
            </a:r>
            <a:r>
              <a:rPr lang="en-US" sz="2800" b="1" dirty="0"/>
              <a:t> </a:t>
            </a:r>
            <a:endParaRPr lang="tr-TR" sz="2800" dirty="0"/>
          </a:p>
          <a:p>
            <a:r>
              <a:rPr lang="en-US" sz="2800" dirty="0"/>
              <a:t>The game is played with one deck of cards. The deck has 52 cards including </a:t>
            </a:r>
            <a:r>
              <a:rPr lang="tr-TR" sz="2800" dirty="0" smtClean="0"/>
              <a:t>H</a:t>
            </a:r>
            <a:r>
              <a:rPr lang="en-US" sz="2800" dirty="0" err="1" smtClean="0"/>
              <a:t>earts</a:t>
            </a:r>
            <a:r>
              <a:rPr lang="en-US" sz="2800" dirty="0"/>
              <a:t>, Diamonds, Spades and Clubs suits and each suit has A, 2, 3, 4, 5, 6, 7, 8, 9, 10, J, Q, K. The game is played on 7 piles. </a:t>
            </a:r>
            <a:endParaRPr lang="tr-TR" sz="2800" dirty="0"/>
          </a:p>
          <a:p>
            <a:endParaRPr lang="tr-TR" sz="28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4664"/>
            <a:ext cx="864096" cy="819049"/>
          </a:xfrm>
          <a:prstGeom prst="rect">
            <a:avLst/>
          </a:prstGeom>
        </p:spPr>
      </p:pic>
      <p:grpSp>
        <p:nvGrpSpPr>
          <p:cNvPr id="8" name="Grup 7"/>
          <p:cNvGrpSpPr/>
          <p:nvPr/>
        </p:nvGrpSpPr>
        <p:grpSpPr>
          <a:xfrm>
            <a:off x="1148160" y="3645024"/>
            <a:ext cx="7111017" cy="2486769"/>
            <a:chOff x="1148160" y="3512800"/>
            <a:chExt cx="7111017" cy="2486769"/>
          </a:xfrm>
        </p:grpSpPr>
        <p:pic>
          <p:nvPicPr>
            <p:cNvPr id="6" name="Resim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8160" y="3512800"/>
              <a:ext cx="2381250" cy="2381250"/>
            </a:xfrm>
            <a:prstGeom prst="rect">
              <a:avLst/>
            </a:prstGeom>
          </p:spPr>
        </p:pic>
        <p:pic>
          <p:nvPicPr>
            <p:cNvPr id="7" name="Resim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3512800"/>
              <a:ext cx="4047217" cy="24867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801826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95536" y="98672"/>
            <a:ext cx="8229600" cy="1143000"/>
          </a:xfrm>
        </p:spPr>
        <p:txBody>
          <a:bodyPr/>
          <a:lstStyle/>
          <a:p>
            <a:r>
              <a:rPr lang="tr-TR" b="1" dirty="0">
                <a:solidFill>
                  <a:schemeClr val="accent6">
                    <a:lumMod val="75000"/>
                  </a:schemeClr>
                </a:solidFill>
              </a:rPr>
              <a:t>PROGRESS SUMMARY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8"/>
            <a:ext cx="864096" cy="819049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90096477"/>
              </p:ext>
            </p:extLst>
          </p:nvPr>
        </p:nvGraphicFramePr>
        <p:xfrm>
          <a:off x="1090648" y="1412776"/>
          <a:ext cx="6504384" cy="4790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5159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137369"/>
          </a:xfrm>
        </p:spPr>
        <p:txBody>
          <a:bodyPr/>
          <a:lstStyle/>
          <a:p>
            <a:r>
              <a:rPr lang="tr-TR" dirty="0" smtClean="0"/>
              <a:t>FIRST WEEK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0" y="1268760"/>
            <a:ext cx="9144000" cy="144016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     We designed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smtClean="0">
                <a:solidFill>
                  <a:schemeClr val="tx1"/>
                </a:solidFill>
              </a:rPr>
              <a:t>object oriented model of the project.</a:t>
            </a:r>
          </a:p>
          <a:p>
            <a:pPr algn="l">
              <a:buFont typeface="Arial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      We developed game screen.</a:t>
            </a:r>
            <a:endParaRPr lang="tr-TR" sz="2000" dirty="0">
              <a:solidFill>
                <a:schemeClr val="tx1"/>
              </a:solidFill>
            </a:endParaRPr>
          </a:p>
        </p:txBody>
      </p:sp>
      <p:sp>
        <p:nvSpPr>
          <p:cNvPr id="4" name="3 Dikdörtgen"/>
          <p:cNvSpPr/>
          <p:nvPr/>
        </p:nvSpPr>
        <p:spPr>
          <a:xfrm>
            <a:off x="627544" y="2204864"/>
            <a:ext cx="7848872" cy="432048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92" y="116632"/>
            <a:ext cx="864096" cy="8190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3356992"/>
            <a:ext cx="25340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if(</a:t>
            </a:r>
            <a:r>
              <a:rPr lang="en-US" dirty="0" err="1"/>
              <a:t>suit.equals</a:t>
            </a:r>
            <a:r>
              <a:rPr lang="en-US" dirty="0"/>
              <a:t>("heart"))</a:t>
            </a:r>
          </a:p>
          <a:p>
            <a:r>
              <a:rPr lang="tr-TR" dirty="0" smtClean="0"/>
              <a:t>     </a:t>
            </a:r>
            <a:r>
              <a:rPr lang="en-US" dirty="0" smtClean="0"/>
              <a:t>{</a:t>
            </a:r>
            <a:r>
              <a:rPr lang="tr-TR" dirty="0" smtClean="0"/>
              <a:t>	</a:t>
            </a:r>
            <a:endParaRPr lang="en-US" dirty="0"/>
          </a:p>
          <a:p>
            <a:r>
              <a:rPr lang="tr-TR" dirty="0" smtClean="0"/>
              <a:t>           </a:t>
            </a:r>
            <a:r>
              <a:rPr lang="en-US" dirty="0" err="1" smtClean="0"/>
              <a:t>foregr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Color.RED</a:t>
            </a:r>
            <a:r>
              <a:rPr lang="en-US" dirty="0"/>
              <a:t>;</a:t>
            </a:r>
          </a:p>
          <a:p>
            <a:r>
              <a:rPr lang="tr-TR" dirty="0" smtClean="0"/>
              <a:t>           </a:t>
            </a:r>
            <a:r>
              <a:rPr lang="en-US" dirty="0" smtClean="0"/>
              <a:t>symbol </a:t>
            </a:r>
            <a:r>
              <a:rPr lang="en-US" dirty="0"/>
              <a:t>= "♥</a:t>
            </a:r>
            <a:r>
              <a:rPr lang="en-US" dirty="0" smtClean="0"/>
              <a:t>";</a:t>
            </a:r>
            <a:endParaRPr lang="tr-TR" dirty="0" smtClean="0"/>
          </a:p>
          <a:p>
            <a:r>
              <a:rPr lang="tr-TR" dirty="0"/>
              <a:t> </a:t>
            </a:r>
            <a:r>
              <a:rPr lang="tr-TR" dirty="0" smtClean="0"/>
              <a:t>    </a:t>
            </a:r>
            <a:r>
              <a:rPr lang="en-US" dirty="0" smtClean="0"/>
              <a:t>}</a:t>
            </a:r>
            <a:endParaRPr lang="tr-TR" dirty="0"/>
          </a:p>
          <a:p>
            <a:endParaRPr lang="tr-TR" dirty="0"/>
          </a:p>
        </p:txBody>
      </p:sp>
      <p:sp>
        <p:nvSpPr>
          <p:cNvPr id="7" name="TextBox 6"/>
          <p:cNvSpPr txBox="1"/>
          <p:nvPr/>
        </p:nvSpPr>
        <p:spPr>
          <a:xfrm>
            <a:off x="1479208" y="4941168"/>
            <a:ext cx="2770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if(card.isOpen())</a:t>
            </a:r>
          </a:p>
          <a:p>
            <a:r>
              <a:rPr lang="tr-TR" dirty="0" smtClean="0"/>
              <a:t>     {</a:t>
            </a:r>
            <a:endParaRPr lang="tr-TR" dirty="0"/>
          </a:p>
          <a:p>
            <a:r>
              <a:rPr lang="tr-TR" dirty="0" smtClean="0"/>
              <a:t>          backgr </a:t>
            </a:r>
            <a:r>
              <a:rPr lang="tr-TR" dirty="0"/>
              <a:t>= Color.WHITE;</a:t>
            </a:r>
          </a:p>
          <a:p>
            <a:r>
              <a:rPr lang="tr-TR" dirty="0" smtClean="0"/>
              <a:t>      }</a:t>
            </a:r>
            <a:endParaRPr lang="tr-TR" dirty="0"/>
          </a:p>
        </p:txBody>
      </p:sp>
      <p:sp>
        <p:nvSpPr>
          <p:cNvPr id="8" name="Rectangle 7"/>
          <p:cNvSpPr/>
          <p:nvPr/>
        </p:nvSpPr>
        <p:spPr>
          <a:xfrm>
            <a:off x="5076056" y="2795443"/>
            <a:ext cx="29340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for(int i=4;i&lt;40;i+=2)</a:t>
            </a:r>
          </a:p>
          <a:p>
            <a:r>
              <a:rPr lang="tr-TR" dirty="0" smtClean="0"/>
              <a:t>{</a:t>
            </a:r>
            <a:r>
              <a:rPr lang="tr-TR" dirty="0"/>
              <a:t>	</a:t>
            </a:r>
            <a:endParaRPr lang="tr-TR" dirty="0" smtClean="0"/>
          </a:p>
          <a:p>
            <a:r>
              <a:rPr lang="tr-TR" dirty="0"/>
              <a:t> </a:t>
            </a:r>
            <a:r>
              <a:rPr lang="tr-TR" dirty="0" smtClean="0"/>
              <a:t>    print(i,36,"_);</a:t>
            </a:r>
            <a:endParaRPr lang="tr-TR" dirty="0"/>
          </a:p>
          <a:p>
            <a:r>
              <a:rPr lang="tr-TR" dirty="0" smtClean="0"/>
              <a:t>}</a:t>
            </a:r>
            <a:endParaRPr lang="tr-TR" dirty="0"/>
          </a:p>
          <a:p>
            <a:r>
              <a:rPr lang="tr-TR" dirty="0" smtClean="0"/>
              <a:t>print(49</a:t>
            </a:r>
            <a:r>
              <a:rPr lang="tr-TR" dirty="0"/>
              <a:t>, 0, "P1");</a:t>
            </a:r>
          </a:p>
          <a:p>
            <a:r>
              <a:rPr lang="tr-TR" dirty="0" smtClean="0"/>
              <a:t>print(49+20</a:t>
            </a:r>
            <a:r>
              <a:rPr lang="tr-TR" dirty="0"/>
              <a:t>, 0 , "P2");</a:t>
            </a:r>
          </a:p>
          <a:p>
            <a:r>
              <a:rPr lang="tr-TR" dirty="0" smtClean="0"/>
              <a:t>print(49</a:t>
            </a:r>
            <a:r>
              <a:rPr lang="tr-TR" dirty="0"/>
              <a:t>+(20*2), 0 , "P3");</a:t>
            </a:r>
          </a:p>
          <a:p>
            <a:r>
              <a:rPr lang="tr-TR" dirty="0" smtClean="0"/>
              <a:t>print(49</a:t>
            </a:r>
            <a:r>
              <a:rPr lang="tr-TR" dirty="0"/>
              <a:t>+(20*3), 0 , "P4");</a:t>
            </a:r>
          </a:p>
          <a:p>
            <a:r>
              <a:rPr lang="tr-TR" dirty="0" smtClean="0"/>
              <a:t>print(49</a:t>
            </a:r>
            <a:r>
              <a:rPr lang="tr-TR" dirty="0"/>
              <a:t>+(20*4), 0 , "P5");</a:t>
            </a:r>
          </a:p>
          <a:p>
            <a:r>
              <a:rPr lang="tr-TR" dirty="0" smtClean="0"/>
              <a:t>print(49</a:t>
            </a:r>
            <a:r>
              <a:rPr lang="tr-TR" dirty="0"/>
              <a:t>+(20*5), 0 , "P6");</a:t>
            </a:r>
          </a:p>
          <a:p>
            <a:r>
              <a:rPr lang="tr-TR" dirty="0" smtClean="0"/>
              <a:t>print(49</a:t>
            </a:r>
            <a:r>
              <a:rPr lang="tr-TR" dirty="0"/>
              <a:t>+(20*6), 0 , "P7");</a:t>
            </a:r>
          </a:p>
        </p:txBody>
      </p:sp>
    </p:spTree>
    <p:extLst>
      <p:ext uri="{BB962C8B-B14F-4D97-AF65-F5344CB8AC3E}">
        <p14:creationId xmlns:p14="http://schemas.microsoft.com/office/powerpoint/2010/main" val="4568619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rmAutofit/>
          </a:bodyPr>
          <a:lstStyle/>
          <a:p>
            <a:r>
              <a:rPr lang="tr-TR" sz="3200" dirty="0" smtClean="0"/>
              <a:t>SECOND WEEK</a:t>
            </a:r>
            <a:endParaRPr lang="tr-TR" sz="3200" dirty="0"/>
          </a:p>
        </p:txBody>
      </p:sp>
      <p:sp>
        <p:nvSpPr>
          <p:cNvPr id="4" name="3 Yuvarlatılmış Dikdörtgen"/>
          <p:cNvSpPr/>
          <p:nvPr/>
        </p:nvSpPr>
        <p:spPr>
          <a:xfrm>
            <a:off x="683568" y="620688"/>
            <a:ext cx="4160792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public</a:t>
            </a:r>
            <a:r>
              <a:rPr lang="tr-TR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tr-TR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class</a:t>
            </a:r>
            <a:r>
              <a:rPr lang="tr-TR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Deck</a:t>
            </a:r>
            <a:endParaRPr lang="tr-TR" dirty="0"/>
          </a:p>
        </p:txBody>
      </p:sp>
      <p:sp>
        <p:nvSpPr>
          <p:cNvPr id="6" name="5 Yuvarlatılmış Dikdörtgen"/>
          <p:cNvSpPr/>
          <p:nvPr/>
        </p:nvSpPr>
        <p:spPr>
          <a:xfrm>
            <a:off x="4844360" y="620688"/>
            <a:ext cx="3816424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public</a:t>
            </a:r>
            <a:r>
              <a:rPr lang="tr-TR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tr-TR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class</a:t>
            </a:r>
            <a:r>
              <a:rPr lang="tr-TR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Player </a:t>
            </a:r>
            <a:endParaRPr lang="tr-TR" dirty="0"/>
          </a:p>
        </p:txBody>
      </p:sp>
      <p:sp>
        <p:nvSpPr>
          <p:cNvPr id="7" name="6 Yuvarlatılmış Dikdörtgen"/>
          <p:cNvSpPr/>
          <p:nvPr/>
        </p:nvSpPr>
        <p:spPr>
          <a:xfrm>
            <a:off x="683568" y="1052736"/>
            <a:ext cx="4160792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public</a:t>
            </a:r>
            <a:r>
              <a:rPr lang="tr-TR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tr-TR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class</a:t>
            </a:r>
            <a:r>
              <a:rPr lang="tr-TR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PileNode </a:t>
            </a:r>
            <a:endParaRPr lang="tr-TR" dirty="0"/>
          </a:p>
        </p:txBody>
      </p:sp>
      <p:sp>
        <p:nvSpPr>
          <p:cNvPr id="8" name="7 Yuvarlatılmış Dikdörtgen"/>
          <p:cNvSpPr/>
          <p:nvPr/>
        </p:nvSpPr>
        <p:spPr>
          <a:xfrm>
            <a:off x="4844360" y="1052736"/>
            <a:ext cx="3816424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public</a:t>
            </a:r>
            <a:r>
              <a:rPr lang="tr-TR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tr-TR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class </a:t>
            </a:r>
            <a:r>
              <a:rPr lang="tr-TR" b="1" dirty="0" smtClean="0">
                <a:solidFill>
                  <a:schemeClr val="tx1"/>
                </a:solidFill>
                <a:highlight>
                  <a:srgbClr val="E8F2FE"/>
                </a:highlight>
                <a:latin typeface="Consolas"/>
              </a:rPr>
              <a:t>Stack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9" name="8 Yuvarlatılmış Dikdörtgen"/>
          <p:cNvSpPr/>
          <p:nvPr/>
        </p:nvSpPr>
        <p:spPr>
          <a:xfrm>
            <a:off x="683568" y="1484784"/>
            <a:ext cx="4160792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public</a:t>
            </a:r>
            <a:r>
              <a:rPr lang="tr-TR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tr-TR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class</a:t>
            </a:r>
            <a:r>
              <a:rPr lang="tr-TR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CircularLinkedList</a:t>
            </a:r>
            <a:endParaRPr lang="tr-TR" dirty="0"/>
          </a:p>
        </p:txBody>
      </p:sp>
      <p:sp>
        <p:nvSpPr>
          <p:cNvPr id="10" name="9 Yuvarlatılmış Dikdörtgen"/>
          <p:cNvSpPr/>
          <p:nvPr/>
        </p:nvSpPr>
        <p:spPr>
          <a:xfrm>
            <a:off x="4844360" y="1484784"/>
            <a:ext cx="3816424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public</a:t>
            </a:r>
            <a:r>
              <a:rPr lang="tr-TR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tr-TR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class</a:t>
            </a:r>
            <a:r>
              <a:rPr lang="tr-TR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SingleLinked </a:t>
            </a:r>
            <a:endParaRPr lang="tr-TR" dirty="0"/>
          </a:p>
        </p:txBody>
      </p:sp>
      <p:sp>
        <p:nvSpPr>
          <p:cNvPr id="12" name="2 Alt Başlık"/>
          <p:cNvSpPr txBox="1">
            <a:spLocks/>
          </p:cNvSpPr>
          <p:nvPr/>
        </p:nvSpPr>
        <p:spPr>
          <a:xfrm>
            <a:off x="323528" y="5013176"/>
            <a:ext cx="9612560" cy="1844824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r-TR" sz="2400" b="1" cap="all" dirty="0" err="1" smtClean="0">
                <a:ln/>
                <a:solidFill>
                  <a:schemeClr val="accent5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We</a:t>
            </a:r>
            <a:r>
              <a:rPr lang="tr-TR" sz="2400" b="1" cap="all" dirty="0" smtClean="0">
                <a:ln/>
                <a:solidFill>
                  <a:schemeClr val="accent5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tr-TR" sz="2400" b="1" cap="all" dirty="0" err="1" smtClean="0">
                <a:ln/>
                <a:solidFill>
                  <a:schemeClr val="accent5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created</a:t>
            </a:r>
            <a:r>
              <a:rPr lang="tr-TR" sz="2400" b="1" cap="all" dirty="0" smtClean="0">
                <a:ln/>
                <a:solidFill>
                  <a:schemeClr val="accent5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2400" b="1" cap="all" dirty="0" smtClean="0">
                <a:ln/>
                <a:solidFill>
                  <a:schemeClr val="accent5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the </a:t>
            </a:r>
            <a:r>
              <a:rPr lang="en-US" sz="2400" b="1" cap="all" dirty="0">
                <a:ln/>
                <a:solidFill>
                  <a:schemeClr val="accent5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necessary data </a:t>
            </a:r>
            <a:r>
              <a:rPr lang="en-US" sz="2400" b="1" cap="all" dirty="0" smtClean="0">
                <a:ln/>
                <a:solidFill>
                  <a:schemeClr val="accent5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structures</a:t>
            </a:r>
            <a:r>
              <a:rPr lang="tr-TR" sz="2400" b="1" cap="all" dirty="0" smtClean="0">
                <a:ln/>
                <a:solidFill>
                  <a:schemeClr val="accent5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tr-TR" sz="2400" b="1" cap="all" dirty="0" err="1" smtClean="0">
                <a:ln/>
                <a:solidFill>
                  <a:schemeClr val="accent5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and</a:t>
            </a:r>
            <a:r>
              <a:rPr lang="tr-TR" sz="2400" b="1" cap="all" dirty="0" smtClean="0">
                <a:ln/>
                <a:solidFill>
                  <a:schemeClr val="accent5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2400" b="1" cap="all" dirty="0" smtClean="0">
                <a:ln/>
                <a:solidFill>
                  <a:schemeClr val="accent5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classes</a:t>
            </a:r>
            <a:r>
              <a:rPr lang="tr-TR" sz="2400" b="1" cap="all" dirty="0" smtClean="0">
                <a:ln/>
                <a:solidFill>
                  <a:schemeClr val="accent5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r-TR" sz="2400" b="1" cap="all" noProof="0" dirty="0" smtClean="0">
                <a:ln/>
                <a:solidFill>
                  <a:schemeClr val="accent3">
                    <a:lumMod val="5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ReADING HIGH SCORE </a:t>
            </a:r>
            <a:endParaRPr kumimoji="0" lang="tr-TR" sz="2400" b="1" i="0" u="none" strike="noStrike" kern="1200" cap="all" normalizeH="0" baseline="0" noProof="0" dirty="0" smtClean="0">
              <a:ln/>
              <a:solidFill>
                <a:schemeClr val="accent3">
                  <a:lumMod val="50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uLnTx/>
              <a:uFillTx/>
            </a:endParaRPr>
          </a:p>
        </p:txBody>
      </p:sp>
      <p:sp>
        <p:nvSpPr>
          <p:cNvPr id="13" name="12 Dikdörtgen"/>
          <p:cNvSpPr/>
          <p:nvPr/>
        </p:nvSpPr>
        <p:spPr>
          <a:xfrm>
            <a:off x="683568" y="2204864"/>
            <a:ext cx="7632848" cy="25922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i="1" dirty="0">
                <a:solidFill>
                  <a:srgbClr val="000000"/>
                </a:solidFill>
                <a:latin typeface="Consolas"/>
              </a:rPr>
              <a:t>public CircularLinkedList(Object addHead)</a:t>
            </a:r>
          </a:p>
          <a:p>
            <a:r>
              <a:rPr lang="tr-TR" i="1" dirty="0">
                <a:solidFill>
                  <a:srgbClr val="000000"/>
                </a:solidFill>
                <a:latin typeface="Consolas"/>
              </a:rPr>
              <a:t>	{</a:t>
            </a:r>
          </a:p>
          <a:p>
            <a:r>
              <a:rPr lang="tr-TR" i="1" dirty="0">
                <a:solidFill>
                  <a:srgbClr val="000000"/>
                </a:solidFill>
                <a:latin typeface="Consolas"/>
              </a:rPr>
              <a:t>		CLLNode headNode = new CLLNode(addHead);</a:t>
            </a:r>
          </a:p>
          <a:p>
            <a:r>
              <a:rPr lang="tr-TR" i="1" dirty="0">
                <a:solidFill>
                  <a:srgbClr val="000000"/>
                </a:solidFill>
                <a:latin typeface="Consolas"/>
              </a:rPr>
              <a:t>		head = headNode;</a:t>
            </a:r>
          </a:p>
          <a:p>
            <a:r>
              <a:rPr lang="tr-TR" i="1" dirty="0">
                <a:solidFill>
                  <a:srgbClr val="000000"/>
                </a:solidFill>
                <a:latin typeface="Consolas"/>
              </a:rPr>
              <a:t>		head.setLink(head);</a:t>
            </a:r>
          </a:p>
          <a:p>
            <a:endParaRPr lang="tr-TR" i="1" dirty="0">
              <a:solidFill>
                <a:srgbClr val="000000"/>
              </a:solidFill>
              <a:latin typeface="Consolas"/>
            </a:endParaRPr>
          </a:p>
          <a:p>
            <a:r>
              <a:rPr lang="tr-TR" i="1" dirty="0">
                <a:solidFill>
                  <a:srgbClr val="000000"/>
                </a:solidFill>
                <a:latin typeface="Consolas"/>
              </a:rPr>
              <a:t>	}</a:t>
            </a:r>
            <a:r>
              <a:rPr lang="tr-TR" sz="1000" i="1" dirty="0">
                <a:solidFill>
                  <a:srgbClr val="000000"/>
                </a:solidFill>
                <a:latin typeface="Consola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710387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tr-TR" dirty="0" smtClean="0"/>
              <a:t>THIRD WEEK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929411"/>
          </a:xfrm>
        </p:spPr>
        <p:txBody>
          <a:bodyPr/>
          <a:lstStyle/>
          <a:p>
            <a:pPr lvl="0"/>
            <a:r>
              <a:rPr lang="en-US" dirty="0"/>
              <a:t>Placing cards.</a:t>
            </a:r>
            <a:endParaRPr lang="tr-TR" dirty="0"/>
          </a:p>
          <a:p>
            <a:pPr lvl="0"/>
            <a:r>
              <a:rPr lang="en-US" dirty="0"/>
              <a:t> Move the cards</a:t>
            </a:r>
            <a:r>
              <a:rPr lang="en-US" dirty="0" smtClean="0"/>
              <a:t>.</a:t>
            </a:r>
            <a:endParaRPr lang="tr-TR" dirty="0"/>
          </a:p>
        </p:txBody>
      </p:sp>
      <p:sp>
        <p:nvSpPr>
          <p:cNvPr id="4" name="3 Dikdörtgen"/>
          <p:cNvSpPr/>
          <p:nvPr/>
        </p:nvSpPr>
        <p:spPr>
          <a:xfrm>
            <a:off x="665208" y="3393440"/>
            <a:ext cx="6139040" cy="1152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600" b="1" dirty="0">
                <a:solidFill>
                  <a:srgbClr val="7F0055"/>
                </a:solidFill>
                <a:latin typeface="Consolas"/>
              </a:rPr>
              <a:t>Stack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stckHeart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 = new Stack(15);</a:t>
            </a:r>
          </a:p>
          <a:p>
            <a:pPr algn="just"/>
            <a:r>
              <a:rPr lang="en-US" sz="1600" b="1" dirty="0">
                <a:solidFill>
                  <a:srgbClr val="7F0055"/>
                </a:solidFill>
                <a:latin typeface="Consolas"/>
              </a:rPr>
              <a:t>		Stack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stckDiamond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 = new Stack(15);</a:t>
            </a:r>
          </a:p>
          <a:p>
            <a:pPr algn="just"/>
            <a:r>
              <a:rPr lang="en-US" sz="1600" b="1" dirty="0">
                <a:solidFill>
                  <a:srgbClr val="7F0055"/>
                </a:solidFill>
                <a:latin typeface="Consolas"/>
              </a:rPr>
              <a:t>		Stack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stckSpade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 = new Stack(15);</a:t>
            </a:r>
          </a:p>
          <a:p>
            <a:pPr algn="just"/>
            <a:r>
              <a:rPr lang="en-US" sz="1600" b="1" dirty="0">
                <a:solidFill>
                  <a:srgbClr val="7F0055"/>
                </a:solidFill>
                <a:latin typeface="Consolas"/>
              </a:rPr>
              <a:t>		Stack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stckClub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 = new Stack(15);</a:t>
            </a:r>
            <a:endParaRPr lang="tr-TR" sz="1600" dirty="0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92" y="116632"/>
            <a:ext cx="864096" cy="8190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47664" y="4664938"/>
            <a:ext cx="6623664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dirty="0"/>
              <a:t>((Card)stockList.getHead().getData()).setOpen(false);</a:t>
            </a:r>
          </a:p>
          <a:p>
            <a:r>
              <a:rPr lang="tr-TR" dirty="0"/>
              <a:t>			multi.cardDisplay(stckLeft, (Card)stockList.getHead().getData());</a:t>
            </a:r>
          </a:p>
          <a:p>
            <a:r>
              <a:rPr lang="tr-TR" dirty="0"/>
              <a:t>			((Card)stockList.getHead().getData()).setOpen(true);</a:t>
            </a:r>
          </a:p>
          <a:p>
            <a:r>
              <a:rPr lang="tr-TR" dirty="0"/>
              <a:t>			multi.cardDisplay(stock, (Card)stockList.getHead().getData());</a:t>
            </a:r>
          </a:p>
        </p:txBody>
      </p:sp>
    </p:spTree>
    <p:extLst>
      <p:ext uri="{BB962C8B-B14F-4D97-AF65-F5344CB8AC3E}">
        <p14:creationId xmlns:p14="http://schemas.microsoft.com/office/powerpoint/2010/main" val="36362952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Başlık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tr-TR" dirty="0" smtClean="0"/>
              <a:t>FOURTH WEEK</a:t>
            </a:r>
            <a:endParaRPr lang="tr-TR" dirty="0"/>
          </a:p>
        </p:txBody>
      </p:sp>
      <p:sp>
        <p:nvSpPr>
          <p:cNvPr id="5" name="Rectangle 4"/>
          <p:cNvSpPr/>
          <p:nvPr/>
        </p:nvSpPr>
        <p:spPr>
          <a:xfrm>
            <a:off x="611560" y="1196752"/>
            <a:ext cx="78488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r-TR" sz="3200" dirty="0" smtClean="0"/>
              <a:t>We tested the game.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tr-TR" sz="3200" dirty="0" smtClean="0"/>
              <a:t>We prepared presentation and website</a:t>
            </a:r>
            <a:endParaRPr lang="tr-TR" dirty="0"/>
          </a:p>
        </p:txBody>
      </p:sp>
      <p:pic>
        <p:nvPicPr>
          <p:cNvPr id="1026" name="Picture 2" descr="C:\Users\toshiba\Desktop\2011510105_2010510053_Merve\screenshotsSolitare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6"/>
            <a:ext cx="7704856" cy="364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31574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>
                <a:solidFill>
                  <a:schemeClr val="accent2">
                    <a:lumMod val="50000"/>
                  </a:schemeClr>
                </a:solidFill>
              </a:rPr>
              <a:t>PROBLEMS ENCOUNTERED AND SOLUTIONS</a:t>
            </a:r>
            <a:br>
              <a:rPr lang="tr-TR" b="1" dirty="0">
                <a:solidFill>
                  <a:schemeClr val="accent2">
                    <a:lumMod val="50000"/>
                  </a:schemeClr>
                </a:solidFill>
              </a:rPr>
            </a:br>
            <a:endParaRPr lang="tr-TR" dirty="0"/>
          </a:p>
        </p:txBody>
      </p:sp>
      <p:graphicFrame>
        <p:nvGraphicFramePr>
          <p:cNvPr id="6" name="Diyagram 5"/>
          <p:cNvGraphicFramePr/>
          <p:nvPr>
            <p:extLst>
              <p:ext uri="{D42A27DB-BD31-4B8C-83A1-F6EECF244321}">
                <p14:modId xmlns:p14="http://schemas.microsoft.com/office/powerpoint/2010/main" val="50396389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7" name="Picture 3" descr="C:\Users\Alpin\AppData\Local\Microsoft\Windows\Temporary Internet Files\Content.IE5\6DSGK6PH\MC900441902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33425"/>
            <a:ext cx="1520825" cy="179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lpin\AppData\Local\Microsoft\Windows\Temporary Internet Files\Content.IE5\YNTZNQKO\MC900441930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293096"/>
            <a:ext cx="1978025" cy="19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41210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60BD"/>
      </a:accent1>
      <a:accent2>
        <a:srgbClr val="CD7F32"/>
      </a:accent2>
      <a:accent3>
        <a:srgbClr val="C0362C"/>
      </a:accent3>
      <a:accent4>
        <a:srgbClr val="A4C639"/>
      </a:accent4>
      <a:accent5>
        <a:srgbClr val="333399"/>
      </a:accent5>
      <a:accent6>
        <a:srgbClr val="21ABC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263</Words>
  <Application>Microsoft Office PowerPoint</Application>
  <PresentationFormat>On-screen Show (4:3)</PresentationFormat>
  <Paragraphs>99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INTRODUCTION</vt:lpstr>
      <vt:lpstr>PROGRESS SUMMARY</vt:lpstr>
      <vt:lpstr>FIRST WEEK</vt:lpstr>
      <vt:lpstr>SECOND WEEK</vt:lpstr>
      <vt:lpstr>THIRD WEEK</vt:lpstr>
      <vt:lpstr>FOURTH WEEK</vt:lpstr>
      <vt:lpstr>PROBLEMS ENCOUNTERED AND SOLUTIONS </vt:lpstr>
      <vt:lpstr>PROBLEMS ENCOUNTERED AND SOLUTIONS</vt:lpstr>
      <vt:lpstr>PROBLEMS ENCOUNTERED AND SOLUTIONS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QUESTIONS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jontypearce</dc:creator>
  <cp:lastModifiedBy>Berkay</cp:lastModifiedBy>
  <cp:revision>74</cp:revision>
  <dcterms:created xsi:type="dcterms:W3CDTF">2012-04-28T17:18:27Z</dcterms:created>
  <dcterms:modified xsi:type="dcterms:W3CDTF">2013-06-06T19:54:40Z</dcterms:modified>
</cp:coreProperties>
</file>