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9" r:id="rId5"/>
    <p:sldId id="290" r:id="rId6"/>
    <p:sldId id="287" r:id="rId7"/>
    <p:sldId id="291" r:id="rId8"/>
    <p:sldId id="292" r:id="rId9"/>
    <p:sldId id="293" r:id="rId10"/>
    <p:sldId id="295" r:id="rId11"/>
    <p:sldId id="294" r:id="rId12"/>
    <p:sldId id="299" r:id="rId13"/>
    <p:sldId id="300" r:id="rId14"/>
    <p:sldId id="301" r:id="rId15"/>
    <p:sldId id="302" r:id="rId16"/>
    <p:sldId id="303" r:id="rId17"/>
    <p:sldId id="308" r:id="rId18"/>
    <p:sldId id="309" r:id="rId19"/>
    <p:sldId id="306" r:id="rId20"/>
    <p:sldId id="304" r:id="rId21"/>
  </p:sldIdLst>
  <p:sldSz cx="12188825" cy="6858000"/>
  <p:notesSz cx="6858000" cy="9144000"/>
  <p:defaultTextStyle>
    <a:defPPr rtl="0">
      <a:defRPr lang="tr-t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280" autoAdjust="0"/>
  </p:normalViewPr>
  <p:slideViewPr>
    <p:cSldViewPr>
      <p:cViewPr varScale="1">
        <p:scale>
          <a:sx n="86" d="100"/>
          <a:sy n="86" d="100"/>
        </p:scale>
        <p:origin x="514" y="5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24.06.2016</a:t>
            </a:r>
            <a:endParaRP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İkizkenar Üçgen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62" name="Dikdörtgen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sz="3200">
              <a:solidFill>
                <a:schemeClr val="tx2"/>
              </a:solidFill>
            </a:endParaRPr>
          </a:p>
        </p:txBody>
      </p:sp>
      <p:sp>
        <p:nvSpPr>
          <p:cNvPr id="2" name="Başlık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tr-TR"/>
              <a:t>Asıl başlık stilini düzenlemek için tıklayın</a:t>
            </a:r>
            <a:endParaRPr/>
          </a:p>
        </p:txBody>
      </p:sp>
      <p:sp>
        <p:nvSpPr>
          <p:cNvPr id="3" name="Alt Başlık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tr-TR"/>
              <a:t>Asıl alt başlık stilini düzenlemek için tıklayın</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Resim Yazılı Alternatif Resim">
    <p:spTree>
      <p:nvGrpSpPr>
        <p:cNvPr id="1" name=""/>
        <p:cNvGrpSpPr/>
        <p:nvPr/>
      </p:nvGrpSpPr>
      <p:grpSpPr>
        <a:xfrm>
          <a:off x="0" y="0"/>
          <a:ext cx="0" cy="0"/>
          <a:chOff x="0" y="0"/>
          <a:chExt cx="0" cy="0"/>
        </a:xfrm>
      </p:grpSpPr>
      <p:sp>
        <p:nvSpPr>
          <p:cNvPr id="2" name="Başlık 1"/>
          <p:cNvSpPr>
            <a:spLocks noGrp="1"/>
          </p:cNvSpPr>
          <p:nvPr>
            <p:ph type="title"/>
          </p:nvPr>
        </p:nvSpPr>
        <p:spPr>
          <a:xfrm>
            <a:off x="7821163" y="482600"/>
            <a:ext cx="3961368" cy="1422400"/>
          </a:xfrm>
        </p:spPr>
        <p:txBody>
          <a:bodyPr rtlCol="0" anchor="b" anchorCtr="0">
            <a:normAutofit/>
          </a:bodyPr>
          <a:lstStyle>
            <a:lvl1pPr algn="l" rtl="0">
              <a:defRPr sz="3200" b="0"/>
            </a:lvl1pPr>
          </a:lstStyle>
          <a:p>
            <a:pPr rtl="0"/>
            <a:r>
              <a:rPr lang="tr-TR"/>
              <a:t>Asıl başlık stilini düzenlemek için tıklayın</a:t>
            </a:r>
            <a:endParaRPr/>
          </a:p>
        </p:txBody>
      </p:sp>
      <p:sp>
        <p:nvSpPr>
          <p:cNvPr id="9" name="Dikdörtgen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Resim Yer Tutucusu 2" descr="Resim eklemek için boş yer tutucu. Yer tutucuya tıklayın ve eklemek istediğiniz resmi seçin.&#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tr-TR"/>
              <a:t>Resim eklemek için simgeye tıklayın</a:t>
            </a:r>
            <a:endParaRPr dirty="0"/>
          </a:p>
        </p:txBody>
      </p:sp>
      <p:sp>
        <p:nvSpPr>
          <p:cNvPr id="4" name="Metin Yer Tutucusu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a:t>Asıl metin stillerini düzenlemek için tıklayın</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Dikey Metin Yer Tutucusu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24.06.2016</a:t>
            </a:r>
            <a:endParaRPr/>
          </a:p>
        </p:txBody>
      </p:sp>
      <p:sp>
        <p:nvSpPr>
          <p:cNvPr id="6" name="Slayt Numarası Yer Tutucusu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10040043" y="482599"/>
            <a:ext cx="1843982" cy="5791201"/>
          </a:xfrm>
        </p:spPr>
        <p:txBody>
          <a:bodyPr vert="eaVert" rtlCol="0"/>
          <a:lstStyle/>
          <a:p>
            <a:pPr rtl="0"/>
            <a:r>
              <a:rPr lang="tr-TR"/>
              <a:t>Asıl başlık stilini düzenlemek için tıklayın</a:t>
            </a:r>
            <a:endParaRPr/>
          </a:p>
        </p:txBody>
      </p:sp>
      <p:sp>
        <p:nvSpPr>
          <p:cNvPr id="3" name="Dikey Metin Yer Tutucusu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 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24.06.2016</a:t>
            </a:r>
            <a:endParaRPr/>
          </a:p>
        </p:txBody>
      </p:sp>
      <p:sp>
        <p:nvSpPr>
          <p:cNvPr id="6" name="Slayt Numarası Yer Tutucusu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İçerik Yer Tutucus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Alt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24.06.2016</a:t>
            </a:r>
            <a:endParaRPr/>
          </a:p>
        </p:txBody>
      </p:sp>
      <p:sp>
        <p:nvSpPr>
          <p:cNvPr id="6" name="Slayt Numarası Yer Tutucusu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1" name="İkizkenar Üçgen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Başlık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tr-TR"/>
              <a:t>Asıl başlık stilini düzenlemek için tıklayın</a:t>
            </a:r>
            <a:endParaRPr/>
          </a:p>
        </p:txBody>
      </p:sp>
      <p:sp>
        <p:nvSpPr>
          <p:cNvPr id="3" name="Metin Yer Tutucusu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tr-TR"/>
              <a:t>Asıl metin stillerini düzenlemek için tıklayın</a:t>
            </a:r>
          </a:p>
        </p:txBody>
      </p:sp>
      <p:sp>
        <p:nvSpPr>
          <p:cNvPr id="5" name="Alt Bilgi Yer Tutucusu 4"/>
          <p:cNvSpPr>
            <a:spLocks noGrp="1"/>
          </p:cNvSpPr>
          <p:nvPr>
            <p:ph type="ftr" sz="quarter" idx="11"/>
          </p:nvPr>
        </p:nvSpPr>
        <p:spPr/>
        <p:txBody>
          <a:bodyPr rtlCol="0"/>
          <a:lstStyle/>
          <a:p>
            <a:pPr rtl="0"/>
            <a:endParaRPr/>
          </a:p>
        </p:txBody>
      </p:sp>
      <p:sp>
        <p:nvSpPr>
          <p:cNvPr id="4" name="Tarih Yer Tutucusu 3"/>
          <p:cNvSpPr>
            <a:spLocks noGrp="1"/>
          </p:cNvSpPr>
          <p:nvPr>
            <p:ph type="dt" sz="half" idx="10"/>
          </p:nvPr>
        </p:nvSpPr>
        <p:spPr/>
        <p:txBody>
          <a:bodyPr rtlCol="0"/>
          <a:lstStyle/>
          <a:p>
            <a:pPr rtl="0"/>
            <a:r>
              <a:rPr lang="en-US"/>
              <a:t>24.06.2016</a:t>
            </a:r>
            <a:endParaRPr/>
          </a:p>
        </p:txBody>
      </p:sp>
      <p:sp>
        <p:nvSpPr>
          <p:cNvPr id="6" name="Slayt Numarası Yer Tutucusu 5"/>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3" name="İçerik Yer Tutucusu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4" name="İçerik Yer Tutucusu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6" name="Alt Bilgi Yer Tutucusu 5"/>
          <p:cNvSpPr>
            <a:spLocks noGrp="1"/>
          </p:cNvSpPr>
          <p:nvPr>
            <p:ph type="ftr" sz="quarter" idx="11"/>
          </p:nvPr>
        </p:nvSpPr>
        <p:spPr/>
        <p:txBody>
          <a:bodyPr rtlCol="0"/>
          <a:lstStyle/>
          <a:p>
            <a:pPr rtl="0"/>
            <a:endParaRPr/>
          </a:p>
        </p:txBody>
      </p:sp>
      <p:sp>
        <p:nvSpPr>
          <p:cNvPr id="5" name="Tarih Yer Tutucusu 4"/>
          <p:cNvSpPr>
            <a:spLocks noGrp="1"/>
          </p:cNvSpPr>
          <p:nvPr>
            <p:ph type="dt" sz="half" idx="10"/>
          </p:nvPr>
        </p:nvSpPr>
        <p:spPr/>
        <p:txBody>
          <a:bodyPr rtlCol="0"/>
          <a:lstStyle/>
          <a:p>
            <a:pPr rtl="0"/>
            <a:r>
              <a:rPr lang="en-US"/>
              <a:t>24.06.2016</a:t>
            </a:r>
            <a:endParaRPr/>
          </a:p>
        </p:txBody>
      </p:sp>
      <p:sp>
        <p:nvSpPr>
          <p:cNvPr id="7" name="Slayt Numarası Yer Tutucusu 6"/>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a:t>Asıl başlık stilini düzenlemek için tıklayın</a:t>
            </a:r>
            <a:endParaRPr/>
          </a:p>
        </p:txBody>
      </p:sp>
      <p:sp>
        <p:nvSpPr>
          <p:cNvPr id="3" name="Metin Yer Tutucusu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a:t>Asıl metin stillerini düzenlemek için tıklayın</a:t>
            </a:r>
          </a:p>
        </p:txBody>
      </p:sp>
      <p:sp>
        <p:nvSpPr>
          <p:cNvPr id="4" name="İçerik Yer Tutucusu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5" name="Metin Yer Tutucusu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a:t>Asıl metin stillerini düzenlemek için tıklayın</a:t>
            </a:r>
          </a:p>
        </p:txBody>
      </p:sp>
      <p:sp>
        <p:nvSpPr>
          <p:cNvPr id="6" name="İçerik Yer Tutucusu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8" name="Alt Bilgi Yer Tutucusu 7"/>
          <p:cNvSpPr>
            <a:spLocks noGrp="1"/>
          </p:cNvSpPr>
          <p:nvPr>
            <p:ph type="ftr" sz="quarter" idx="11"/>
          </p:nvPr>
        </p:nvSpPr>
        <p:spPr/>
        <p:txBody>
          <a:bodyPr rtlCol="0"/>
          <a:lstStyle/>
          <a:p>
            <a:pPr rtl="0"/>
            <a:endParaRPr/>
          </a:p>
        </p:txBody>
      </p:sp>
      <p:sp>
        <p:nvSpPr>
          <p:cNvPr id="7" name="Tarih Yer Tutucusu 6"/>
          <p:cNvSpPr>
            <a:spLocks noGrp="1"/>
          </p:cNvSpPr>
          <p:nvPr>
            <p:ph type="dt" sz="half" idx="10"/>
          </p:nvPr>
        </p:nvSpPr>
        <p:spPr/>
        <p:txBody>
          <a:bodyPr rtlCol="0"/>
          <a:lstStyle/>
          <a:p>
            <a:pPr rtl="0"/>
            <a:r>
              <a:rPr lang="en-US"/>
              <a:t>24.06.2016</a:t>
            </a:r>
            <a:endParaRPr/>
          </a:p>
        </p:txBody>
      </p:sp>
      <p:sp>
        <p:nvSpPr>
          <p:cNvPr id="9" name="Slayt Numarası Yer Tutucusu 8"/>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a:p>
        </p:txBody>
      </p:sp>
      <p:sp>
        <p:nvSpPr>
          <p:cNvPr id="4" name="Alt Bilgi Yer Tutucusu 3"/>
          <p:cNvSpPr>
            <a:spLocks noGrp="1"/>
          </p:cNvSpPr>
          <p:nvPr>
            <p:ph type="ftr" sz="quarter" idx="11"/>
          </p:nvPr>
        </p:nvSpPr>
        <p:spPr/>
        <p:txBody>
          <a:bodyPr rtlCol="0"/>
          <a:lstStyle/>
          <a:p>
            <a:pPr rtl="0"/>
            <a:endParaRPr/>
          </a:p>
        </p:txBody>
      </p:sp>
      <p:sp>
        <p:nvSpPr>
          <p:cNvPr id="3" name="Tarih Yer Tutucusu 2"/>
          <p:cNvSpPr>
            <a:spLocks noGrp="1"/>
          </p:cNvSpPr>
          <p:nvPr>
            <p:ph type="dt" sz="half" idx="10"/>
          </p:nvPr>
        </p:nvSpPr>
        <p:spPr/>
        <p:txBody>
          <a:bodyPr rtlCol="0"/>
          <a:lstStyle/>
          <a:p>
            <a:pPr rtl="0"/>
            <a:r>
              <a:rPr lang="en-US"/>
              <a:t>24.06.2016</a:t>
            </a:r>
            <a:endParaRPr/>
          </a:p>
        </p:txBody>
      </p:sp>
      <p:sp>
        <p:nvSpPr>
          <p:cNvPr id="5" name="Slayt Numarası Yer Tutucusu 4"/>
          <p:cNvSpPr>
            <a:spLocks noGrp="1"/>
          </p:cNvSpPr>
          <p:nvPr>
            <p:ph type="sldNum" sz="quarter" idx="12"/>
          </p:nvPr>
        </p:nvSpPr>
        <p:spPr/>
        <p:txBody>
          <a:bodyPr rtlCol="0"/>
          <a:lstStyle/>
          <a:p>
            <a:pPr rtl="0"/>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7821163" y="482600"/>
            <a:ext cx="3961368" cy="1422400"/>
          </a:xfrm>
        </p:spPr>
        <p:txBody>
          <a:bodyPr rtlCol="0" anchor="b">
            <a:noAutofit/>
          </a:bodyPr>
          <a:lstStyle>
            <a:lvl1pPr algn="l" rtl="0">
              <a:defRPr sz="3200" b="0"/>
            </a:lvl1pPr>
          </a:lstStyle>
          <a:p>
            <a:pPr rtl="0"/>
            <a:r>
              <a:rPr lang="tr-TR"/>
              <a:t>Asıl başlık stilini düzenlemek için tıklayın</a:t>
            </a:r>
            <a:endParaRPr/>
          </a:p>
        </p:txBody>
      </p:sp>
      <p:sp>
        <p:nvSpPr>
          <p:cNvPr id="20" name="Dikdörtgen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İçerik Yer Tutucusu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a:p>
        </p:txBody>
      </p:sp>
      <p:sp>
        <p:nvSpPr>
          <p:cNvPr id="4" name="Metin Yer Tutucusu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a:t>Asıl metin stillerini düzenlemek için tıklayın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8" name="İkizkenar Üçgen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Başlık 1"/>
          <p:cNvSpPr>
            <a:spLocks noGrp="1"/>
          </p:cNvSpPr>
          <p:nvPr>
            <p:ph type="title"/>
          </p:nvPr>
        </p:nvSpPr>
        <p:spPr>
          <a:xfrm>
            <a:off x="6399133" y="1905000"/>
            <a:ext cx="5180251" cy="1727200"/>
          </a:xfrm>
        </p:spPr>
        <p:txBody>
          <a:bodyPr rtlCol="0" anchor="b" anchorCtr="0">
            <a:normAutofit/>
          </a:bodyPr>
          <a:lstStyle>
            <a:lvl1pPr algn="l" rtl="0">
              <a:defRPr sz="3200" b="0"/>
            </a:lvl1pPr>
          </a:lstStyle>
          <a:p>
            <a:pPr rtl="0"/>
            <a:r>
              <a:rPr lang="tr-TR"/>
              <a:t>Asıl başlık stilini düzenlemek için tıklayın</a:t>
            </a:r>
            <a:endParaRPr/>
          </a:p>
        </p:txBody>
      </p:sp>
      <p:sp>
        <p:nvSpPr>
          <p:cNvPr id="9" name="Dikdörtgen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Resim Yer Tutucusu 2" descr="Resim eklemek için boş yer tutucu. Yer tutucuya tıklayın ve eklemek istediğiniz resmi seçin.&#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tr-TR"/>
              <a:t>Resim eklemek için simgeye tıklayın</a:t>
            </a:r>
            <a:endParaRPr/>
          </a:p>
        </p:txBody>
      </p:sp>
      <p:sp>
        <p:nvSpPr>
          <p:cNvPr id="4" name="Metin Yer Tutucusu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a:t>Asıl metin stillerini düzenlemek için tıklayın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tr"/>
              <a:t>Asıl başlık stili için tıklatın</a:t>
            </a:r>
            <a:endParaRPr/>
          </a:p>
        </p:txBody>
      </p:sp>
      <p:sp>
        <p:nvSpPr>
          <p:cNvPr id="3" name="Metin Yer Tutucusu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a:p>
        </p:txBody>
      </p:sp>
      <p:sp>
        <p:nvSpPr>
          <p:cNvPr id="5" name="Altbilgi Yer Tutucusu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a:p>
        </p:txBody>
      </p:sp>
      <p:sp>
        <p:nvSpPr>
          <p:cNvPr id="4" name="Tarih Yer Tutucusu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l" rtl="0">
              <a:defRPr sz="1100">
                <a:solidFill>
                  <a:schemeClr val="tx1"/>
                </a:solidFill>
              </a:defRPr>
            </a:lvl1pPr>
          </a:lstStyle>
          <a:p>
            <a:pPr rtl="0"/>
            <a:r>
              <a:rPr lang="en-US"/>
              <a:t>24.06.2016</a:t>
            </a:r>
            <a:endParaRPr/>
          </a:p>
        </p:txBody>
      </p:sp>
      <p:sp>
        <p:nvSpPr>
          <p:cNvPr id="6" name="Slayt Numarası Yer Tutucusu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l" rtl="0">
              <a:defRPr sz="1100">
                <a:solidFill>
                  <a:schemeClr val="tx1"/>
                </a:solidFill>
              </a:defRPr>
            </a:lvl1pPr>
          </a:lstStyle>
          <a:p>
            <a:pPr rtl="0"/>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ctrTitle"/>
          </p:nvPr>
        </p:nvSpPr>
        <p:spPr/>
        <p:txBody>
          <a:bodyPr rtlCol="0"/>
          <a:lstStyle/>
          <a:p>
            <a:pPr rtl="0"/>
            <a:r>
              <a:rPr lang="tr-TR" dirty="0"/>
              <a:t>F</a:t>
            </a:r>
            <a:r>
              <a:rPr lang="tr" dirty="0"/>
              <a:t>enerbahçe üniversitesi</a:t>
            </a:r>
          </a:p>
        </p:txBody>
      </p:sp>
      <p:sp>
        <p:nvSpPr>
          <p:cNvPr id="2" name="Alt Başlık 1"/>
          <p:cNvSpPr>
            <a:spLocks noGrp="1"/>
          </p:cNvSpPr>
          <p:nvPr>
            <p:ph type="subTitle" idx="1"/>
          </p:nvPr>
        </p:nvSpPr>
        <p:spPr/>
        <p:txBody>
          <a:bodyPr rtlCol="0">
            <a:normAutofit lnSpcReduction="10000"/>
          </a:bodyPr>
          <a:lstStyle/>
          <a:p>
            <a:pPr algn="ctr">
              <a:lnSpc>
                <a:spcPct val="100000"/>
              </a:lnSpc>
            </a:pPr>
            <a:endParaRPr lang="tr-TR" sz="2000" b="1" dirty="0">
              <a:solidFill>
                <a:schemeClr val="accent6">
                  <a:lumMod val="20000"/>
                  <a:lumOff val="80000"/>
                </a:schemeClr>
              </a:solidFill>
              <a:cs typeface="Times New Roman" panose="02020603050405020304" pitchFamily="18" charset="0"/>
            </a:endParaRPr>
          </a:p>
          <a:p>
            <a:pPr algn="ctr">
              <a:lnSpc>
                <a:spcPct val="100000"/>
              </a:lnSpc>
            </a:pPr>
            <a:r>
              <a:rPr lang="tr-TR" sz="2000" b="1" dirty="0">
                <a:solidFill>
                  <a:schemeClr val="accent6">
                    <a:lumMod val="20000"/>
                    <a:lumOff val="80000"/>
                  </a:schemeClr>
                </a:solidFill>
                <a:cs typeface="Times New Roman" panose="02020603050405020304" pitchFamily="18" charset="0"/>
              </a:rPr>
              <a:t>NESNEYE YÖNELİMLİ PROGRAMLAMA</a:t>
            </a:r>
          </a:p>
          <a:p>
            <a:pPr>
              <a:lnSpc>
                <a:spcPct val="100000"/>
              </a:lnSpc>
            </a:pPr>
            <a:r>
              <a:rPr lang="tr-TR" sz="2000" b="1" dirty="0">
                <a:solidFill>
                  <a:schemeClr val="accent6">
                    <a:lumMod val="20000"/>
                    <a:lumOff val="80000"/>
                  </a:schemeClr>
                </a:solidFill>
                <a:cs typeface="Times New Roman" panose="02020603050405020304" pitchFamily="18" charset="0"/>
              </a:rPr>
              <a:t> GÜZ DÖNEMİ PROJE ÖDEVİ </a:t>
            </a:r>
          </a:p>
          <a:p>
            <a:pPr rtl="0"/>
            <a:endParaRPr lang="tr"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D666A-56C7-4567-8E97-3CA68CB86532}"/>
              </a:ext>
            </a:extLst>
          </p:cNvPr>
          <p:cNvSpPr>
            <a:spLocks noGrp="1"/>
          </p:cNvSpPr>
          <p:nvPr>
            <p:ph type="title"/>
          </p:nvPr>
        </p:nvSpPr>
        <p:spPr>
          <a:xfrm>
            <a:off x="7821163" y="332656"/>
            <a:ext cx="3961368" cy="1224136"/>
          </a:xfrm>
        </p:spPr>
        <p:txBody>
          <a:bodyPr anchor="b">
            <a:normAutofit/>
          </a:bodyPr>
          <a:lstStyle/>
          <a:p>
            <a:r>
              <a:rPr lang="tr-TR" dirty="0"/>
              <a:t>Anaekran.py </a:t>
            </a:r>
          </a:p>
        </p:txBody>
      </p:sp>
      <p:sp>
        <p:nvSpPr>
          <p:cNvPr id="4" name="Metin Yer Tutucusu 3">
            <a:extLst>
              <a:ext uri="{FF2B5EF4-FFF2-40B4-BE49-F238E27FC236}">
                <a16:creationId xmlns:a16="http://schemas.microsoft.com/office/drawing/2014/main" id="{BA30B1A1-7963-42A0-9892-32FF531841DC}"/>
              </a:ext>
            </a:extLst>
          </p:cNvPr>
          <p:cNvSpPr>
            <a:spLocks noGrp="1"/>
          </p:cNvSpPr>
          <p:nvPr>
            <p:ph type="body" sz="half" idx="2"/>
          </p:nvPr>
        </p:nvSpPr>
        <p:spPr>
          <a:xfrm>
            <a:off x="7821163" y="2132856"/>
            <a:ext cx="3961368" cy="4026520"/>
          </a:xfrm>
        </p:spPr>
        <p:txBody>
          <a:bodyPr>
            <a:normAutofit/>
          </a:bodyPr>
          <a:lstStyle/>
          <a:p>
            <a:r>
              <a:rPr lang="tr-TR" dirty="0"/>
              <a:t>Veri tabanımızdaki bilgilerin kodumuzda işlenebilmesi için anaekran.py dosyamızda, yandaki kod parçacığında 3.satırda gözüktüğü gibi </a:t>
            </a:r>
            <a:r>
              <a:rPr lang="tr-TR" dirty="0" err="1"/>
              <a:t>kişiler.json</a:t>
            </a:r>
            <a:r>
              <a:rPr lang="tr-TR" dirty="0"/>
              <a:t> dosyası açılıp gerekli işlemler uygulandıktan sonra veri tabanımızdaki bilgiler kullanılabilir hala gelmektedir. </a:t>
            </a:r>
          </a:p>
        </p:txBody>
      </p:sp>
      <p:pic>
        <p:nvPicPr>
          <p:cNvPr id="15" name="Resim Yer Tutucusu 14">
            <a:extLst>
              <a:ext uri="{FF2B5EF4-FFF2-40B4-BE49-F238E27FC236}">
                <a16:creationId xmlns:a16="http://schemas.microsoft.com/office/drawing/2014/main" id="{BFAD2992-BBAB-4D1E-8771-0338A5863ED9}"/>
              </a:ext>
            </a:extLst>
          </p:cNvPr>
          <p:cNvPicPr>
            <a:picLocks noGrp="1" noChangeAspect="1"/>
          </p:cNvPicPr>
          <p:nvPr>
            <p:ph type="pic" idx="1"/>
          </p:nvPr>
        </p:nvPicPr>
        <p:blipFill>
          <a:blip r:embed="rId2"/>
          <a:srcRect t="38" b="38"/>
          <a:stretch>
            <a:fillRect/>
          </a:stretch>
        </p:blipFill>
        <p:spPr>
          <a:prstGeom prst="rect">
            <a:avLst/>
          </a:prstGeom>
        </p:spPr>
      </p:pic>
      <p:pic>
        <p:nvPicPr>
          <p:cNvPr id="7" name="Resim 6">
            <a:extLst>
              <a:ext uri="{FF2B5EF4-FFF2-40B4-BE49-F238E27FC236}">
                <a16:creationId xmlns:a16="http://schemas.microsoft.com/office/drawing/2014/main" id="{F34C5DC0-D4EE-4AA9-96A3-66F9954D460C}"/>
              </a:ext>
            </a:extLst>
          </p:cNvPr>
          <p:cNvPicPr>
            <a:picLocks noChangeAspect="1"/>
          </p:cNvPicPr>
          <p:nvPr/>
        </p:nvPicPr>
        <p:blipFill>
          <a:blip r:embed="rId3"/>
          <a:stretch>
            <a:fillRect/>
          </a:stretch>
        </p:blipFill>
        <p:spPr>
          <a:xfrm>
            <a:off x="507868" y="1940247"/>
            <a:ext cx="6759062" cy="2977505"/>
          </a:xfrm>
          <a:prstGeom prst="rect">
            <a:avLst/>
          </a:prstGeom>
        </p:spPr>
      </p:pic>
    </p:spTree>
    <p:extLst>
      <p:ext uri="{BB962C8B-B14F-4D97-AF65-F5344CB8AC3E}">
        <p14:creationId xmlns:p14="http://schemas.microsoft.com/office/powerpoint/2010/main" val="158073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1FED89-2008-48DD-B99E-D8EC70324BE2}"/>
              </a:ext>
            </a:extLst>
          </p:cNvPr>
          <p:cNvSpPr>
            <a:spLocks noGrp="1"/>
          </p:cNvSpPr>
          <p:nvPr>
            <p:ph type="title"/>
          </p:nvPr>
        </p:nvSpPr>
        <p:spPr>
          <a:xfrm>
            <a:off x="7821163" y="482600"/>
            <a:ext cx="3961368" cy="930176"/>
          </a:xfrm>
        </p:spPr>
        <p:txBody>
          <a:bodyPr/>
          <a:lstStyle/>
          <a:p>
            <a:r>
              <a:rPr lang="tr-TR" dirty="0"/>
              <a:t>ANAEKRAN.PY</a:t>
            </a:r>
          </a:p>
        </p:txBody>
      </p:sp>
      <p:sp>
        <p:nvSpPr>
          <p:cNvPr id="4" name="Metin Yer Tutucusu 3">
            <a:extLst>
              <a:ext uri="{FF2B5EF4-FFF2-40B4-BE49-F238E27FC236}">
                <a16:creationId xmlns:a16="http://schemas.microsoft.com/office/drawing/2014/main" id="{1491186F-1CD4-4BF9-B44A-3D06C9B2A5FE}"/>
              </a:ext>
            </a:extLst>
          </p:cNvPr>
          <p:cNvSpPr>
            <a:spLocks noGrp="1"/>
          </p:cNvSpPr>
          <p:nvPr>
            <p:ph type="body" sz="half" idx="2"/>
          </p:nvPr>
        </p:nvSpPr>
        <p:spPr>
          <a:xfrm>
            <a:off x="7821163" y="2564904"/>
            <a:ext cx="3961368" cy="3810496"/>
          </a:xfrm>
        </p:spPr>
        <p:txBody>
          <a:bodyPr/>
          <a:lstStyle/>
          <a:p>
            <a:r>
              <a:rPr lang="tr-TR" dirty="0"/>
              <a:t>Projemizin resimde bulunan iki tane fonksiyon gibi desteklemiş olduğu diğer bütün fonksiyonlarımız anaekran.py dosyamızda bulunmaktadır</a:t>
            </a:r>
          </a:p>
        </p:txBody>
      </p:sp>
      <p:pic>
        <p:nvPicPr>
          <p:cNvPr id="8" name="Resim 7">
            <a:extLst>
              <a:ext uri="{FF2B5EF4-FFF2-40B4-BE49-F238E27FC236}">
                <a16:creationId xmlns:a16="http://schemas.microsoft.com/office/drawing/2014/main" id="{DC745E67-2B21-4DE6-8D55-26B017B39CD8}"/>
              </a:ext>
            </a:extLst>
          </p:cNvPr>
          <p:cNvPicPr>
            <a:picLocks noChangeAspect="1"/>
          </p:cNvPicPr>
          <p:nvPr/>
        </p:nvPicPr>
        <p:blipFill rotWithShape="1">
          <a:blip r:embed="rId2"/>
          <a:srcRect l="32755" t="20711" r="24088" b="15055"/>
          <a:stretch/>
        </p:blipFill>
        <p:spPr>
          <a:xfrm>
            <a:off x="406294" y="1340769"/>
            <a:ext cx="6624222" cy="3888432"/>
          </a:xfrm>
          <a:prstGeom prst="rect">
            <a:avLst/>
          </a:prstGeom>
        </p:spPr>
      </p:pic>
    </p:spTree>
    <p:extLst>
      <p:ext uri="{BB962C8B-B14F-4D97-AF65-F5344CB8AC3E}">
        <p14:creationId xmlns:p14="http://schemas.microsoft.com/office/powerpoint/2010/main" val="142509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575C16-D3DE-4F69-A24D-B802BA428968}"/>
              </a:ext>
            </a:extLst>
          </p:cNvPr>
          <p:cNvSpPr>
            <a:spLocks noGrp="1"/>
          </p:cNvSpPr>
          <p:nvPr>
            <p:ph type="title"/>
          </p:nvPr>
        </p:nvSpPr>
        <p:spPr>
          <a:xfrm>
            <a:off x="7821163" y="482600"/>
            <a:ext cx="3961368" cy="1002184"/>
          </a:xfrm>
        </p:spPr>
        <p:txBody>
          <a:bodyPr/>
          <a:lstStyle/>
          <a:p>
            <a:r>
              <a:rPr lang="tr-TR" dirty="0"/>
              <a:t>View.py </a:t>
            </a:r>
          </a:p>
        </p:txBody>
      </p:sp>
      <p:sp>
        <p:nvSpPr>
          <p:cNvPr id="4" name="Metin Yer Tutucusu 3">
            <a:extLst>
              <a:ext uri="{FF2B5EF4-FFF2-40B4-BE49-F238E27FC236}">
                <a16:creationId xmlns:a16="http://schemas.microsoft.com/office/drawing/2014/main" id="{2A5FAACF-50B5-441C-9B04-8C2B979FD2BF}"/>
              </a:ext>
            </a:extLst>
          </p:cNvPr>
          <p:cNvSpPr>
            <a:spLocks noGrp="1"/>
          </p:cNvSpPr>
          <p:nvPr>
            <p:ph type="body" sz="half" idx="2"/>
          </p:nvPr>
        </p:nvSpPr>
        <p:spPr/>
        <p:txBody>
          <a:bodyPr/>
          <a:lstStyle/>
          <a:p>
            <a:r>
              <a:rPr lang="tr-TR" dirty="0"/>
              <a:t>MVC kalıbındaki olduğu gibi bizim projemizde de view.py dosyası kullanıcı ile iletişime geçebilmek ve bilgilendirmek için oluşturulmuş bir ara yüzdür. Yan tarafta gördüğünüz gibi kullanıcıyı bilgilendirmek amaçlı print fonksiyonu kullanılmaktadır. </a:t>
            </a:r>
          </a:p>
        </p:txBody>
      </p:sp>
      <p:pic>
        <p:nvPicPr>
          <p:cNvPr id="10" name="İçerik Yer Tutucusu 9">
            <a:extLst>
              <a:ext uri="{FF2B5EF4-FFF2-40B4-BE49-F238E27FC236}">
                <a16:creationId xmlns:a16="http://schemas.microsoft.com/office/drawing/2014/main" id="{F7B5D8EB-A79C-4236-8574-300B863D6287}"/>
              </a:ext>
            </a:extLst>
          </p:cNvPr>
          <p:cNvPicPr>
            <a:picLocks noGrp="1" noChangeAspect="1"/>
          </p:cNvPicPr>
          <p:nvPr>
            <p:ph idx="1"/>
          </p:nvPr>
        </p:nvPicPr>
        <p:blipFill>
          <a:blip r:embed="rId2"/>
          <a:stretch>
            <a:fillRect/>
          </a:stretch>
        </p:blipFill>
        <p:spPr>
          <a:xfrm>
            <a:off x="508000" y="2038478"/>
            <a:ext cx="6602413" cy="2830682"/>
          </a:xfrm>
        </p:spPr>
      </p:pic>
    </p:spTree>
    <p:extLst>
      <p:ext uri="{BB962C8B-B14F-4D97-AF65-F5344CB8AC3E}">
        <p14:creationId xmlns:p14="http://schemas.microsoft.com/office/powerpoint/2010/main" val="123822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BE05D6-D512-4CD8-958F-85EA73C89CA0}"/>
              </a:ext>
            </a:extLst>
          </p:cNvPr>
          <p:cNvSpPr>
            <a:spLocks noGrp="1"/>
          </p:cNvSpPr>
          <p:nvPr>
            <p:ph type="title"/>
          </p:nvPr>
        </p:nvSpPr>
        <p:spPr>
          <a:xfrm>
            <a:off x="7821163" y="482600"/>
            <a:ext cx="3961368" cy="1074192"/>
          </a:xfrm>
        </p:spPr>
        <p:txBody>
          <a:bodyPr/>
          <a:lstStyle/>
          <a:p>
            <a:r>
              <a:rPr lang="tr-TR" dirty="0"/>
              <a:t>Controller.py</a:t>
            </a:r>
          </a:p>
        </p:txBody>
      </p:sp>
      <p:sp>
        <p:nvSpPr>
          <p:cNvPr id="4" name="Metin Yer Tutucusu 3">
            <a:extLst>
              <a:ext uri="{FF2B5EF4-FFF2-40B4-BE49-F238E27FC236}">
                <a16:creationId xmlns:a16="http://schemas.microsoft.com/office/drawing/2014/main" id="{6EED67BC-E220-4581-9DFC-D2378B009329}"/>
              </a:ext>
            </a:extLst>
          </p:cNvPr>
          <p:cNvSpPr>
            <a:spLocks noGrp="1"/>
          </p:cNvSpPr>
          <p:nvPr>
            <p:ph type="body" sz="half" idx="2"/>
          </p:nvPr>
        </p:nvSpPr>
        <p:spPr/>
        <p:txBody>
          <a:bodyPr/>
          <a:lstStyle/>
          <a:p>
            <a:r>
              <a:rPr lang="tr-TR" dirty="0"/>
              <a:t>Controller.py dosyası, kullanıcıyla iletişim kuran view.py ile projemizdeki fonksiyonları bulunduran anaekran.py arasında bulunan köprü görevindedir. Controller.py dosyasında </a:t>
            </a:r>
            <a:r>
              <a:rPr lang="tr-TR" dirty="0" err="1"/>
              <a:t>view</a:t>
            </a:r>
            <a:r>
              <a:rPr lang="tr-TR" dirty="0"/>
              <a:t> ve </a:t>
            </a:r>
            <a:r>
              <a:rPr lang="tr-TR" dirty="0" err="1"/>
              <a:t>anaekran</a:t>
            </a:r>
            <a:r>
              <a:rPr lang="tr-TR" dirty="0"/>
              <a:t> dosyalarına ulaşabilmek için birinci resimdeki gibi kodumuzun başına  kütüphaneler tanımlanmıştır. Bu dosyalardaki bilgileri de kullanabilmek ikinci resimdeki gibi kod parçacıkları kullanılmıştır.</a:t>
            </a:r>
          </a:p>
        </p:txBody>
      </p:sp>
      <p:pic>
        <p:nvPicPr>
          <p:cNvPr id="16" name="Resim 15">
            <a:extLst>
              <a:ext uri="{FF2B5EF4-FFF2-40B4-BE49-F238E27FC236}">
                <a16:creationId xmlns:a16="http://schemas.microsoft.com/office/drawing/2014/main" id="{1A44B943-FC79-42DB-A9F3-B68045FAB301}"/>
              </a:ext>
            </a:extLst>
          </p:cNvPr>
          <p:cNvPicPr>
            <a:picLocks noChangeAspect="1"/>
          </p:cNvPicPr>
          <p:nvPr/>
        </p:nvPicPr>
        <p:blipFill>
          <a:blip r:embed="rId2"/>
          <a:stretch>
            <a:fillRect/>
          </a:stretch>
        </p:blipFill>
        <p:spPr>
          <a:xfrm>
            <a:off x="809019" y="1293181"/>
            <a:ext cx="6019800" cy="1296144"/>
          </a:xfrm>
          <a:prstGeom prst="rect">
            <a:avLst/>
          </a:prstGeom>
        </p:spPr>
      </p:pic>
      <p:pic>
        <p:nvPicPr>
          <p:cNvPr id="18" name="Resim 17">
            <a:extLst>
              <a:ext uri="{FF2B5EF4-FFF2-40B4-BE49-F238E27FC236}">
                <a16:creationId xmlns:a16="http://schemas.microsoft.com/office/drawing/2014/main" id="{626978F5-851C-4D89-BE22-113B34F3E62C}"/>
              </a:ext>
            </a:extLst>
          </p:cNvPr>
          <p:cNvPicPr>
            <a:picLocks noChangeAspect="1"/>
          </p:cNvPicPr>
          <p:nvPr/>
        </p:nvPicPr>
        <p:blipFill>
          <a:blip r:embed="rId3"/>
          <a:stretch>
            <a:fillRect/>
          </a:stretch>
        </p:blipFill>
        <p:spPr>
          <a:xfrm>
            <a:off x="527690" y="3399905"/>
            <a:ext cx="6582459" cy="2225650"/>
          </a:xfrm>
          <a:prstGeom prst="rect">
            <a:avLst/>
          </a:prstGeom>
        </p:spPr>
      </p:pic>
    </p:spTree>
    <p:extLst>
      <p:ext uri="{BB962C8B-B14F-4D97-AF65-F5344CB8AC3E}">
        <p14:creationId xmlns:p14="http://schemas.microsoft.com/office/powerpoint/2010/main" val="386681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FACE4-7E6F-4B74-8DF7-EBDDEC8F2856}"/>
              </a:ext>
            </a:extLst>
          </p:cNvPr>
          <p:cNvSpPr>
            <a:spLocks noGrp="1"/>
          </p:cNvSpPr>
          <p:nvPr>
            <p:ph type="title"/>
          </p:nvPr>
        </p:nvSpPr>
        <p:spPr>
          <a:xfrm>
            <a:off x="981844" y="2231748"/>
            <a:ext cx="10360501" cy="1219200"/>
          </a:xfrm>
        </p:spPr>
        <p:txBody>
          <a:bodyPr>
            <a:normAutofit/>
          </a:bodyPr>
          <a:lstStyle/>
          <a:p>
            <a:pPr algn="ctr"/>
            <a:r>
              <a:rPr lang="tr-TR" dirty="0"/>
              <a:t>Kodumuzun Uygulanış şekli</a:t>
            </a:r>
          </a:p>
        </p:txBody>
      </p:sp>
    </p:spTree>
    <p:extLst>
      <p:ext uri="{BB962C8B-B14F-4D97-AF65-F5344CB8AC3E}">
        <p14:creationId xmlns:p14="http://schemas.microsoft.com/office/powerpoint/2010/main" val="72134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1B9B514C-BC57-47B8-976A-13C2C44CA55F}"/>
              </a:ext>
            </a:extLst>
          </p:cNvPr>
          <p:cNvSpPr>
            <a:spLocks noGrp="1"/>
          </p:cNvSpPr>
          <p:nvPr>
            <p:ph sz="half" idx="2"/>
          </p:nvPr>
        </p:nvSpPr>
        <p:spPr>
          <a:xfrm>
            <a:off x="4438228" y="2852936"/>
            <a:ext cx="4977104" cy="3556000"/>
          </a:xfrm>
        </p:spPr>
        <p:txBody>
          <a:bodyPr/>
          <a:lstStyle/>
          <a:p>
            <a:r>
              <a:rPr lang="tr-TR" dirty="0"/>
              <a:t>Controller.py dosyasından </a:t>
            </a:r>
            <a:r>
              <a:rPr lang="tr-TR" dirty="0" err="1"/>
              <a:t>baslat</a:t>
            </a:r>
            <a:r>
              <a:rPr lang="tr-TR" dirty="0"/>
              <a:t>() fonksiyonu çağırılır. </a:t>
            </a:r>
            <a:r>
              <a:rPr lang="tr-TR" dirty="0" err="1"/>
              <a:t>baslat</a:t>
            </a:r>
            <a:r>
              <a:rPr lang="tr-TR" dirty="0"/>
              <a:t>() fonksiyonu </a:t>
            </a:r>
            <a:r>
              <a:rPr lang="tr-TR" dirty="0" err="1"/>
              <a:t>View’e</a:t>
            </a:r>
            <a:r>
              <a:rPr lang="tr-TR" dirty="0"/>
              <a:t> yönlendirir ve orada mesaj gösterilir. Ardından giriş alınır ve yapılmak istenen işleme göre numara girilir. Mesela 5 girildiğini ve kişi listelenmek istediğini varsayalım.</a:t>
            </a:r>
          </a:p>
          <a:p>
            <a:endParaRPr lang="tr-TR" dirty="0"/>
          </a:p>
        </p:txBody>
      </p:sp>
      <p:pic>
        <p:nvPicPr>
          <p:cNvPr id="8" name="Resim 7">
            <a:extLst>
              <a:ext uri="{FF2B5EF4-FFF2-40B4-BE49-F238E27FC236}">
                <a16:creationId xmlns:a16="http://schemas.microsoft.com/office/drawing/2014/main" id="{C6AB3FD3-4D34-4C53-BDD4-D6D5174C21AC}"/>
              </a:ext>
            </a:extLst>
          </p:cNvPr>
          <p:cNvPicPr>
            <a:picLocks noChangeAspect="1"/>
          </p:cNvPicPr>
          <p:nvPr/>
        </p:nvPicPr>
        <p:blipFill rotWithShape="1">
          <a:blip r:embed="rId2"/>
          <a:srcRect l="31095" r="38776" b="23743"/>
          <a:stretch/>
        </p:blipFill>
        <p:spPr>
          <a:xfrm>
            <a:off x="0" y="0"/>
            <a:ext cx="3888433" cy="6858000"/>
          </a:xfrm>
          <a:prstGeom prst="rect">
            <a:avLst/>
          </a:prstGeom>
        </p:spPr>
      </p:pic>
      <p:pic>
        <p:nvPicPr>
          <p:cNvPr id="9" name="Resim 8">
            <a:extLst>
              <a:ext uri="{FF2B5EF4-FFF2-40B4-BE49-F238E27FC236}">
                <a16:creationId xmlns:a16="http://schemas.microsoft.com/office/drawing/2014/main" id="{A7DF99FF-AEFA-4F7D-98D0-FCDC089F319C}"/>
              </a:ext>
            </a:extLst>
          </p:cNvPr>
          <p:cNvPicPr>
            <a:picLocks noChangeAspect="1"/>
          </p:cNvPicPr>
          <p:nvPr/>
        </p:nvPicPr>
        <p:blipFill rotWithShape="1">
          <a:blip r:embed="rId3"/>
          <a:srcRect l="31901" t="10090" r="18689" b="53151"/>
          <a:stretch/>
        </p:blipFill>
        <p:spPr>
          <a:xfrm>
            <a:off x="3888433" y="80628"/>
            <a:ext cx="8300392" cy="2520280"/>
          </a:xfrm>
          <a:prstGeom prst="rect">
            <a:avLst/>
          </a:prstGeom>
        </p:spPr>
      </p:pic>
    </p:spTree>
    <p:extLst>
      <p:ext uri="{BB962C8B-B14F-4D97-AF65-F5344CB8AC3E}">
        <p14:creationId xmlns:p14="http://schemas.microsoft.com/office/powerpoint/2010/main" val="208788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71DC807D-5806-4125-82AB-4ACB1C81EF6C}"/>
              </a:ext>
            </a:extLst>
          </p:cNvPr>
          <p:cNvPicPr>
            <a:picLocks noChangeAspect="1"/>
          </p:cNvPicPr>
          <p:nvPr/>
        </p:nvPicPr>
        <p:blipFill rotWithShape="1">
          <a:blip r:embed="rId2"/>
          <a:srcRect l="32277" t="51051" r="39957" b="36346"/>
          <a:stretch/>
        </p:blipFill>
        <p:spPr>
          <a:xfrm>
            <a:off x="876831" y="264092"/>
            <a:ext cx="5217581" cy="1332148"/>
          </a:xfrm>
          <a:prstGeom prst="rect">
            <a:avLst/>
          </a:prstGeom>
        </p:spPr>
      </p:pic>
      <p:sp>
        <p:nvSpPr>
          <p:cNvPr id="7" name="İçerik Yer Tutucusu 3">
            <a:extLst>
              <a:ext uri="{FF2B5EF4-FFF2-40B4-BE49-F238E27FC236}">
                <a16:creationId xmlns:a16="http://schemas.microsoft.com/office/drawing/2014/main" id="{DCDE0FDA-CF6A-4223-B9A0-11E5B1B34BA9}"/>
              </a:ext>
            </a:extLst>
          </p:cNvPr>
          <p:cNvSpPr txBox="1">
            <a:spLocks/>
          </p:cNvSpPr>
          <p:nvPr/>
        </p:nvSpPr>
        <p:spPr>
          <a:xfrm>
            <a:off x="7534572" y="260648"/>
            <a:ext cx="4977104" cy="1656184"/>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600"/>
              </a:spcBef>
              <a:buClr>
                <a:schemeClr val="tx2"/>
              </a:buClr>
              <a:buSzPct val="90000"/>
              <a:buFont typeface="Arial" pitchFamily="34" charset="0"/>
              <a:buNone/>
              <a:defRPr sz="2000" kern="1200">
                <a:solidFill>
                  <a:schemeClr val="tx1"/>
                </a:solidFill>
                <a:latin typeface="+mn-lt"/>
                <a:ea typeface="+mn-ea"/>
                <a:cs typeface="+mn-cs"/>
              </a:defRPr>
            </a:lvl1pPr>
            <a:lvl2pPr marL="609493" indent="0" algn="l" defTabSz="1218987" rtl="0" eaLnBrk="1" latinLnBrk="0" hangingPunct="1">
              <a:lnSpc>
                <a:spcPct val="90000"/>
              </a:lnSpc>
              <a:spcBef>
                <a:spcPts val="800"/>
              </a:spcBef>
              <a:buClr>
                <a:schemeClr val="tx2"/>
              </a:buClr>
              <a:buSzPct val="90000"/>
              <a:buFont typeface="Cambria" pitchFamily="18" charset="0"/>
              <a:buNone/>
              <a:defRPr sz="1600" kern="1200">
                <a:solidFill>
                  <a:schemeClr val="tx1"/>
                </a:solidFill>
                <a:latin typeface="+mn-lt"/>
                <a:ea typeface="+mn-ea"/>
                <a:cs typeface="+mn-cs"/>
              </a:defRPr>
            </a:lvl2pPr>
            <a:lvl3pPr marL="1218987" indent="0" algn="l" defTabSz="1218987" rtl="0" eaLnBrk="1" latinLnBrk="0" hangingPunct="1">
              <a:lnSpc>
                <a:spcPct val="90000"/>
              </a:lnSpc>
              <a:spcBef>
                <a:spcPts val="800"/>
              </a:spcBef>
              <a:buClr>
                <a:schemeClr val="tx2"/>
              </a:buClr>
              <a:buFont typeface="Arial" pitchFamily="34" charset="0"/>
              <a:buNone/>
              <a:defRPr sz="1300" kern="1200">
                <a:solidFill>
                  <a:schemeClr val="tx1"/>
                </a:solidFill>
                <a:latin typeface="+mn-lt"/>
                <a:ea typeface="+mn-ea"/>
                <a:cs typeface="+mn-cs"/>
              </a:defRPr>
            </a:lvl3pPr>
            <a:lvl4pPr marL="1828480"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4pPr>
            <a:lvl5pPr marL="2437973"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5pPr>
            <a:lvl6pPr marL="3047467"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6pPr>
            <a:lvl7pPr marL="3656960"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7pPr>
            <a:lvl8pPr marL="4266453" indent="0" algn="l" defTabSz="1218987" rtl="0" eaLnBrk="1" latinLnBrk="0" hangingPunct="1">
              <a:lnSpc>
                <a:spcPct val="90000"/>
              </a:lnSpc>
              <a:spcBef>
                <a:spcPts val="800"/>
              </a:spcBef>
              <a:buClr>
                <a:schemeClr val="tx2"/>
              </a:buClr>
              <a:buSzPct val="100000"/>
              <a:buFont typeface="Cambria" pitchFamily="18" charset="0"/>
              <a:buNone/>
              <a:defRPr sz="1200" kern="1200">
                <a:solidFill>
                  <a:schemeClr val="tx1"/>
                </a:solidFill>
                <a:latin typeface="+mn-lt"/>
                <a:ea typeface="+mn-ea"/>
                <a:cs typeface="+mn-cs"/>
              </a:defRPr>
            </a:lvl8pPr>
            <a:lvl9pPr marL="4875947" indent="0" algn="l" defTabSz="1218987" rtl="0" eaLnBrk="1" latinLnBrk="0" hangingPunct="1">
              <a:lnSpc>
                <a:spcPct val="90000"/>
              </a:lnSpc>
              <a:spcBef>
                <a:spcPts val="800"/>
              </a:spcBef>
              <a:buClr>
                <a:schemeClr val="tx2"/>
              </a:buClr>
              <a:buFont typeface="Arial" pitchFamily="34" charset="0"/>
              <a:buNone/>
              <a:defRPr sz="1200" kern="1200">
                <a:solidFill>
                  <a:schemeClr val="tx1"/>
                </a:solidFill>
                <a:latin typeface="+mn-lt"/>
                <a:ea typeface="+mn-ea"/>
                <a:cs typeface="+mn-cs"/>
              </a:defRPr>
            </a:lvl9pPr>
          </a:lstStyle>
          <a:p>
            <a:r>
              <a:rPr lang="tr-TR" dirty="0"/>
              <a:t>5 girildiğinde </a:t>
            </a:r>
            <a:r>
              <a:rPr lang="tr-TR" dirty="0" err="1"/>
              <a:t>Controller.kisilistele</a:t>
            </a:r>
            <a:r>
              <a:rPr lang="tr-TR" dirty="0"/>
              <a:t> fonksiyonuna yönlendirilir. Orada Model.databaselisteleme fonksiyonundan bilgi alınır.</a:t>
            </a:r>
          </a:p>
        </p:txBody>
      </p:sp>
      <p:pic>
        <p:nvPicPr>
          <p:cNvPr id="8" name="Resim 7">
            <a:extLst>
              <a:ext uri="{FF2B5EF4-FFF2-40B4-BE49-F238E27FC236}">
                <a16:creationId xmlns:a16="http://schemas.microsoft.com/office/drawing/2014/main" id="{1DAA51ED-19E4-4E56-8B36-15EC33BC6E2E}"/>
              </a:ext>
            </a:extLst>
          </p:cNvPr>
          <p:cNvPicPr>
            <a:picLocks noChangeAspect="1"/>
          </p:cNvPicPr>
          <p:nvPr/>
        </p:nvPicPr>
        <p:blipFill rotWithShape="1">
          <a:blip r:embed="rId3"/>
          <a:srcRect l="31686" t="65983" r="45865" b="22398"/>
          <a:stretch/>
        </p:blipFill>
        <p:spPr>
          <a:xfrm>
            <a:off x="1208866" y="2996952"/>
            <a:ext cx="4885546" cy="1422400"/>
          </a:xfrm>
          <a:prstGeom prst="rect">
            <a:avLst/>
          </a:prstGeom>
        </p:spPr>
      </p:pic>
      <p:sp>
        <p:nvSpPr>
          <p:cNvPr id="9" name="İçerik Yer Tutucusu 3">
            <a:extLst>
              <a:ext uri="{FF2B5EF4-FFF2-40B4-BE49-F238E27FC236}">
                <a16:creationId xmlns:a16="http://schemas.microsoft.com/office/drawing/2014/main" id="{0D557D50-29A5-46EB-A533-6A654369B73E}"/>
              </a:ext>
            </a:extLst>
          </p:cNvPr>
          <p:cNvSpPr txBox="1">
            <a:spLocks noGrp="1"/>
          </p:cNvSpPr>
          <p:nvPr>
            <p:ph type="body" sz="half" idx="2"/>
          </p:nvPr>
        </p:nvSpPr>
        <p:spPr>
          <a:xfrm>
            <a:off x="7822604" y="2852936"/>
            <a:ext cx="3960812" cy="1968872"/>
          </a:xfrm>
          <a:prstGeom prst="rect">
            <a:avLst/>
          </a:prstGeom>
        </p:spPr>
        <p:txBody>
          <a:bodyPr vert="horz" lIns="121899" tIns="60949" rIns="121899" bIns="60949" rtlCol="0">
            <a:normAutofit/>
          </a:bodyPr>
          <a:lst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4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0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18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5pPr>
            <a:lvl6pPr marL="2669581" indent="-274320" algn="l" defTabSz="1218987" rtl="0" eaLnBrk="1" latinLnBrk="0" hangingPunct="1">
              <a:lnSpc>
                <a:spcPct val="90000"/>
              </a:lnSpc>
              <a:spcBef>
                <a:spcPts val="800"/>
              </a:spcBef>
              <a:buClr>
                <a:schemeClr val="tx2"/>
              </a:buClr>
              <a:buSzPct val="100000"/>
              <a:buFont typeface="Cambria" pitchFamily="18" charset="0"/>
              <a:buChar char="–"/>
              <a:defRPr sz="1400" kern="1200">
                <a:solidFill>
                  <a:schemeClr val="tx1"/>
                </a:solidFill>
                <a:latin typeface="+mn-lt"/>
                <a:ea typeface="+mn-ea"/>
                <a:cs typeface="+mn-cs"/>
              </a:defRPr>
            </a:lvl6pPr>
            <a:lvl7pPr marL="2669581"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7pPr>
            <a:lvl8pPr marL="2669581" indent="-274320" algn="l" defTabSz="1218987" rtl="0" eaLnBrk="1" latinLnBrk="0" hangingPunct="1">
              <a:lnSpc>
                <a:spcPct val="90000"/>
              </a:lnSpc>
              <a:spcBef>
                <a:spcPts val="800"/>
              </a:spcBef>
              <a:buClr>
                <a:schemeClr val="tx2"/>
              </a:buClr>
              <a:buSzPct val="100000"/>
              <a:buFont typeface="Cambria" pitchFamily="18" charset="0"/>
              <a:buChar char="–"/>
              <a:defRPr sz="1400" kern="1200">
                <a:solidFill>
                  <a:schemeClr val="tx1"/>
                </a:solidFill>
                <a:latin typeface="+mn-lt"/>
                <a:ea typeface="+mn-ea"/>
                <a:cs typeface="+mn-cs"/>
              </a:defRPr>
            </a:lvl8pPr>
            <a:lvl9pPr marL="2669581" indent="-274320" algn="l" defTabSz="1218987" rtl="0" eaLnBrk="1" latinLnBrk="0" hangingPunct="1">
              <a:lnSpc>
                <a:spcPct val="90000"/>
              </a:lnSpc>
              <a:spcBef>
                <a:spcPts val="800"/>
              </a:spcBef>
              <a:buClr>
                <a:schemeClr val="tx2"/>
              </a:buClr>
              <a:buFont typeface="Arial" pitchFamily="34" charset="0"/>
              <a:buChar char="•"/>
              <a:defRPr sz="1400" kern="1200">
                <a:solidFill>
                  <a:schemeClr val="tx1"/>
                </a:solidFill>
                <a:latin typeface="+mn-lt"/>
                <a:ea typeface="+mn-ea"/>
                <a:cs typeface="+mn-cs"/>
              </a:defRPr>
            </a:lvl9pPr>
          </a:lstStyle>
          <a:p>
            <a:pPr marL="0" indent="0">
              <a:buNone/>
            </a:pPr>
            <a:r>
              <a:rPr lang="tr-TR" dirty="0"/>
              <a:t>Alınan bilgi View.kisilistele fonksiyonuna döndürülür. View.kisilistele fonksiyonunda pprint kullanılarak bastırılır.</a:t>
            </a:r>
          </a:p>
        </p:txBody>
      </p:sp>
    </p:spTree>
    <p:extLst>
      <p:ext uri="{BB962C8B-B14F-4D97-AF65-F5344CB8AC3E}">
        <p14:creationId xmlns:p14="http://schemas.microsoft.com/office/powerpoint/2010/main" val="39613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FACE4-7E6F-4B74-8DF7-EBDDEC8F2856}"/>
              </a:ext>
            </a:extLst>
          </p:cNvPr>
          <p:cNvSpPr>
            <a:spLocks noGrp="1"/>
          </p:cNvSpPr>
          <p:nvPr>
            <p:ph type="title"/>
          </p:nvPr>
        </p:nvSpPr>
        <p:spPr>
          <a:xfrm>
            <a:off x="914161" y="1201688"/>
            <a:ext cx="10360501" cy="1219200"/>
          </a:xfrm>
        </p:spPr>
        <p:txBody>
          <a:bodyPr>
            <a:normAutofit fontScale="90000"/>
          </a:bodyPr>
          <a:lstStyle/>
          <a:p>
            <a:pPr algn="ctr"/>
            <a:r>
              <a:rPr lang="tr-TR" dirty="0"/>
              <a:t>Bu projeyi yapmamıza olanak sağlayan Fenerbahçe üniversitesi ve </a:t>
            </a:r>
            <a:r>
              <a:rPr lang="tr-TR" dirty="0" err="1"/>
              <a:t>dr.</a:t>
            </a:r>
            <a:r>
              <a:rPr lang="tr-TR" dirty="0"/>
              <a:t> </a:t>
            </a:r>
            <a:r>
              <a:rPr lang="tr-TR" dirty="0" err="1"/>
              <a:t>Ögr</a:t>
            </a:r>
            <a:r>
              <a:rPr lang="tr-TR" dirty="0"/>
              <a:t>. Vecdi emre levent hocamıza sonsuz teşekkürler….</a:t>
            </a:r>
          </a:p>
        </p:txBody>
      </p:sp>
      <p:sp>
        <p:nvSpPr>
          <p:cNvPr id="3" name="Metin Yer Tutucusu 2">
            <a:extLst>
              <a:ext uri="{FF2B5EF4-FFF2-40B4-BE49-F238E27FC236}">
                <a16:creationId xmlns:a16="http://schemas.microsoft.com/office/drawing/2014/main" id="{7810A45D-0310-475B-8AFB-CB1DC0B112A4}"/>
              </a:ext>
            </a:extLst>
          </p:cNvPr>
          <p:cNvSpPr>
            <a:spLocks noGrp="1"/>
          </p:cNvSpPr>
          <p:nvPr>
            <p:ph type="body" idx="1"/>
          </p:nvPr>
        </p:nvSpPr>
        <p:spPr>
          <a:xfrm>
            <a:off x="1269876" y="2420888"/>
            <a:ext cx="4977104" cy="864096"/>
          </a:xfrm>
        </p:spPr>
        <p:txBody>
          <a:bodyPr/>
          <a:lstStyle/>
          <a:p>
            <a:r>
              <a:rPr lang="tr-TR" dirty="0"/>
              <a:t>Projeyi hazırlayanlar; </a:t>
            </a:r>
          </a:p>
        </p:txBody>
      </p:sp>
      <p:sp>
        <p:nvSpPr>
          <p:cNvPr id="4" name="İçerik Yer Tutucusu 3">
            <a:extLst>
              <a:ext uri="{FF2B5EF4-FFF2-40B4-BE49-F238E27FC236}">
                <a16:creationId xmlns:a16="http://schemas.microsoft.com/office/drawing/2014/main" id="{E1B5145F-0997-458D-9D2F-A91D428305F2}"/>
              </a:ext>
            </a:extLst>
          </p:cNvPr>
          <p:cNvSpPr>
            <a:spLocks noGrp="1"/>
          </p:cNvSpPr>
          <p:nvPr>
            <p:ph sz="half" idx="2"/>
          </p:nvPr>
        </p:nvSpPr>
        <p:spPr>
          <a:xfrm>
            <a:off x="1269876" y="3573017"/>
            <a:ext cx="8784976" cy="2448272"/>
          </a:xfrm>
        </p:spPr>
        <p:txBody>
          <a:bodyPr>
            <a:normAutofit/>
          </a:bodyPr>
          <a:lstStyle/>
          <a:p>
            <a:pPr marL="0" indent="0">
              <a:buNone/>
            </a:pPr>
            <a:r>
              <a:rPr lang="tr-TR"/>
              <a:t>YAVUZ İMER, 190302004 </a:t>
            </a:r>
            <a:r>
              <a:rPr lang="tr-TR" dirty="0"/>
              <a:t>Endüstri Mühendisliği</a:t>
            </a:r>
          </a:p>
          <a:p>
            <a:pPr marL="0" indent="0">
              <a:buNone/>
            </a:pPr>
            <a:r>
              <a:rPr lang="tr-TR" dirty="0"/>
              <a:t>BERKAY DİŞLİ, 19030211 Endüstri Mühendisliği</a:t>
            </a:r>
          </a:p>
          <a:p>
            <a:pPr marL="0" indent="0">
              <a:buNone/>
            </a:pPr>
            <a:r>
              <a:rPr lang="tr-TR" dirty="0"/>
              <a:t>HALİL İBRAHİM YILMAZ, 190302013 Endüstri Mühendisliği</a:t>
            </a:r>
          </a:p>
        </p:txBody>
      </p:sp>
    </p:spTree>
    <p:extLst>
      <p:ext uri="{BB962C8B-B14F-4D97-AF65-F5344CB8AC3E}">
        <p14:creationId xmlns:p14="http://schemas.microsoft.com/office/powerpoint/2010/main" val="228506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4950E2-35A5-4C7D-8D8B-71939D1F2A68}"/>
              </a:ext>
            </a:extLst>
          </p:cNvPr>
          <p:cNvSpPr>
            <a:spLocks noGrp="1"/>
          </p:cNvSpPr>
          <p:nvPr>
            <p:ph type="title"/>
          </p:nvPr>
        </p:nvSpPr>
        <p:spPr>
          <a:xfrm>
            <a:off x="1557908" y="482600"/>
            <a:ext cx="10225136" cy="930176"/>
          </a:xfrm>
        </p:spPr>
        <p:txBody>
          <a:bodyPr>
            <a:normAutofit/>
          </a:bodyPr>
          <a:lstStyle/>
          <a:p>
            <a:r>
              <a:rPr lang="tr-TR" sz="4800" dirty="0"/>
              <a:t>--- Nüfus yönetim sistemi ---</a:t>
            </a:r>
          </a:p>
        </p:txBody>
      </p:sp>
      <p:pic>
        <p:nvPicPr>
          <p:cNvPr id="4" name="Resim 3">
            <a:extLst>
              <a:ext uri="{FF2B5EF4-FFF2-40B4-BE49-F238E27FC236}">
                <a16:creationId xmlns:a16="http://schemas.microsoft.com/office/drawing/2014/main" id="{998263AD-416D-4B28-9E90-23847BBB06E1}"/>
              </a:ext>
            </a:extLst>
          </p:cNvPr>
          <p:cNvPicPr>
            <a:picLocks noChangeAspect="1"/>
          </p:cNvPicPr>
          <p:nvPr/>
        </p:nvPicPr>
        <p:blipFill>
          <a:blip r:embed="rId2"/>
          <a:stretch>
            <a:fillRect/>
          </a:stretch>
        </p:blipFill>
        <p:spPr>
          <a:xfrm>
            <a:off x="981844" y="2132857"/>
            <a:ext cx="4661801" cy="2736304"/>
          </a:xfrm>
          <a:prstGeom prst="rect">
            <a:avLst/>
          </a:prstGeom>
          <a:effectLst>
            <a:outerShdw blurRad="50800" dist="50800" dir="5400000" sx="113000" sy="113000" algn="ctr" rotWithShape="0">
              <a:srgbClr val="000000"/>
            </a:outerShdw>
            <a:reflection blurRad="88900" stA="81000" endPos="48000" dist="228600" dir="5400000" sy="-100000" algn="bl" rotWithShape="0"/>
            <a:softEdge rad="190500"/>
          </a:effectLst>
        </p:spPr>
      </p:pic>
      <p:pic>
        <p:nvPicPr>
          <p:cNvPr id="6" name="Resim 5">
            <a:extLst>
              <a:ext uri="{FF2B5EF4-FFF2-40B4-BE49-F238E27FC236}">
                <a16:creationId xmlns:a16="http://schemas.microsoft.com/office/drawing/2014/main" id="{C1E0061D-E7A5-4AA9-8163-B4AF9A705B25}"/>
              </a:ext>
            </a:extLst>
          </p:cNvPr>
          <p:cNvPicPr>
            <a:picLocks noChangeAspect="1"/>
          </p:cNvPicPr>
          <p:nvPr/>
        </p:nvPicPr>
        <p:blipFill>
          <a:blip r:embed="rId3"/>
          <a:stretch>
            <a:fillRect/>
          </a:stretch>
        </p:blipFill>
        <p:spPr>
          <a:xfrm>
            <a:off x="6545181" y="2132856"/>
            <a:ext cx="4457798" cy="2827511"/>
          </a:xfrm>
          <a:prstGeom prst="rect">
            <a:avLst/>
          </a:prstGeom>
          <a:effectLst>
            <a:reflection stA="30000" endPos="55000" dist="50800" dir="5400000" sy="-100000" algn="bl" rotWithShape="0"/>
            <a:softEdge rad="254000"/>
          </a:effectLst>
        </p:spPr>
      </p:pic>
    </p:spTree>
    <p:extLst>
      <p:ext uri="{BB962C8B-B14F-4D97-AF65-F5344CB8AC3E}">
        <p14:creationId xmlns:p14="http://schemas.microsoft.com/office/powerpoint/2010/main" val="24261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a:xfrm>
            <a:off x="914162" y="482600"/>
            <a:ext cx="10360501" cy="914400"/>
          </a:xfrm>
        </p:spPr>
        <p:txBody>
          <a:bodyPr rtlCol="0"/>
          <a:lstStyle/>
          <a:p>
            <a:pPr rtl="0"/>
            <a:r>
              <a:rPr lang="tr-TR" dirty="0"/>
              <a:t>Projenin Tasarım Gereksinimleri</a:t>
            </a:r>
            <a:endParaRPr lang="en-US" dirty="0"/>
          </a:p>
        </p:txBody>
      </p:sp>
      <p:sp>
        <p:nvSpPr>
          <p:cNvPr id="2" name="Metin Yer Tutucusu 1">
            <a:extLst>
              <a:ext uri="{FF2B5EF4-FFF2-40B4-BE49-F238E27FC236}">
                <a16:creationId xmlns:a16="http://schemas.microsoft.com/office/drawing/2014/main" id="{5C367C22-3A6D-44A1-A318-E489F4E85648}"/>
              </a:ext>
            </a:extLst>
          </p:cNvPr>
          <p:cNvSpPr>
            <a:spLocks noGrp="1"/>
          </p:cNvSpPr>
          <p:nvPr>
            <p:ph type="body" idx="1"/>
          </p:nvPr>
        </p:nvSpPr>
        <p:spPr>
          <a:xfrm>
            <a:off x="914162" y="1700808"/>
            <a:ext cx="6836434" cy="1016992"/>
          </a:xfrm>
        </p:spPr>
        <p:txBody>
          <a:bodyPr/>
          <a:lstStyle/>
          <a:p>
            <a:r>
              <a:rPr lang="tr-TR" sz="2800" dirty="0">
                <a:cs typeface="Times New Roman" panose="02020603050405020304" pitchFamily="18" charset="0"/>
              </a:rPr>
              <a:t>Nüfus yönetim sisteminde vatandaşların;</a:t>
            </a:r>
          </a:p>
          <a:p>
            <a:endParaRPr lang="tr-TR" dirty="0"/>
          </a:p>
        </p:txBody>
      </p:sp>
      <p:sp>
        <p:nvSpPr>
          <p:cNvPr id="14" name="İçerik Yer Tutucusu 13"/>
          <p:cNvSpPr>
            <a:spLocks noGrp="1"/>
          </p:cNvSpPr>
          <p:nvPr>
            <p:ph sz="half" idx="2"/>
          </p:nvPr>
        </p:nvSpPr>
        <p:spPr/>
        <p:txBody>
          <a:bodyPr rtlCol="0">
            <a:normAutofit lnSpcReduction="10000"/>
          </a:bodyPr>
          <a:lstStyle/>
          <a:p>
            <a:pPr marL="0" indent="0">
              <a:buNone/>
            </a:pPr>
            <a:r>
              <a:rPr lang="tr-TR" dirty="0">
                <a:cs typeface="Times New Roman" panose="02020603050405020304" pitchFamily="18" charset="0"/>
              </a:rPr>
              <a:t>• Kimlik Numarası,</a:t>
            </a:r>
          </a:p>
          <a:p>
            <a:pPr marL="0" indent="0">
              <a:buNone/>
            </a:pPr>
            <a:r>
              <a:rPr lang="tr-TR" dirty="0">
                <a:cs typeface="Times New Roman" panose="02020603050405020304" pitchFamily="18" charset="0"/>
              </a:rPr>
              <a:t>• Adı,</a:t>
            </a:r>
          </a:p>
          <a:p>
            <a:pPr marL="0" indent="0">
              <a:buNone/>
            </a:pPr>
            <a:r>
              <a:rPr lang="tr-TR" dirty="0">
                <a:cs typeface="Times New Roman" panose="02020603050405020304" pitchFamily="18" charset="0"/>
              </a:rPr>
              <a:t>• Soyadı, </a:t>
            </a:r>
          </a:p>
          <a:p>
            <a:pPr marL="0" indent="0">
              <a:buNone/>
            </a:pPr>
            <a:r>
              <a:rPr lang="tr-TR" dirty="0">
                <a:cs typeface="Times New Roman" panose="02020603050405020304" pitchFamily="18" charset="0"/>
              </a:rPr>
              <a:t>• Baba adı, </a:t>
            </a:r>
          </a:p>
          <a:p>
            <a:pPr marL="0" indent="0">
              <a:buNone/>
            </a:pPr>
            <a:r>
              <a:rPr lang="tr-TR" dirty="0">
                <a:cs typeface="Times New Roman" panose="02020603050405020304" pitchFamily="18" charset="0"/>
              </a:rPr>
              <a:t>• Anne adı, </a:t>
            </a:r>
          </a:p>
          <a:p>
            <a:pPr marL="0" indent="0">
              <a:buNone/>
            </a:pPr>
            <a:r>
              <a:rPr lang="tr-TR" dirty="0">
                <a:cs typeface="Times New Roman" panose="02020603050405020304" pitchFamily="18" charset="0"/>
              </a:rPr>
              <a:t>• Doğum yeri, </a:t>
            </a:r>
          </a:p>
          <a:p>
            <a:pPr marL="0" indent="0">
              <a:buNone/>
            </a:pPr>
            <a:r>
              <a:rPr lang="tr-TR" dirty="0">
                <a:cs typeface="Times New Roman" panose="02020603050405020304" pitchFamily="18" charset="0"/>
              </a:rPr>
              <a:t>• Medeni durumu, </a:t>
            </a:r>
          </a:p>
          <a:p>
            <a:pPr rtl="0"/>
            <a:endParaRPr lang="en-US" dirty="0"/>
          </a:p>
        </p:txBody>
      </p:sp>
      <p:sp>
        <p:nvSpPr>
          <p:cNvPr id="4" name="İçerik Yer Tutucusu 3">
            <a:extLst>
              <a:ext uri="{FF2B5EF4-FFF2-40B4-BE49-F238E27FC236}">
                <a16:creationId xmlns:a16="http://schemas.microsoft.com/office/drawing/2014/main" id="{C406A11D-345D-4667-8FEC-A03327ACD436}"/>
              </a:ext>
            </a:extLst>
          </p:cNvPr>
          <p:cNvSpPr>
            <a:spLocks noGrp="1"/>
          </p:cNvSpPr>
          <p:nvPr>
            <p:ph sz="quarter" idx="4"/>
          </p:nvPr>
        </p:nvSpPr>
        <p:spPr/>
        <p:txBody>
          <a:bodyPr>
            <a:normAutofit lnSpcReduction="10000"/>
          </a:bodyPr>
          <a:lstStyle/>
          <a:p>
            <a:pPr marL="0" indent="0">
              <a:buNone/>
            </a:pPr>
            <a:r>
              <a:rPr lang="tr-TR" dirty="0">
                <a:cs typeface="Times New Roman" panose="02020603050405020304" pitchFamily="18" charset="0"/>
              </a:rPr>
              <a:t>• Kan grubu, </a:t>
            </a:r>
          </a:p>
          <a:p>
            <a:pPr marL="0" indent="0">
              <a:buNone/>
            </a:pPr>
            <a:r>
              <a:rPr lang="tr-TR" dirty="0">
                <a:cs typeface="Times New Roman" panose="02020603050405020304" pitchFamily="18" charset="0"/>
              </a:rPr>
              <a:t>• Kütük Şehir, </a:t>
            </a:r>
          </a:p>
          <a:p>
            <a:pPr marL="0" indent="0">
              <a:buNone/>
            </a:pPr>
            <a:r>
              <a:rPr lang="tr-TR" dirty="0">
                <a:cs typeface="Times New Roman" panose="02020603050405020304" pitchFamily="18" charset="0"/>
              </a:rPr>
              <a:t>• Kütük İlçe,</a:t>
            </a:r>
          </a:p>
          <a:p>
            <a:pPr marL="0" indent="0">
              <a:buNone/>
            </a:pPr>
            <a:r>
              <a:rPr lang="tr-TR" dirty="0">
                <a:cs typeface="Times New Roman" panose="02020603050405020304" pitchFamily="18" charset="0"/>
              </a:rPr>
              <a:t>• İkametgah Şehir, </a:t>
            </a:r>
          </a:p>
          <a:p>
            <a:pPr marL="0" indent="0">
              <a:buNone/>
            </a:pPr>
            <a:r>
              <a:rPr lang="tr-TR" dirty="0">
                <a:cs typeface="Times New Roman" panose="02020603050405020304" pitchFamily="18" charset="0"/>
              </a:rPr>
              <a:t>• İkametgah İlçe,</a:t>
            </a:r>
          </a:p>
          <a:p>
            <a:pPr marL="0" indent="0">
              <a:buNone/>
            </a:pPr>
            <a:endParaRPr lang="tr-TR" dirty="0"/>
          </a:p>
          <a:p>
            <a:pPr marL="0" indent="0">
              <a:buNone/>
            </a:pPr>
            <a:r>
              <a:rPr lang="tr-TR" dirty="0"/>
              <a:t>Bilgilerine yer verilmektedir.</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AB62CB-7E03-48DB-BAD4-BF036FC1CEF6}"/>
              </a:ext>
            </a:extLst>
          </p:cNvPr>
          <p:cNvSpPr>
            <a:spLocks noGrp="1"/>
          </p:cNvSpPr>
          <p:nvPr>
            <p:ph type="title"/>
          </p:nvPr>
        </p:nvSpPr>
        <p:spPr>
          <a:xfrm>
            <a:off x="914162" y="482600"/>
            <a:ext cx="10360501" cy="930176"/>
          </a:xfrm>
        </p:spPr>
        <p:txBody>
          <a:bodyPr/>
          <a:lstStyle/>
          <a:p>
            <a:r>
              <a:rPr lang="tr-TR" dirty="0"/>
              <a:t>Projenin Desteklediği Özellikler</a:t>
            </a:r>
          </a:p>
        </p:txBody>
      </p:sp>
      <p:sp>
        <p:nvSpPr>
          <p:cNvPr id="3" name="İçerik Yer Tutucusu 2">
            <a:extLst>
              <a:ext uri="{FF2B5EF4-FFF2-40B4-BE49-F238E27FC236}">
                <a16:creationId xmlns:a16="http://schemas.microsoft.com/office/drawing/2014/main" id="{977C70DE-AB18-4280-ABF5-97244C625A78}"/>
              </a:ext>
            </a:extLst>
          </p:cNvPr>
          <p:cNvSpPr>
            <a:spLocks noGrp="1"/>
          </p:cNvSpPr>
          <p:nvPr>
            <p:ph idx="1"/>
          </p:nvPr>
        </p:nvSpPr>
        <p:spPr/>
        <p:txBody>
          <a:bodyPr/>
          <a:lstStyle/>
          <a:p>
            <a:pPr marL="0" indent="0">
              <a:buNone/>
            </a:pPr>
            <a:r>
              <a:rPr lang="tr-TR" dirty="0">
                <a:cs typeface="Times New Roman" panose="02020603050405020304" pitchFamily="18" charset="0"/>
              </a:rPr>
              <a:t>• Yeni kayıt (Giriş yapılırken daha önceden aynı kimlik numaralı bir kişi olup olmadığı kontrol edilmektedir.)</a:t>
            </a:r>
          </a:p>
          <a:p>
            <a:pPr marL="0" indent="0">
              <a:buNone/>
            </a:pPr>
            <a:r>
              <a:rPr lang="tr-TR" dirty="0">
                <a:cs typeface="Times New Roman" panose="02020603050405020304" pitchFamily="18" charset="0"/>
              </a:rPr>
              <a:t>• Arama (Kimlik Numarasına göre arayıp, kişi varsa tüm bilgileri ekrana listelenmektedir.)</a:t>
            </a:r>
          </a:p>
          <a:p>
            <a:pPr marL="0" indent="0">
              <a:buNone/>
            </a:pPr>
            <a:r>
              <a:rPr lang="tr-TR" dirty="0">
                <a:cs typeface="Times New Roman" panose="02020603050405020304" pitchFamily="18" charset="0"/>
              </a:rPr>
              <a:t>• Kişi güncelleme</a:t>
            </a:r>
          </a:p>
          <a:p>
            <a:pPr marL="0" indent="0">
              <a:buNone/>
            </a:pPr>
            <a:r>
              <a:rPr lang="tr-TR" dirty="0">
                <a:cs typeface="Times New Roman" panose="02020603050405020304" pitchFamily="18" charset="0"/>
              </a:rPr>
              <a:t>• Kişi Silme</a:t>
            </a:r>
          </a:p>
          <a:p>
            <a:pPr marL="0" indent="0">
              <a:buNone/>
            </a:pPr>
            <a:r>
              <a:rPr lang="tr-TR" dirty="0">
                <a:cs typeface="Times New Roman" panose="02020603050405020304" pitchFamily="18" charset="0"/>
              </a:rPr>
              <a:t>• Tüm veri tabanı listelenmektedir.</a:t>
            </a:r>
          </a:p>
          <a:p>
            <a:pPr marL="0" indent="0">
              <a:buNone/>
            </a:pPr>
            <a:endParaRPr lang="tr-TR" dirty="0"/>
          </a:p>
        </p:txBody>
      </p:sp>
    </p:spTree>
    <p:extLst>
      <p:ext uri="{BB962C8B-B14F-4D97-AF65-F5344CB8AC3E}">
        <p14:creationId xmlns:p14="http://schemas.microsoft.com/office/powerpoint/2010/main" val="339339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C9C461-78AC-441D-A4CD-C1C446346FC2}"/>
              </a:ext>
            </a:extLst>
          </p:cNvPr>
          <p:cNvSpPr>
            <a:spLocks noGrp="1"/>
          </p:cNvSpPr>
          <p:nvPr>
            <p:ph type="title"/>
          </p:nvPr>
        </p:nvSpPr>
        <p:spPr>
          <a:xfrm>
            <a:off x="693812" y="-1"/>
            <a:ext cx="10580851" cy="1340769"/>
          </a:xfrm>
        </p:spPr>
        <p:txBody>
          <a:bodyPr/>
          <a:lstStyle/>
          <a:p>
            <a:r>
              <a:rPr lang="tr-TR" dirty="0" err="1"/>
              <a:t>kODUmuzun</a:t>
            </a:r>
            <a:r>
              <a:rPr lang="tr-TR" dirty="0"/>
              <a:t> ÇALIŞMA YÖNTEMİ </a:t>
            </a:r>
            <a:br>
              <a:rPr lang="tr-TR" dirty="0"/>
            </a:br>
            <a:endParaRPr lang="tr-TR" dirty="0"/>
          </a:p>
        </p:txBody>
      </p:sp>
      <p:sp>
        <p:nvSpPr>
          <p:cNvPr id="3" name="İçerik Yer Tutucusu 2">
            <a:extLst>
              <a:ext uri="{FF2B5EF4-FFF2-40B4-BE49-F238E27FC236}">
                <a16:creationId xmlns:a16="http://schemas.microsoft.com/office/drawing/2014/main" id="{E50B6973-C54D-4262-8F4A-E7399CDE20A8}"/>
              </a:ext>
            </a:extLst>
          </p:cNvPr>
          <p:cNvSpPr>
            <a:spLocks noGrp="1"/>
          </p:cNvSpPr>
          <p:nvPr>
            <p:ph idx="1"/>
          </p:nvPr>
        </p:nvSpPr>
        <p:spPr>
          <a:xfrm>
            <a:off x="693812" y="1230619"/>
            <a:ext cx="10580851" cy="4968551"/>
          </a:xfrm>
        </p:spPr>
        <p:txBody>
          <a:bodyPr>
            <a:normAutofit/>
          </a:bodyPr>
          <a:lstStyle/>
          <a:p>
            <a:pPr marL="0" indent="0">
              <a:buNone/>
            </a:pPr>
            <a:endParaRPr lang="tr-TR" sz="2400" dirty="0">
              <a:cs typeface="Times New Roman" panose="02020603050405020304" pitchFamily="18" charset="0"/>
            </a:endParaRPr>
          </a:p>
          <a:p>
            <a:pPr marL="0" indent="0">
              <a:buNone/>
            </a:pPr>
            <a:r>
              <a:rPr lang="tr-TR" sz="2400" dirty="0">
                <a:cs typeface="Times New Roman" panose="02020603050405020304" pitchFamily="18" charset="0"/>
              </a:rPr>
              <a:t>• </a:t>
            </a:r>
            <a:r>
              <a:rPr lang="tr-TR" sz="2400" dirty="0"/>
              <a:t>Projenin gereksinimlerinde belirtilen, veri tabanımızı oluşturan  tüm bilgiler </a:t>
            </a:r>
            <a:r>
              <a:rPr lang="tr-TR" sz="2400" dirty="0" err="1"/>
              <a:t>kişiler.json</a:t>
            </a:r>
            <a:r>
              <a:rPr lang="tr-TR" sz="2400" dirty="0"/>
              <a:t> isimli bir dosyada tutulmaktadır.</a:t>
            </a:r>
            <a:endParaRPr lang="tr-TR" sz="2400" dirty="0">
              <a:cs typeface="Times New Roman" panose="02020603050405020304" pitchFamily="18" charset="0"/>
            </a:endParaRPr>
          </a:p>
          <a:p>
            <a:pPr marL="0" indent="0">
              <a:buNone/>
            </a:pPr>
            <a:r>
              <a:rPr lang="tr-TR" sz="2400" dirty="0">
                <a:cs typeface="Times New Roman" panose="02020603050405020304" pitchFamily="18" charset="0"/>
              </a:rPr>
              <a:t>• </a:t>
            </a:r>
            <a:r>
              <a:rPr lang="tr-TR" sz="2400" dirty="0"/>
              <a:t>Yapılan her bir değişiklik </a:t>
            </a:r>
            <a:r>
              <a:rPr lang="tr-TR" sz="2400" dirty="0" err="1"/>
              <a:t>kişiler.json</a:t>
            </a:r>
            <a:r>
              <a:rPr lang="tr-TR" sz="2400" dirty="0"/>
              <a:t> dosyasında güncellenmektedir.</a:t>
            </a:r>
          </a:p>
          <a:p>
            <a:pPr marL="0" indent="0">
              <a:buNone/>
            </a:pPr>
            <a:r>
              <a:rPr lang="tr-TR" sz="2400" dirty="0">
                <a:cs typeface="Times New Roman" panose="02020603050405020304" pitchFamily="18" charset="0"/>
              </a:rPr>
              <a:t>• Kodumuzun daha anlaşılır olabilmesi için gerekli olan fonksiyonlarımız controller.py isimli dosyada ayrı yerde bulunmaktadır. </a:t>
            </a:r>
          </a:p>
          <a:p>
            <a:pPr marL="0" indent="0">
              <a:buNone/>
            </a:pPr>
            <a:r>
              <a:rPr lang="tr-TR" sz="2400" dirty="0">
                <a:cs typeface="Times New Roman" panose="02020603050405020304" pitchFamily="18" charset="0"/>
              </a:rPr>
              <a:t>•Fonksiyonları kullanacağımız zaman controller.py isimli dosyadan fonksiyon çağırılarak kullanılmaktadır. </a:t>
            </a:r>
          </a:p>
          <a:p>
            <a:pPr marL="0" indent="0">
              <a:buNone/>
            </a:pPr>
            <a:r>
              <a:rPr lang="tr-TR" sz="2400" dirty="0">
                <a:cs typeface="Times New Roman" panose="02020603050405020304" pitchFamily="18" charset="0"/>
              </a:rPr>
              <a:t>•Kodumuzu tasarlarken </a:t>
            </a:r>
            <a:r>
              <a:rPr lang="tr-TR" sz="2400" dirty="0"/>
              <a:t>Model </a:t>
            </a:r>
            <a:r>
              <a:rPr lang="tr-TR" sz="2400" dirty="0" err="1"/>
              <a:t>View</a:t>
            </a:r>
            <a:r>
              <a:rPr lang="tr-TR" sz="2400" dirty="0"/>
              <a:t> Controller (MVC) tasarım kalıbı kullanılmıştır.</a:t>
            </a:r>
          </a:p>
        </p:txBody>
      </p:sp>
    </p:spTree>
    <p:extLst>
      <p:ext uri="{BB962C8B-B14F-4D97-AF65-F5344CB8AC3E}">
        <p14:creationId xmlns:p14="http://schemas.microsoft.com/office/powerpoint/2010/main" val="111016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395AD6-A263-4F30-8D24-EFC6B2287E6F}"/>
              </a:ext>
            </a:extLst>
          </p:cNvPr>
          <p:cNvSpPr>
            <a:spLocks noGrp="1"/>
          </p:cNvSpPr>
          <p:nvPr>
            <p:ph type="title"/>
          </p:nvPr>
        </p:nvSpPr>
        <p:spPr>
          <a:xfrm>
            <a:off x="914162" y="482600"/>
            <a:ext cx="10360501" cy="774699"/>
          </a:xfrm>
        </p:spPr>
        <p:txBody>
          <a:bodyPr/>
          <a:lstStyle/>
          <a:p>
            <a:r>
              <a:rPr lang="tr-TR" b="1" dirty="0"/>
              <a:t>Model </a:t>
            </a:r>
            <a:r>
              <a:rPr lang="tr-TR" b="1" dirty="0" err="1"/>
              <a:t>view</a:t>
            </a:r>
            <a:r>
              <a:rPr lang="tr-TR" b="1" dirty="0"/>
              <a:t> </a:t>
            </a:r>
            <a:r>
              <a:rPr lang="tr-TR" b="1" dirty="0" err="1"/>
              <a:t>controller</a:t>
            </a:r>
            <a:r>
              <a:rPr lang="tr-TR" b="1" dirty="0"/>
              <a:t> (</a:t>
            </a:r>
            <a:r>
              <a:rPr lang="tr-TR" b="1" dirty="0" err="1"/>
              <a:t>mvc</a:t>
            </a:r>
            <a:r>
              <a:rPr lang="tr-TR" b="1" dirty="0"/>
              <a:t>)</a:t>
            </a:r>
          </a:p>
        </p:txBody>
      </p:sp>
      <p:sp>
        <p:nvSpPr>
          <p:cNvPr id="3" name="İçerik Yer Tutucusu 2">
            <a:extLst>
              <a:ext uri="{FF2B5EF4-FFF2-40B4-BE49-F238E27FC236}">
                <a16:creationId xmlns:a16="http://schemas.microsoft.com/office/drawing/2014/main" id="{8D2DA325-3A3D-4A4D-9557-C1E8E51494D1}"/>
              </a:ext>
            </a:extLst>
          </p:cNvPr>
          <p:cNvSpPr>
            <a:spLocks noGrp="1"/>
          </p:cNvSpPr>
          <p:nvPr>
            <p:ph idx="1"/>
          </p:nvPr>
        </p:nvSpPr>
        <p:spPr>
          <a:xfrm>
            <a:off x="914162" y="1556792"/>
            <a:ext cx="10360501" cy="4248472"/>
          </a:xfrm>
          <a:effectLst>
            <a:outerShdw blurRad="50800" dist="50800" dir="5400000" sx="1000" sy="1000" algn="ctr" rotWithShape="0">
              <a:srgbClr val="000000">
                <a:alpha val="43137"/>
              </a:srgbClr>
            </a:outerShdw>
          </a:effectLst>
        </p:spPr>
        <p:txBody>
          <a:bodyPr/>
          <a:lstStyle/>
          <a:p>
            <a:pPr marL="0" indent="0">
              <a:buNone/>
            </a:pPr>
            <a:r>
              <a:rPr lang="tr-TR" dirty="0"/>
              <a:t>Birden çok tasarım kalıbının kullanıldığı yüksek seviyeli bir </a:t>
            </a:r>
            <a:r>
              <a:rPr lang="tr-TR" dirty="0" err="1"/>
              <a:t>mimarisel</a:t>
            </a:r>
            <a:r>
              <a:rPr lang="tr-TR" dirty="0"/>
              <a:t> kalıptır. </a:t>
            </a:r>
          </a:p>
          <a:p>
            <a:pPr marL="0" indent="0">
              <a:buNone/>
            </a:pPr>
            <a:endParaRPr lang="tr-TR" dirty="0"/>
          </a:p>
          <a:p>
            <a:pPr marL="0" indent="0">
              <a:buNone/>
            </a:pPr>
            <a:r>
              <a:rPr lang="tr-TR" sz="3600" b="1" dirty="0" err="1">
                <a:solidFill>
                  <a:schemeClr val="tx1">
                    <a:lumMod val="95000"/>
                  </a:schemeClr>
                </a:solidFill>
              </a:rPr>
              <a:t>MVC’nin</a:t>
            </a:r>
            <a:r>
              <a:rPr lang="tr-TR" sz="3600" b="1" dirty="0">
                <a:solidFill>
                  <a:schemeClr val="tx1">
                    <a:lumMod val="95000"/>
                  </a:schemeClr>
                </a:solidFill>
              </a:rPr>
              <a:t> Yaşam Döngüsü</a:t>
            </a:r>
          </a:p>
          <a:p>
            <a:pPr marL="0" indent="0">
              <a:buNone/>
            </a:pPr>
            <a:endParaRPr lang="tr-TR" dirty="0"/>
          </a:p>
        </p:txBody>
      </p:sp>
      <p:pic>
        <p:nvPicPr>
          <p:cNvPr id="5" name="Resim 4">
            <a:extLst>
              <a:ext uri="{FF2B5EF4-FFF2-40B4-BE49-F238E27FC236}">
                <a16:creationId xmlns:a16="http://schemas.microsoft.com/office/drawing/2014/main" id="{C0DA8255-DF44-4767-8298-AC89BD94AE1F}"/>
              </a:ext>
            </a:extLst>
          </p:cNvPr>
          <p:cNvPicPr>
            <a:picLocks noChangeAspect="1"/>
          </p:cNvPicPr>
          <p:nvPr/>
        </p:nvPicPr>
        <p:blipFill>
          <a:blip r:embed="rId2"/>
          <a:stretch>
            <a:fillRect/>
          </a:stretch>
        </p:blipFill>
        <p:spPr>
          <a:xfrm>
            <a:off x="808037" y="4038601"/>
            <a:ext cx="10572750" cy="1562100"/>
          </a:xfrm>
          <a:prstGeom prst="rect">
            <a:avLst/>
          </a:prstGeom>
          <a:effectLst>
            <a:outerShdw blurRad="838200" dist="177800" dir="5400000" sx="117000" sy="117000" algn="ctr" rotWithShape="0">
              <a:srgbClr val="000000">
                <a:alpha val="68000"/>
              </a:srgbClr>
            </a:outerShdw>
            <a:reflection blurRad="152400" stA="66000" endPos="63000" dist="50800" dir="5400000" sy="-100000" algn="bl" rotWithShape="0"/>
            <a:softEdge rad="215900"/>
          </a:effectLst>
        </p:spPr>
      </p:pic>
    </p:spTree>
    <p:extLst>
      <p:ext uri="{BB962C8B-B14F-4D97-AF65-F5344CB8AC3E}">
        <p14:creationId xmlns:p14="http://schemas.microsoft.com/office/powerpoint/2010/main" val="388573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96AA36-2414-4C22-AE08-498CA84DB37B}"/>
              </a:ext>
            </a:extLst>
          </p:cNvPr>
          <p:cNvSpPr>
            <a:spLocks noGrp="1"/>
          </p:cNvSpPr>
          <p:nvPr>
            <p:ph type="title"/>
          </p:nvPr>
        </p:nvSpPr>
        <p:spPr>
          <a:xfrm>
            <a:off x="914162" y="482600"/>
            <a:ext cx="10360501" cy="714152"/>
          </a:xfrm>
        </p:spPr>
        <p:txBody>
          <a:bodyPr/>
          <a:lstStyle/>
          <a:p>
            <a:r>
              <a:rPr lang="tr-TR" b="1" dirty="0"/>
              <a:t>Model </a:t>
            </a:r>
            <a:r>
              <a:rPr lang="tr-TR" b="1" dirty="0" err="1"/>
              <a:t>view</a:t>
            </a:r>
            <a:r>
              <a:rPr lang="tr-TR" b="1" dirty="0"/>
              <a:t> </a:t>
            </a:r>
            <a:r>
              <a:rPr lang="tr-TR" b="1" dirty="0" err="1"/>
              <a:t>controller</a:t>
            </a:r>
            <a:r>
              <a:rPr lang="tr-TR" b="1" dirty="0"/>
              <a:t> (</a:t>
            </a:r>
            <a:r>
              <a:rPr lang="tr-TR" b="1" dirty="0" err="1"/>
              <a:t>mvc</a:t>
            </a:r>
            <a:r>
              <a:rPr lang="tr-TR" b="1" dirty="0"/>
              <a:t>)</a:t>
            </a:r>
            <a:endParaRPr lang="tr-TR" dirty="0"/>
          </a:p>
        </p:txBody>
      </p:sp>
      <p:sp>
        <p:nvSpPr>
          <p:cNvPr id="3" name="İçerik Yer Tutucusu 2">
            <a:extLst>
              <a:ext uri="{FF2B5EF4-FFF2-40B4-BE49-F238E27FC236}">
                <a16:creationId xmlns:a16="http://schemas.microsoft.com/office/drawing/2014/main" id="{7F91E8BC-36D0-4B18-884C-CAC033D1A1C5}"/>
              </a:ext>
            </a:extLst>
          </p:cNvPr>
          <p:cNvSpPr>
            <a:spLocks noGrp="1"/>
          </p:cNvSpPr>
          <p:nvPr>
            <p:ph sz="half" idx="1"/>
          </p:nvPr>
        </p:nvSpPr>
        <p:spPr>
          <a:xfrm>
            <a:off x="914162" y="1700808"/>
            <a:ext cx="9500730" cy="4572993"/>
          </a:xfrm>
        </p:spPr>
        <p:txBody>
          <a:bodyPr/>
          <a:lstStyle/>
          <a:p>
            <a:pPr marL="0" indent="0">
              <a:buNone/>
            </a:pPr>
            <a:r>
              <a:rPr lang="tr-TR" dirty="0"/>
              <a:t>Yazılımın temel bileşenleri olan:</a:t>
            </a:r>
          </a:p>
          <a:p>
            <a:pPr marL="0" indent="0">
              <a:buNone/>
            </a:pPr>
            <a:endParaRPr lang="tr-TR" dirty="0"/>
          </a:p>
          <a:p>
            <a:pPr marL="0" indent="0">
              <a:buNone/>
            </a:pPr>
            <a:r>
              <a:rPr lang="tr-TR" dirty="0"/>
              <a:t>• </a:t>
            </a:r>
            <a:r>
              <a:rPr lang="tr-TR" b="1" dirty="0"/>
              <a:t>Model: </a:t>
            </a:r>
            <a:r>
              <a:rPr lang="tr-TR" dirty="0"/>
              <a:t>Verilerin tutulduğu ve erişildiği bölümdür. </a:t>
            </a:r>
          </a:p>
          <a:p>
            <a:pPr marL="0" indent="0">
              <a:buNone/>
            </a:pPr>
            <a:r>
              <a:rPr lang="tr-TR" dirty="0"/>
              <a:t>• </a:t>
            </a:r>
            <a:r>
              <a:rPr lang="tr-TR" b="1" dirty="0" err="1"/>
              <a:t>View</a:t>
            </a:r>
            <a:r>
              <a:rPr lang="tr-TR" b="1" dirty="0"/>
              <a:t>: </a:t>
            </a:r>
            <a:r>
              <a:rPr lang="tr-TR" dirty="0"/>
              <a:t>Kullanıcı ile etkileşime girerek </a:t>
            </a:r>
            <a:r>
              <a:rPr lang="tr-TR" dirty="0" err="1"/>
              <a:t>arayüzü</a:t>
            </a:r>
            <a:r>
              <a:rPr lang="tr-TR" dirty="0"/>
              <a:t> oluşturur.</a:t>
            </a:r>
          </a:p>
          <a:p>
            <a:pPr marL="0" indent="0">
              <a:buNone/>
            </a:pPr>
            <a:r>
              <a:rPr lang="tr-TR" dirty="0"/>
              <a:t>• Contr</a:t>
            </a:r>
            <a:r>
              <a:rPr lang="tr-TR" b="1" dirty="0"/>
              <a:t>oller: </a:t>
            </a:r>
            <a:r>
              <a:rPr lang="tr-TR" dirty="0"/>
              <a:t>Model ve </a:t>
            </a:r>
            <a:r>
              <a:rPr lang="tr-TR" dirty="0" err="1"/>
              <a:t>view</a:t>
            </a:r>
            <a:r>
              <a:rPr lang="tr-TR" dirty="0"/>
              <a:t> arasında, modelden alınan verileri işleyip  </a:t>
            </a:r>
            <a:r>
              <a:rPr lang="tr-TR" dirty="0" err="1"/>
              <a:t>View</a:t>
            </a:r>
            <a:r>
              <a:rPr lang="tr-TR" dirty="0"/>
              <a:t> bileşeninde kullanıcıya gösteriminin yapılmasını sağlar. </a:t>
            </a:r>
          </a:p>
          <a:p>
            <a:pPr marL="0" indent="0">
              <a:buNone/>
            </a:pPr>
            <a:endParaRPr lang="tr-TR" dirty="0"/>
          </a:p>
        </p:txBody>
      </p:sp>
    </p:spTree>
    <p:extLst>
      <p:ext uri="{BB962C8B-B14F-4D97-AF65-F5344CB8AC3E}">
        <p14:creationId xmlns:p14="http://schemas.microsoft.com/office/powerpoint/2010/main" val="141181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88CFED-1E38-4175-90C0-3D71A931C23B}"/>
              </a:ext>
            </a:extLst>
          </p:cNvPr>
          <p:cNvSpPr>
            <a:spLocks noGrp="1"/>
          </p:cNvSpPr>
          <p:nvPr>
            <p:ph type="title"/>
          </p:nvPr>
        </p:nvSpPr>
        <p:spPr/>
        <p:txBody>
          <a:bodyPr>
            <a:normAutofit fontScale="90000"/>
          </a:bodyPr>
          <a:lstStyle/>
          <a:p>
            <a:br>
              <a:rPr lang="tr-TR" dirty="0"/>
            </a:br>
            <a:br>
              <a:rPr lang="tr-TR" dirty="0"/>
            </a:br>
            <a:br>
              <a:rPr lang="tr-TR" dirty="0"/>
            </a:br>
            <a:r>
              <a:rPr lang="tr-TR" dirty="0"/>
              <a:t>Model </a:t>
            </a:r>
            <a:r>
              <a:rPr lang="tr-TR" dirty="0" err="1"/>
              <a:t>view</a:t>
            </a:r>
            <a:r>
              <a:rPr lang="tr-TR" dirty="0"/>
              <a:t> </a:t>
            </a:r>
            <a:r>
              <a:rPr lang="tr-TR" dirty="0" err="1"/>
              <a:t>controller</a:t>
            </a:r>
            <a:r>
              <a:rPr lang="tr-TR" dirty="0"/>
              <a:t> (</a:t>
            </a:r>
            <a:r>
              <a:rPr lang="tr-TR" dirty="0" err="1"/>
              <a:t>mvc</a:t>
            </a:r>
            <a:r>
              <a:rPr lang="tr-TR" dirty="0"/>
              <a:t>)</a:t>
            </a:r>
            <a:br>
              <a:rPr lang="tr-TR" dirty="0"/>
            </a:br>
            <a:br>
              <a:rPr lang="tr-TR" dirty="0"/>
            </a:br>
            <a:endParaRPr lang="tr-TR" dirty="0"/>
          </a:p>
        </p:txBody>
      </p:sp>
      <p:sp>
        <p:nvSpPr>
          <p:cNvPr id="3" name="Metin Yer Tutucusu 2">
            <a:extLst>
              <a:ext uri="{FF2B5EF4-FFF2-40B4-BE49-F238E27FC236}">
                <a16:creationId xmlns:a16="http://schemas.microsoft.com/office/drawing/2014/main" id="{F0E335A5-5496-41BC-ABB1-69DA36357034}"/>
              </a:ext>
            </a:extLst>
          </p:cNvPr>
          <p:cNvSpPr>
            <a:spLocks noGrp="1"/>
          </p:cNvSpPr>
          <p:nvPr>
            <p:ph type="body" idx="1"/>
          </p:nvPr>
        </p:nvSpPr>
        <p:spPr>
          <a:xfrm>
            <a:off x="914162" y="1268760"/>
            <a:ext cx="4977104" cy="914400"/>
          </a:xfrm>
        </p:spPr>
        <p:txBody>
          <a:bodyPr/>
          <a:lstStyle/>
          <a:p>
            <a:r>
              <a:rPr lang="tr-TR" dirty="0"/>
              <a:t>MVC ÇALIŞMA DİYAGRAMI</a:t>
            </a:r>
          </a:p>
        </p:txBody>
      </p:sp>
      <p:pic>
        <p:nvPicPr>
          <p:cNvPr id="8" name="İçerik Yer Tutucusu 7">
            <a:extLst>
              <a:ext uri="{FF2B5EF4-FFF2-40B4-BE49-F238E27FC236}">
                <a16:creationId xmlns:a16="http://schemas.microsoft.com/office/drawing/2014/main" id="{6AF9A47E-DB19-4650-92A9-4F5087AC972E}"/>
              </a:ext>
            </a:extLst>
          </p:cNvPr>
          <p:cNvPicPr>
            <a:picLocks noGrp="1" noChangeAspect="1"/>
          </p:cNvPicPr>
          <p:nvPr>
            <p:ph sz="half" idx="2"/>
          </p:nvPr>
        </p:nvPicPr>
        <p:blipFill>
          <a:blip r:embed="rId2"/>
          <a:stretch>
            <a:fillRect/>
          </a:stretch>
        </p:blipFill>
        <p:spPr>
          <a:xfrm>
            <a:off x="693812" y="2603153"/>
            <a:ext cx="4976813" cy="2986087"/>
          </a:xfrm>
          <a:effectLst>
            <a:outerShdw blurRad="431800" dist="203200" dir="5400000" sx="116000" sy="116000" algn="ctr" rotWithShape="0">
              <a:srgbClr val="000000">
                <a:alpha val="68000"/>
              </a:srgbClr>
            </a:outerShdw>
            <a:reflection blurRad="139700" stA="89000" endPos="32000" dist="571500" dir="5400000" sy="-100000" algn="bl" rotWithShape="0"/>
            <a:softEdge rad="63500"/>
          </a:effectLst>
        </p:spPr>
      </p:pic>
      <p:sp>
        <p:nvSpPr>
          <p:cNvPr id="5" name="Metin Yer Tutucusu 4">
            <a:extLst>
              <a:ext uri="{FF2B5EF4-FFF2-40B4-BE49-F238E27FC236}">
                <a16:creationId xmlns:a16="http://schemas.microsoft.com/office/drawing/2014/main" id="{C3C22E96-BD63-4E3F-A6CD-C358AB8369EE}"/>
              </a:ext>
            </a:extLst>
          </p:cNvPr>
          <p:cNvSpPr>
            <a:spLocks noGrp="1"/>
          </p:cNvSpPr>
          <p:nvPr>
            <p:ph type="body" sz="quarter" idx="3"/>
          </p:nvPr>
        </p:nvSpPr>
        <p:spPr>
          <a:xfrm>
            <a:off x="5891266" y="1268760"/>
            <a:ext cx="6297559" cy="914400"/>
          </a:xfrm>
        </p:spPr>
        <p:txBody>
          <a:bodyPr/>
          <a:lstStyle/>
          <a:p>
            <a:pPr algn="ctr"/>
            <a:r>
              <a:rPr lang="tr-TR" dirty="0"/>
              <a:t>MVC’NİN KODUMUZA UYGULANMIŞ   HALİNİN DİYAGRAMI</a:t>
            </a:r>
          </a:p>
        </p:txBody>
      </p:sp>
      <p:pic>
        <p:nvPicPr>
          <p:cNvPr id="11" name="İçerik Yer Tutucusu 10">
            <a:extLst>
              <a:ext uri="{FF2B5EF4-FFF2-40B4-BE49-F238E27FC236}">
                <a16:creationId xmlns:a16="http://schemas.microsoft.com/office/drawing/2014/main" id="{BB7E1B81-D3F7-470A-B1E6-07AD17A4D95C}"/>
              </a:ext>
            </a:extLst>
          </p:cNvPr>
          <p:cNvPicPr>
            <a:picLocks noGrp="1" noChangeAspect="1"/>
          </p:cNvPicPr>
          <p:nvPr>
            <p:ph sz="quarter" idx="4"/>
          </p:nvPr>
        </p:nvPicPr>
        <p:blipFill>
          <a:blip r:embed="rId3"/>
          <a:stretch>
            <a:fillRect/>
          </a:stretch>
        </p:blipFill>
        <p:spPr>
          <a:xfrm>
            <a:off x="6518201" y="2603154"/>
            <a:ext cx="4976812" cy="2986086"/>
          </a:xfrm>
          <a:effectLst>
            <a:outerShdw blurRad="279400" dist="241300" dir="5400000" sx="120000" sy="120000" algn="ctr" rotWithShape="0">
              <a:srgbClr val="000000">
                <a:alpha val="50000"/>
              </a:srgbClr>
            </a:outerShdw>
            <a:reflection blurRad="139700" stA="83000" endPos="53000" dist="431800" dir="5400000" sy="-100000" algn="bl" rotWithShape="0"/>
            <a:softEdge rad="0"/>
          </a:effectLst>
        </p:spPr>
      </p:pic>
    </p:spTree>
    <p:extLst>
      <p:ext uri="{BB962C8B-B14F-4D97-AF65-F5344CB8AC3E}">
        <p14:creationId xmlns:p14="http://schemas.microsoft.com/office/powerpoint/2010/main" val="89264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5349FB-AABD-4A9B-B9D2-B6F052A799B6}"/>
              </a:ext>
            </a:extLst>
          </p:cNvPr>
          <p:cNvSpPr>
            <a:spLocks noGrp="1"/>
          </p:cNvSpPr>
          <p:nvPr>
            <p:ph type="title"/>
          </p:nvPr>
        </p:nvSpPr>
        <p:spPr>
          <a:xfrm>
            <a:off x="7821163" y="482600"/>
            <a:ext cx="3961368" cy="1218208"/>
          </a:xfrm>
        </p:spPr>
        <p:txBody>
          <a:bodyPr/>
          <a:lstStyle/>
          <a:p>
            <a:r>
              <a:rPr lang="tr-TR" dirty="0" err="1"/>
              <a:t>Kişiler.json</a:t>
            </a:r>
            <a:endParaRPr lang="tr-TR" dirty="0"/>
          </a:p>
        </p:txBody>
      </p:sp>
      <p:sp>
        <p:nvSpPr>
          <p:cNvPr id="4" name="Metin Yer Tutucusu 3">
            <a:extLst>
              <a:ext uri="{FF2B5EF4-FFF2-40B4-BE49-F238E27FC236}">
                <a16:creationId xmlns:a16="http://schemas.microsoft.com/office/drawing/2014/main" id="{4AA66F59-F51A-483B-882C-5078A0FE07FA}"/>
              </a:ext>
            </a:extLst>
          </p:cNvPr>
          <p:cNvSpPr>
            <a:spLocks noGrp="1"/>
          </p:cNvSpPr>
          <p:nvPr>
            <p:ph type="body" sz="half" idx="2"/>
          </p:nvPr>
        </p:nvSpPr>
        <p:spPr>
          <a:xfrm>
            <a:off x="7821163" y="2420888"/>
            <a:ext cx="3961368" cy="3096344"/>
          </a:xfrm>
        </p:spPr>
        <p:txBody>
          <a:bodyPr/>
          <a:lstStyle/>
          <a:p>
            <a:r>
              <a:rPr lang="tr-TR" dirty="0"/>
              <a:t>Veri tabanımızdaki bilgiler </a:t>
            </a:r>
            <a:r>
              <a:rPr lang="tr-TR" dirty="0" err="1"/>
              <a:t>kişiler.json</a:t>
            </a:r>
            <a:r>
              <a:rPr lang="tr-TR" dirty="0"/>
              <a:t> isimli dosyada bulunmaktadır. Bilgiler yandaki kod parçacığında olduğu gibi </a:t>
            </a:r>
            <a:r>
              <a:rPr lang="tr-TR" dirty="0" err="1"/>
              <a:t>json</a:t>
            </a:r>
            <a:r>
              <a:rPr lang="tr-TR" dirty="0"/>
              <a:t> formatına uygun haldedir.</a:t>
            </a:r>
          </a:p>
        </p:txBody>
      </p:sp>
      <p:pic>
        <p:nvPicPr>
          <p:cNvPr id="10" name="Resim 9">
            <a:extLst>
              <a:ext uri="{FF2B5EF4-FFF2-40B4-BE49-F238E27FC236}">
                <a16:creationId xmlns:a16="http://schemas.microsoft.com/office/drawing/2014/main" id="{96DC258D-06DD-468B-91FA-99086A6D6040}"/>
              </a:ext>
            </a:extLst>
          </p:cNvPr>
          <p:cNvPicPr>
            <a:picLocks noChangeAspect="1"/>
          </p:cNvPicPr>
          <p:nvPr/>
        </p:nvPicPr>
        <p:blipFill>
          <a:blip r:embed="rId2"/>
          <a:stretch>
            <a:fillRect/>
          </a:stretch>
        </p:blipFill>
        <p:spPr>
          <a:xfrm>
            <a:off x="1125860" y="676839"/>
            <a:ext cx="5285083" cy="5504322"/>
          </a:xfrm>
          <a:prstGeom prst="rect">
            <a:avLst/>
          </a:prstGeom>
          <a:effectLst>
            <a:outerShdw dist="50800" sx="1000" sy="1000" algn="ctr" rotWithShape="0">
              <a:srgbClr val="000000"/>
            </a:outerShdw>
            <a:reflection endPos="0" dir="5400000" sy="-100000" algn="bl" rotWithShape="0"/>
            <a:softEdge rad="0"/>
          </a:effectLst>
        </p:spPr>
      </p:pic>
    </p:spTree>
    <p:extLst>
      <p:ext uri="{BB962C8B-B14F-4D97-AF65-F5344CB8AC3E}">
        <p14:creationId xmlns:p14="http://schemas.microsoft.com/office/powerpoint/2010/main" val="383212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ırmızı Dairese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1_TF02804895_TF02804895" id="{0BD16BD7-A477-401D-8210-9E6AE1EF2873}" vid="{4DCBC91F-02B0-4B15-A80E-DE0A6C92EC9A}"/>
    </a:ext>
  </a:extLst>
</a:theme>
</file>

<file path=ppt/theme/theme2.xml><?xml version="1.0" encoding="utf-8"?>
<a:theme xmlns:a="http://schemas.openxmlformats.org/drawingml/2006/main" name="Office Teması">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eması">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0A765CE0-A8A0-42E0-82D2-3F870DB4D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261</TotalTime>
  <Words>577</Words>
  <Application>Microsoft Office PowerPoint</Application>
  <PresentationFormat>Özel</PresentationFormat>
  <Paragraphs>66</Paragraphs>
  <Slides>17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17</vt:i4>
      </vt:variant>
    </vt:vector>
  </HeadingPairs>
  <TitlesOfParts>
    <vt:vector size="20" baseType="lpstr">
      <vt:lpstr>Arial</vt:lpstr>
      <vt:lpstr>Cambria</vt:lpstr>
      <vt:lpstr>Kırmızı Dairesel 16x9</vt:lpstr>
      <vt:lpstr>Fenerbahçe üniversitesi</vt:lpstr>
      <vt:lpstr>--- Nüfus yönetim sistemi ---</vt:lpstr>
      <vt:lpstr>Projenin Tasarım Gereksinimleri</vt:lpstr>
      <vt:lpstr>Projenin Desteklediği Özellikler</vt:lpstr>
      <vt:lpstr>kODUmuzun ÇALIŞMA YÖNTEMİ  </vt:lpstr>
      <vt:lpstr>Model view controller (mvc)</vt:lpstr>
      <vt:lpstr>Model view controller (mvc)</vt:lpstr>
      <vt:lpstr>   Model view controller (mvc)  </vt:lpstr>
      <vt:lpstr>Kişiler.json</vt:lpstr>
      <vt:lpstr>Anaekran.py </vt:lpstr>
      <vt:lpstr>ANAEKRAN.PY</vt:lpstr>
      <vt:lpstr>View.py </vt:lpstr>
      <vt:lpstr>Controller.py</vt:lpstr>
      <vt:lpstr>Kodumuzun Uygulanış şekli</vt:lpstr>
      <vt:lpstr>PowerPoint Sunusu</vt:lpstr>
      <vt:lpstr>PowerPoint Sunusu</vt:lpstr>
      <vt:lpstr>Bu projeyi yapmamıza olanak sağlayan Fenerbahçe üniversitesi ve dr. Ögr. Vecdi emre levent hocamıza sonsuz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Fenerbahçe üniversitesi</dc:title>
  <dc:creator>Halil İbrahim YILMAZ</dc:creator>
  <cp:lastModifiedBy>Yavuz İMER</cp:lastModifiedBy>
  <cp:revision>19</cp:revision>
  <dcterms:created xsi:type="dcterms:W3CDTF">2021-01-14T06:17:43Z</dcterms:created>
  <dcterms:modified xsi:type="dcterms:W3CDTF">2021-01-14T21:01:06Z</dcterms:modified>
</cp:coreProperties>
</file>