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21"/>
  </p:notesMasterIdLst>
  <p:sldIdLst>
    <p:sldId id="2561" r:id="rId2"/>
    <p:sldId id="2562" r:id="rId3"/>
    <p:sldId id="2563" r:id="rId4"/>
    <p:sldId id="2564" r:id="rId5"/>
    <p:sldId id="2565" r:id="rId6"/>
    <p:sldId id="2566" r:id="rId7"/>
    <p:sldId id="2567" r:id="rId8"/>
    <p:sldId id="2568" r:id="rId9"/>
    <p:sldId id="2569" r:id="rId10"/>
    <p:sldId id="2570" r:id="rId11"/>
    <p:sldId id="2571" r:id="rId12"/>
    <p:sldId id="2572" r:id="rId13"/>
    <p:sldId id="2573" r:id="rId14"/>
    <p:sldId id="2574" r:id="rId15"/>
    <p:sldId id="2575" r:id="rId16"/>
    <p:sldId id="2576" r:id="rId17"/>
    <p:sldId id="2577" r:id="rId18"/>
    <p:sldId id="2578" r:id="rId19"/>
    <p:sldId id="2579"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xemple de présentation : guide structuré pour une présentation efficace" id="{F567D4A1-C43D-44FC-B1FE-CA879B9C4B43}">
          <p14:sldIdLst>
            <p14:sldId id="2561"/>
            <p14:sldId id="2562"/>
          </p14:sldIdLst>
        </p14:section>
        <p14:section name="Définition et objectifs d’une présentation" id="{9B6BF19D-AB7D-4898-B48F-C1137239A4B3}">
          <p14:sldIdLst>
            <p14:sldId id="2563"/>
            <p14:sldId id="2564"/>
            <p14:sldId id="2565"/>
            <p14:sldId id="2566"/>
          </p14:sldIdLst>
        </p14:section>
        <p14:section name="Organisation d’une présentation réussie" id="{31F9679E-3FD6-4184-99E1-9721CA841E02}">
          <p14:sldIdLst>
            <p14:sldId id="2567"/>
            <p14:sldId id="2568"/>
            <p14:sldId id="2569"/>
            <p14:sldId id="2570"/>
          </p14:sldIdLst>
        </p14:section>
        <p14:section name="Outils et supports pour enrichir la présentation" id="{8A2AA73E-07B7-4F50-83C0-10B43B83F68C}">
          <p14:sldIdLst>
            <p14:sldId id="2571"/>
            <p14:sldId id="2572"/>
            <p14:sldId id="2573"/>
            <p14:sldId id="2574"/>
          </p14:sldIdLst>
        </p14:section>
        <p14:section name="Conseils pour une présentation orale impactante" id="{AF4F1AAF-12C6-4E52-8049-98E059C2F291}">
          <p14:sldIdLst>
            <p14:sldId id="2575"/>
            <p14:sldId id="2576"/>
            <p14:sldId id="2577"/>
            <p14:sldId id="2578"/>
          </p14:sldIdLst>
        </p14:section>
        <p14:section name="Conclusion" id="{62D16B4E-CB4F-4A14-8DBE-3B75218EB310}">
          <p14:sldIdLst>
            <p14:sldId id="257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7" autoAdjust="0"/>
    <p:restoredTop sz="94660"/>
  </p:normalViewPr>
  <p:slideViewPr>
    <p:cSldViewPr snapToGrid="0">
      <p:cViewPr varScale="1">
        <p:scale>
          <a:sx n="94" d="100"/>
          <a:sy n="94" d="100"/>
        </p:scale>
        <p:origin x="264" y="31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6A94C5-F419-4A5F-8E29-471BFAE2101B}" type="doc">
      <dgm:prSet loTypeId="urn:microsoft.com/office/officeart/2024/3/layout/verticalVisualTextBlock1" loCatId="Picture" qsTypeId="urn:microsoft.com/office/officeart/2005/8/quickstyle/simple4" qsCatId="simple" csTypeId="urn:microsoft.com/office/officeart/2005/8/colors/accent0_3" csCatId="mainScheme" phldr="1"/>
      <dgm:spPr/>
      <dgm:t>
        <a:bodyPr/>
        <a:lstStyle/>
        <a:p>
          <a:endParaRPr lang="fr-FR"/>
        </a:p>
      </dgm:t>
    </dgm:pt>
    <dgm:pt modelId="{11360869-7533-4F2D-BD13-D9ED2D040C40}">
      <dgm:prSet/>
      <dgm:spPr/>
      <dgm:t>
        <a:bodyPr/>
        <a:lstStyle/>
        <a:p>
          <a:pPr>
            <a:lnSpc>
              <a:spcPct val="100000"/>
            </a:lnSpc>
            <a:defRPr b="1"/>
          </a:pPr>
          <a:r>
            <a:rPr lang="fr-FR"/>
            <a:t>Gestion du trac</a:t>
          </a:r>
        </a:p>
      </dgm:t>
    </dgm:pt>
    <dgm:pt modelId="{DA1B6265-743A-4172-ABF0-D65B3CF917B0}" type="parTrans" cxnId="{A291CA08-8A1D-4794-934A-52365765A01D}">
      <dgm:prSet/>
      <dgm:spPr/>
      <dgm:t>
        <a:bodyPr/>
        <a:lstStyle/>
        <a:p>
          <a:endParaRPr lang="fr-FR"/>
        </a:p>
      </dgm:t>
    </dgm:pt>
    <dgm:pt modelId="{89A08BA0-411B-45BE-80A2-7DB1DBEB03A4}" type="sibTrans" cxnId="{A291CA08-8A1D-4794-934A-52365765A01D}">
      <dgm:prSet/>
      <dgm:spPr/>
      <dgm:t>
        <a:bodyPr/>
        <a:lstStyle/>
        <a:p>
          <a:pPr>
            <a:lnSpc>
              <a:spcPct val="100000"/>
            </a:lnSpc>
            <a:defRPr b="1"/>
          </a:pPr>
          <a:endParaRPr lang="fr-FR"/>
        </a:p>
      </dgm:t>
    </dgm:pt>
    <dgm:pt modelId="{9FA13CAD-684E-4485-868C-FA5AD61B32D8}">
      <dgm:prSet/>
      <dgm:spPr/>
      <dgm:t>
        <a:bodyPr/>
        <a:lstStyle/>
        <a:p>
          <a:pPr>
            <a:lnSpc>
              <a:spcPct val="100000"/>
            </a:lnSpc>
          </a:pPr>
          <a:r>
            <a:rPr lang="fr-FR"/>
            <a:t>Apprendre à maîtriser le trac aide à maintenir la concentration et favorise le bien-être lors d’activités importantes.</a:t>
          </a:r>
        </a:p>
      </dgm:t>
    </dgm:pt>
    <dgm:pt modelId="{97123EDD-BD25-488C-B351-5AFFE7BC38B2}" type="parTrans" cxnId="{0A8DF82D-C733-4957-9872-3AEBB8EF677E}">
      <dgm:prSet/>
      <dgm:spPr/>
      <dgm:t>
        <a:bodyPr/>
        <a:lstStyle/>
        <a:p>
          <a:endParaRPr lang="fr-FR"/>
        </a:p>
      </dgm:t>
    </dgm:pt>
    <dgm:pt modelId="{2E80A341-96A0-4F10-9D01-4952CEF77062}" type="sibTrans" cxnId="{0A8DF82D-C733-4957-9872-3AEBB8EF677E}">
      <dgm:prSet/>
      <dgm:spPr/>
      <dgm:t>
        <a:bodyPr/>
        <a:lstStyle/>
        <a:p>
          <a:endParaRPr lang="fr-FR"/>
        </a:p>
      </dgm:t>
    </dgm:pt>
    <dgm:pt modelId="{7F417275-1EEB-482A-854E-F83DF5BDA5D7}">
      <dgm:prSet/>
      <dgm:spPr/>
      <dgm:t>
        <a:bodyPr/>
        <a:lstStyle/>
        <a:p>
          <a:pPr>
            <a:lnSpc>
              <a:spcPct val="100000"/>
            </a:lnSpc>
            <a:defRPr b="1"/>
          </a:pPr>
          <a:r>
            <a:rPr lang="fr-FR"/>
            <a:t>Techniques de relaxation</a:t>
          </a:r>
        </a:p>
      </dgm:t>
    </dgm:pt>
    <dgm:pt modelId="{A7A10BA5-BC0A-4C56-8B5C-651043F0409B}" type="parTrans" cxnId="{298B0ADA-660F-4013-A27E-5D8632E42782}">
      <dgm:prSet/>
      <dgm:spPr/>
      <dgm:t>
        <a:bodyPr/>
        <a:lstStyle/>
        <a:p>
          <a:endParaRPr lang="fr-FR"/>
        </a:p>
      </dgm:t>
    </dgm:pt>
    <dgm:pt modelId="{740B4FED-FFA6-4C0F-B0E0-5C1D1662199C}" type="sibTrans" cxnId="{298B0ADA-660F-4013-A27E-5D8632E42782}">
      <dgm:prSet/>
      <dgm:spPr/>
      <dgm:t>
        <a:bodyPr/>
        <a:lstStyle/>
        <a:p>
          <a:pPr>
            <a:lnSpc>
              <a:spcPct val="100000"/>
            </a:lnSpc>
            <a:defRPr b="1"/>
          </a:pPr>
          <a:endParaRPr lang="fr-FR"/>
        </a:p>
      </dgm:t>
    </dgm:pt>
    <dgm:pt modelId="{739F0304-6E43-477D-8862-2680CD06DCA0}">
      <dgm:prSet/>
      <dgm:spPr/>
      <dgm:t>
        <a:bodyPr/>
        <a:lstStyle/>
        <a:p>
          <a:pPr>
            <a:lnSpc>
              <a:spcPct val="100000"/>
            </a:lnSpc>
          </a:pPr>
          <a:r>
            <a:rPr lang="fr-FR"/>
            <a:t>Les méthodes de relaxation, comme la respiration profonde, réduisent le stress et améliorent la stabilité émotionnelle.</a:t>
          </a:r>
        </a:p>
      </dgm:t>
    </dgm:pt>
    <dgm:pt modelId="{3062E1E8-E0E6-4E14-9590-B556E84E7511}" type="parTrans" cxnId="{4D3FFFBC-FCE7-4754-AE93-5CBAA2ACFF05}">
      <dgm:prSet/>
      <dgm:spPr/>
      <dgm:t>
        <a:bodyPr/>
        <a:lstStyle/>
        <a:p>
          <a:endParaRPr lang="fr-FR"/>
        </a:p>
      </dgm:t>
    </dgm:pt>
    <dgm:pt modelId="{B0A7E73E-1C07-4F9B-BEE7-1C9A5D14DF14}" type="sibTrans" cxnId="{4D3FFFBC-FCE7-4754-AE93-5CBAA2ACFF05}">
      <dgm:prSet/>
      <dgm:spPr/>
      <dgm:t>
        <a:bodyPr/>
        <a:lstStyle/>
        <a:p>
          <a:endParaRPr lang="fr-FR"/>
        </a:p>
      </dgm:t>
    </dgm:pt>
    <dgm:pt modelId="{C31B21E4-E0F0-4634-8C07-8A7F5C97F52A}">
      <dgm:prSet/>
      <dgm:spPr/>
      <dgm:t>
        <a:bodyPr/>
        <a:lstStyle/>
        <a:p>
          <a:pPr>
            <a:lnSpc>
              <a:spcPct val="100000"/>
            </a:lnSpc>
            <a:defRPr b="1"/>
          </a:pPr>
          <a:r>
            <a:rPr lang="fr-FR"/>
            <a:t>Préparation mentale et exercices</a:t>
          </a:r>
        </a:p>
      </dgm:t>
    </dgm:pt>
    <dgm:pt modelId="{3830D809-8863-49D7-B6C2-E513704DCFCF}" type="parTrans" cxnId="{E84BE54E-5C99-411E-A802-6DDDD5076A2A}">
      <dgm:prSet/>
      <dgm:spPr/>
      <dgm:t>
        <a:bodyPr/>
        <a:lstStyle/>
        <a:p>
          <a:endParaRPr lang="fr-FR"/>
        </a:p>
      </dgm:t>
    </dgm:pt>
    <dgm:pt modelId="{032F0B65-45CC-4595-9B4F-4AAEA2451336}" type="sibTrans" cxnId="{E84BE54E-5C99-411E-A802-6DDDD5076A2A}">
      <dgm:prSet/>
      <dgm:spPr/>
      <dgm:t>
        <a:bodyPr/>
        <a:lstStyle/>
        <a:p>
          <a:endParaRPr lang="fr-FR"/>
        </a:p>
      </dgm:t>
    </dgm:pt>
    <dgm:pt modelId="{D86F1263-0822-4A99-B3E7-1D2D06A4AA66}">
      <dgm:prSet/>
      <dgm:spPr/>
      <dgm:t>
        <a:bodyPr/>
        <a:lstStyle/>
        <a:p>
          <a:pPr>
            <a:lnSpc>
              <a:spcPct val="100000"/>
            </a:lnSpc>
          </a:pPr>
          <a:r>
            <a:rPr lang="fr-FR"/>
            <a:t>La préparation mentale et les exercices réguliers renforcent l’attention et favorisent un état d’esprit positif.</a:t>
          </a:r>
        </a:p>
      </dgm:t>
    </dgm:pt>
    <dgm:pt modelId="{62F77827-39C3-48EA-A441-1CDB82D9AFFF}" type="parTrans" cxnId="{6C87D0E9-FE0F-4FDC-A467-0542A1653DF3}">
      <dgm:prSet/>
      <dgm:spPr/>
      <dgm:t>
        <a:bodyPr/>
        <a:lstStyle/>
        <a:p>
          <a:endParaRPr lang="fr-FR"/>
        </a:p>
      </dgm:t>
    </dgm:pt>
    <dgm:pt modelId="{7CEF60A4-C5F1-4A68-BE54-EA9598EF821A}" type="sibTrans" cxnId="{6C87D0E9-FE0F-4FDC-A467-0542A1653DF3}">
      <dgm:prSet/>
      <dgm:spPr/>
      <dgm:t>
        <a:bodyPr/>
        <a:lstStyle/>
        <a:p>
          <a:endParaRPr lang="fr-FR"/>
        </a:p>
      </dgm:t>
    </dgm:pt>
    <dgm:pt modelId="{F4E7E8C6-5CBA-4C4C-A0AA-428ED4ADCC81}" type="pres">
      <dgm:prSet presAssocID="{EA6A94C5-F419-4A5F-8E29-471BFAE2101B}" presName="Root" presStyleCnt="0">
        <dgm:presLayoutVars>
          <dgm:dir/>
          <dgm:resizeHandles val="exact"/>
        </dgm:presLayoutVars>
      </dgm:prSet>
      <dgm:spPr/>
    </dgm:pt>
    <dgm:pt modelId="{A63197DB-C77E-417A-ABE8-B96D754A0B80}" type="pres">
      <dgm:prSet presAssocID="{11360869-7533-4F2D-BD13-D9ED2D040C40}" presName="Composite" presStyleCnt="0"/>
      <dgm:spPr/>
    </dgm:pt>
    <dgm:pt modelId="{61AAD6D5-B074-4FDB-A32A-813A39EFDCCF}" type="pres">
      <dgm:prSet presAssocID="{11360869-7533-4F2D-BD13-D9ED2D040C40}"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l="6588" r="26661" b="-2"/>
          <a:stretch/>
        </a:blipFill>
      </dgm:spPr>
      <dgm:extLst>
        <a:ext uri="{E40237B7-FDA0-4F09-8148-C483321AD2D9}">
          <dgm14:cNvPr xmlns:dgm14="http://schemas.microsoft.com/office/drawing/2010/diagram" id="0" name="" descr="Un homme d’affaires anonyme se porte volontaire pour répondre à une question lors d’une présentation dans son entreprise."/>
        </a:ext>
      </dgm:extLst>
    </dgm:pt>
    <dgm:pt modelId="{822B6BD1-63D7-4614-B35C-ED524DA64CB1}" type="pres">
      <dgm:prSet presAssocID="{11360869-7533-4F2D-BD13-D9ED2D040C40}" presName="Subtitle" presStyleLbl="revTx" presStyleIdx="0" presStyleCnt="6">
        <dgm:presLayoutVars>
          <dgm:chMax val="0"/>
          <dgm:bulletEnabled/>
        </dgm:presLayoutVars>
      </dgm:prSet>
      <dgm:spPr/>
    </dgm:pt>
    <dgm:pt modelId="{85E6E9C4-C477-42A2-8718-C983184E8459}" type="pres">
      <dgm:prSet presAssocID="{11360869-7533-4F2D-BD13-D9ED2D040C40}" presName="Description" presStyleLbl="revTx" presStyleIdx="1" presStyleCnt="6">
        <dgm:presLayoutVars>
          <dgm:bulletEnabled/>
        </dgm:presLayoutVars>
      </dgm:prSet>
      <dgm:spPr/>
    </dgm:pt>
    <dgm:pt modelId="{4DDAA761-C5D2-4F2B-B824-BB98E7345CB6}" type="pres">
      <dgm:prSet presAssocID="{89A08BA0-411B-45BE-80A2-7DB1DBEB03A4}" presName="sibTrans" presStyleLbl="sibTrans2D1" presStyleIdx="0" presStyleCnt="0"/>
      <dgm:spPr/>
    </dgm:pt>
    <dgm:pt modelId="{CED61790-1BDC-446F-A436-976F7FF6D989}" type="pres">
      <dgm:prSet presAssocID="{7F417275-1EEB-482A-854E-F83DF5BDA5D7}" presName="Composite" presStyleCnt="0"/>
      <dgm:spPr/>
    </dgm:pt>
    <dgm:pt modelId="{9A023725-0E3D-4122-AC70-A1A07BD03FD5}" type="pres">
      <dgm:prSet presAssocID="{7F417275-1EEB-482A-854E-F83DF5BDA5D7}"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l="30626" r="2623" b="-2"/>
          <a:stretch/>
        </a:blipFill>
      </dgm:spPr>
      <dgm:extLst>
        <a:ext uri="{E40237B7-FDA0-4F09-8148-C483321AD2D9}">
          <dgm14:cNvPr xmlns:dgm14="http://schemas.microsoft.com/office/drawing/2010/diagram" id="0" name="" descr="Femme adulte faisant un geste, expliquant la lettre B, en utilisant la langue des signes américaine"/>
        </a:ext>
      </dgm:extLst>
    </dgm:pt>
    <dgm:pt modelId="{25043D76-BC7F-4900-852B-61A8550B8503}" type="pres">
      <dgm:prSet presAssocID="{7F417275-1EEB-482A-854E-F83DF5BDA5D7}" presName="Subtitle" presStyleLbl="revTx" presStyleIdx="2" presStyleCnt="6">
        <dgm:presLayoutVars>
          <dgm:chMax val="0"/>
          <dgm:bulletEnabled/>
        </dgm:presLayoutVars>
      </dgm:prSet>
      <dgm:spPr/>
    </dgm:pt>
    <dgm:pt modelId="{1D03BA85-C18D-48D9-B64B-91D996E624BB}" type="pres">
      <dgm:prSet presAssocID="{7F417275-1EEB-482A-854E-F83DF5BDA5D7}" presName="Description" presStyleLbl="revTx" presStyleIdx="3" presStyleCnt="6">
        <dgm:presLayoutVars>
          <dgm:bulletEnabled/>
        </dgm:presLayoutVars>
      </dgm:prSet>
      <dgm:spPr/>
    </dgm:pt>
    <dgm:pt modelId="{4D2294BA-D00B-466E-8164-15424C12AAB9}" type="pres">
      <dgm:prSet presAssocID="{740B4FED-FFA6-4C0F-B0E0-5C1D1662199C}" presName="sibTrans" presStyleLbl="sibTrans2D1" presStyleIdx="0" presStyleCnt="0"/>
      <dgm:spPr/>
    </dgm:pt>
    <dgm:pt modelId="{DC7CB618-0282-4836-9181-21B5CA6CC9C1}" type="pres">
      <dgm:prSet presAssocID="{C31B21E4-E0F0-4634-8C07-8A7F5C97F52A}" presName="Composite" presStyleCnt="0"/>
      <dgm:spPr/>
    </dgm:pt>
    <dgm:pt modelId="{555D05E4-9040-4D39-85D7-BD9E84785958}" type="pres">
      <dgm:prSet presAssocID="{C31B21E4-E0F0-4634-8C07-8A7F5C97F52A}"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t="26499" r="-2" b="6750"/>
          <a:stretch/>
        </a:blipFill>
      </dgm:spPr>
      <dgm:extLst>
        <a:ext uri="{E40237B7-FDA0-4F09-8148-C483321AD2D9}">
          <dgm14:cNvPr xmlns:dgm14="http://schemas.microsoft.com/office/drawing/2010/diagram" id="0" name="" descr="Un homme d’affaires faisant du yoga sur le sol d’un bureau."/>
        </a:ext>
      </dgm:extLst>
    </dgm:pt>
    <dgm:pt modelId="{D9297945-B448-4AC9-9F39-C21232051226}" type="pres">
      <dgm:prSet presAssocID="{C31B21E4-E0F0-4634-8C07-8A7F5C97F52A}" presName="Subtitle" presStyleLbl="revTx" presStyleIdx="4" presStyleCnt="6">
        <dgm:presLayoutVars>
          <dgm:chMax val="0"/>
          <dgm:bulletEnabled/>
        </dgm:presLayoutVars>
      </dgm:prSet>
      <dgm:spPr/>
    </dgm:pt>
    <dgm:pt modelId="{4B9FBDA3-AE0D-4673-B1BC-FBE6D113AA30}" type="pres">
      <dgm:prSet presAssocID="{C31B21E4-E0F0-4634-8C07-8A7F5C97F52A}" presName="Description" presStyleLbl="revTx" presStyleIdx="5" presStyleCnt="6">
        <dgm:presLayoutVars>
          <dgm:bulletEnabled/>
        </dgm:presLayoutVars>
      </dgm:prSet>
      <dgm:spPr/>
    </dgm:pt>
  </dgm:ptLst>
  <dgm:cxnLst>
    <dgm:cxn modelId="{A291CA08-8A1D-4794-934A-52365765A01D}" srcId="{EA6A94C5-F419-4A5F-8E29-471BFAE2101B}" destId="{11360869-7533-4F2D-BD13-D9ED2D040C40}" srcOrd="0" destOrd="0" parTransId="{DA1B6265-743A-4172-ABF0-D65B3CF917B0}" sibTransId="{89A08BA0-411B-45BE-80A2-7DB1DBEB03A4}"/>
    <dgm:cxn modelId="{0A8DF82D-C733-4957-9872-3AEBB8EF677E}" srcId="{11360869-7533-4F2D-BD13-D9ED2D040C40}" destId="{9FA13CAD-684E-4485-868C-FA5AD61B32D8}" srcOrd="0" destOrd="0" parTransId="{97123EDD-BD25-488C-B351-5AFFE7BC38B2}" sibTransId="{2E80A341-96A0-4F10-9D01-4952CEF77062}"/>
    <dgm:cxn modelId="{723CD42F-7984-464B-87C0-3A46383250D5}" type="presOf" srcId="{D86F1263-0822-4A99-B3E7-1D2D06A4AA66}" destId="{4B9FBDA3-AE0D-4673-B1BC-FBE6D113AA30}" srcOrd="0" destOrd="0" presId="urn:microsoft.com/office/officeart/2024/3/layout/verticalVisualTextBlock1"/>
    <dgm:cxn modelId="{B4777060-A847-4602-BF1F-D526533732E3}" type="presOf" srcId="{C31B21E4-E0F0-4634-8C07-8A7F5C97F52A}" destId="{D9297945-B448-4AC9-9F39-C21232051226}" srcOrd="0" destOrd="0" presId="urn:microsoft.com/office/officeart/2024/3/layout/verticalVisualTextBlock1"/>
    <dgm:cxn modelId="{B860C96A-19AF-4863-A8F6-9508734FDC92}" type="presOf" srcId="{EA6A94C5-F419-4A5F-8E29-471BFAE2101B}" destId="{F4E7E8C6-5CBA-4C4C-A0AA-428ED4ADCC81}" srcOrd="0" destOrd="0" presId="urn:microsoft.com/office/officeart/2024/3/layout/verticalVisualTextBlock1"/>
    <dgm:cxn modelId="{E84BE54E-5C99-411E-A802-6DDDD5076A2A}" srcId="{EA6A94C5-F419-4A5F-8E29-471BFAE2101B}" destId="{C31B21E4-E0F0-4634-8C07-8A7F5C97F52A}" srcOrd="2" destOrd="0" parTransId="{3830D809-8863-49D7-B6C2-E513704DCFCF}" sibTransId="{032F0B65-45CC-4595-9B4F-4AAEA2451336}"/>
    <dgm:cxn modelId="{4E311D70-E82E-4F4C-910E-CF52A997987B}" type="presOf" srcId="{7F417275-1EEB-482A-854E-F83DF5BDA5D7}" destId="{25043D76-BC7F-4900-852B-61A8550B8503}" srcOrd="0" destOrd="0" presId="urn:microsoft.com/office/officeart/2024/3/layout/verticalVisualTextBlock1"/>
    <dgm:cxn modelId="{2FB78955-3591-4311-82EF-01B1BC90F657}" type="presOf" srcId="{9FA13CAD-684E-4485-868C-FA5AD61B32D8}" destId="{85E6E9C4-C477-42A2-8718-C983184E8459}" srcOrd="0" destOrd="0" presId="urn:microsoft.com/office/officeart/2024/3/layout/verticalVisualTextBlock1"/>
    <dgm:cxn modelId="{4D3FFFBC-FCE7-4754-AE93-5CBAA2ACFF05}" srcId="{7F417275-1EEB-482A-854E-F83DF5BDA5D7}" destId="{739F0304-6E43-477D-8862-2680CD06DCA0}" srcOrd="0" destOrd="0" parTransId="{3062E1E8-E0E6-4E14-9590-B556E84E7511}" sibTransId="{B0A7E73E-1C07-4F9B-BEE7-1C9A5D14DF14}"/>
    <dgm:cxn modelId="{699E63C1-089D-416C-9E80-107E289F85BA}" type="presOf" srcId="{740B4FED-FFA6-4C0F-B0E0-5C1D1662199C}" destId="{4D2294BA-D00B-466E-8164-15424C12AAB9}" srcOrd="0" destOrd="0" presId="urn:microsoft.com/office/officeart/2024/3/layout/verticalVisualTextBlock1"/>
    <dgm:cxn modelId="{CE2607D1-EC2A-42EE-B094-41089DD8929E}" type="presOf" srcId="{739F0304-6E43-477D-8862-2680CD06DCA0}" destId="{1D03BA85-C18D-48D9-B64B-91D996E624BB}" srcOrd="0" destOrd="0" presId="urn:microsoft.com/office/officeart/2024/3/layout/verticalVisualTextBlock1"/>
    <dgm:cxn modelId="{81D797D1-D0DA-4D86-A32F-AFB7C47D58CA}" type="presOf" srcId="{89A08BA0-411B-45BE-80A2-7DB1DBEB03A4}" destId="{4DDAA761-C5D2-4F2B-B824-BB98E7345CB6}" srcOrd="0" destOrd="0" presId="urn:microsoft.com/office/officeart/2024/3/layout/verticalVisualTextBlock1"/>
    <dgm:cxn modelId="{298B0ADA-660F-4013-A27E-5D8632E42782}" srcId="{EA6A94C5-F419-4A5F-8E29-471BFAE2101B}" destId="{7F417275-1EEB-482A-854E-F83DF5BDA5D7}" srcOrd="1" destOrd="0" parTransId="{A7A10BA5-BC0A-4C56-8B5C-651043F0409B}" sibTransId="{740B4FED-FFA6-4C0F-B0E0-5C1D1662199C}"/>
    <dgm:cxn modelId="{6C87D0E9-FE0F-4FDC-A467-0542A1653DF3}" srcId="{C31B21E4-E0F0-4634-8C07-8A7F5C97F52A}" destId="{D86F1263-0822-4A99-B3E7-1D2D06A4AA66}" srcOrd="0" destOrd="0" parTransId="{62F77827-39C3-48EA-A441-1CDB82D9AFFF}" sibTransId="{7CEF60A4-C5F1-4A68-BE54-EA9598EF821A}"/>
    <dgm:cxn modelId="{F049E1F4-9F0C-41FF-BECF-CD9D3C10116F}" type="presOf" srcId="{11360869-7533-4F2D-BD13-D9ED2D040C40}" destId="{822B6BD1-63D7-4614-B35C-ED524DA64CB1}" srcOrd="0" destOrd="0" presId="urn:microsoft.com/office/officeart/2024/3/layout/verticalVisualTextBlock1"/>
    <dgm:cxn modelId="{78BAB32C-06E4-4112-B469-96B5B1634735}" type="presParOf" srcId="{F4E7E8C6-5CBA-4C4C-A0AA-428ED4ADCC81}" destId="{A63197DB-C77E-417A-ABE8-B96D754A0B80}" srcOrd="0" destOrd="0" presId="urn:microsoft.com/office/officeart/2024/3/layout/verticalVisualTextBlock1"/>
    <dgm:cxn modelId="{E597D0CB-6713-438D-942E-193E9B4B146D}" type="presParOf" srcId="{A63197DB-C77E-417A-ABE8-B96D754A0B80}" destId="{61AAD6D5-B074-4FDB-A32A-813A39EFDCCF}" srcOrd="0" destOrd="0" presId="urn:microsoft.com/office/officeart/2024/3/layout/verticalVisualTextBlock1"/>
    <dgm:cxn modelId="{EEA31F9E-87D7-41FC-8BCE-935DDB452374}" type="presParOf" srcId="{A63197DB-C77E-417A-ABE8-B96D754A0B80}" destId="{822B6BD1-63D7-4614-B35C-ED524DA64CB1}" srcOrd="1" destOrd="0" presId="urn:microsoft.com/office/officeart/2024/3/layout/verticalVisualTextBlock1"/>
    <dgm:cxn modelId="{EC1B2D5C-9FDA-42C8-A07E-59A05ABCAFA0}" type="presParOf" srcId="{A63197DB-C77E-417A-ABE8-B96D754A0B80}" destId="{85E6E9C4-C477-42A2-8718-C983184E8459}" srcOrd="2" destOrd="0" presId="urn:microsoft.com/office/officeart/2024/3/layout/verticalVisualTextBlock1"/>
    <dgm:cxn modelId="{7DCECB6E-1607-43AE-9A0F-D54F736F005A}" type="presParOf" srcId="{F4E7E8C6-5CBA-4C4C-A0AA-428ED4ADCC81}" destId="{4DDAA761-C5D2-4F2B-B824-BB98E7345CB6}" srcOrd="1" destOrd="0" presId="urn:microsoft.com/office/officeart/2024/3/layout/verticalVisualTextBlock1"/>
    <dgm:cxn modelId="{9EA6683B-B79E-4929-BC0B-FB615C8BB292}" type="presParOf" srcId="{F4E7E8C6-5CBA-4C4C-A0AA-428ED4ADCC81}" destId="{CED61790-1BDC-446F-A436-976F7FF6D989}" srcOrd="2" destOrd="0" presId="urn:microsoft.com/office/officeart/2024/3/layout/verticalVisualTextBlock1"/>
    <dgm:cxn modelId="{C6CDB78D-313C-4ABA-9331-0B8D36D92426}" type="presParOf" srcId="{CED61790-1BDC-446F-A436-976F7FF6D989}" destId="{9A023725-0E3D-4122-AC70-A1A07BD03FD5}" srcOrd="0" destOrd="0" presId="urn:microsoft.com/office/officeart/2024/3/layout/verticalVisualTextBlock1"/>
    <dgm:cxn modelId="{13244C2C-8899-4DBF-9F4A-A61ECB85028D}" type="presParOf" srcId="{CED61790-1BDC-446F-A436-976F7FF6D989}" destId="{25043D76-BC7F-4900-852B-61A8550B8503}" srcOrd="1" destOrd="0" presId="urn:microsoft.com/office/officeart/2024/3/layout/verticalVisualTextBlock1"/>
    <dgm:cxn modelId="{D438EDF2-5CA3-4291-9A2D-8F8D175C7B69}" type="presParOf" srcId="{CED61790-1BDC-446F-A436-976F7FF6D989}" destId="{1D03BA85-C18D-48D9-B64B-91D996E624BB}" srcOrd="2" destOrd="0" presId="urn:microsoft.com/office/officeart/2024/3/layout/verticalVisualTextBlock1"/>
    <dgm:cxn modelId="{01C30A23-38AB-4DF0-A75F-C42AE094DC55}" type="presParOf" srcId="{F4E7E8C6-5CBA-4C4C-A0AA-428ED4ADCC81}" destId="{4D2294BA-D00B-466E-8164-15424C12AAB9}" srcOrd="3" destOrd="0" presId="urn:microsoft.com/office/officeart/2024/3/layout/verticalVisualTextBlock1"/>
    <dgm:cxn modelId="{DDBB23F5-113B-4E0F-8762-456C4AA8F35E}" type="presParOf" srcId="{F4E7E8C6-5CBA-4C4C-A0AA-428ED4ADCC81}" destId="{DC7CB618-0282-4836-9181-21B5CA6CC9C1}" srcOrd="4" destOrd="0" presId="urn:microsoft.com/office/officeart/2024/3/layout/verticalVisualTextBlock1"/>
    <dgm:cxn modelId="{7A17BFC4-925D-4AD5-AD6C-86E425F2B51A}" type="presParOf" srcId="{DC7CB618-0282-4836-9181-21B5CA6CC9C1}" destId="{555D05E4-9040-4D39-85D7-BD9E84785958}" srcOrd="0" destOrd="0" presId="urn:microsoft.com/office/officeart/2024/3/layout/verticalVisualTextBlock1"/>
    <dgm:cxn modelId="{8D09142A-3DF4-474D-AF80-AF8BE509E50B}" type="presParOf" srcId="{DC7CB618-0282-4836-9181-21B5CA6CC9C1}" destId="{D9297945-B448-4AC9-9F39-C21232051226}" srcOrd="1" destOrd="0" presId="urn:microsoft.com/office/officeart/2024/3/layout/verticalVisualTextBlock1"/>
    <dgm:cxn modelId="{839C3D51-C3E6-4ADC-8AE1-C5B6A0DC4BCB}" type="presParOf" srcId="{DC7CB618-0282-4836-9181-21B5CA6CC9C1}" destId="{4B9FBDA3-AE0D-4673-B1BC-FBE6D113AA30}"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38B65D-3B73-4AC6-908A-3A2CF99D980D}"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AFCC6321-FF9D-4997-A84D-AA3FF3803551}">
      <dgm:prSet/>
      <dgm:spPr/>
      <dgm:t>
        <a:bodyPr/>
        <a:lstStyle/>
        <a:p>
          <a:pPr>
            <a:lnSpc>
              <a:spcPct val="100000"/>
            </a:lnSpc>
            <a:defRPr b="1"/>
          </a:pPr>
          <a:r>
            <a:rPr lang="en-US"/>
            <a:t>Importance de la préparation</a:t>
          </a:r>
        </a:p>
      </dgm:t>
    </dgm:pt>
    <dgm:pt modelId="{DD5B1E0A-3332-4BF2-A397-B4D467EFA9BC}" type="parTrans" cxnId="{DBF0C287-1D03-429C-BF12-2ACF62C86CC7}">
      <dgm:prSet/>
      <dgm:spPr/>
      <dgm:t>
        <a:bodyPr/>
        <a:lstStyle/>
        <a:p>
          <a:endParaRPr lang="en-US"/>
        </a:p>
      </dgm:t>
    </dgm:pt>
    <dgm:pt modelId="{B34BD9AF-C9EC-41BF-AD7E-BE8050C0A1A6}" type="sibTrans" cxnId="{DBF0C287-1D03-429C-BF12-2ACF62C86CC7}">
      <dgm:prSet/>
      <dgm:spPr/>
      <dgm:t>
        <a:bodyPr/>
        <a:lstStyle/>
        <a:p>
          <a:pPr>
            <a:lnSpc>
              <a:spcPct val="100000"/>
            </a:lnSpc>
            <a:defRPr b="1"/>
          </a:pPr>
          <a:endParaRPr lang="en-US"/>
        </a:p>
      </dgm:t>
    </dgm:pt>
    <dgm:pt modelId="{B8A6CC91-313F-4E82-98D5-C67CC49AA68D}">
      <dgm:prSet/>
      <dgm:spPr/>
      <dgm:t>
        <a:bodyPr/>
        <a:lstStyle/>
        <a:p>
          <a:pPr>
            <a:lnSpc>
              <a:spcPct val="100000"/>
            </a:lnSpc>
          </a:pPr>
          <a:r>
            <a:rPr lang="en-US"/>
            <a:t>Une bonne préparation est essentielle pour assurer le succès de toute présentation.</a:t>
          </a:r>
        </a:p>
      </dgm:t>
    </dgm:pt>
    <dgm:pt modelId="{9A783FC0-DD65-478A-844A-0B05DF685451}" type="parTrans" cxnId="{6D9BEC95-DE30-44C2-AD46-C005182F939C}">
      <dgm:prSet/>
      <dgm:spPr/>
      <dgm:t>
        <a:bodyPr/>
        <a:lstStyle/>
        <a:p>
          <a:endParaRPr lang="en-US"/>
        </a:p>
      </dgm:t>
    </dgm:pt>
    <dgm:pt modelId="{535BEFA7-7483-43F1-8A38-550A62377BB1}" type="sibTrans" cxnId="{6D9BEC95-DE30-44C2-AD46-C005182F939C}">
      <dgm:prSet/>
      <dgm:spPr/>
      <dgm:t>
        <a:bodyPr/>
        <a:lstStyle/>
        <a:p>
          <a:endParaRPr lang="en-US"/>
        </a:p>
      </dgm:t>
    </dgm:pt>
    <dgm:pt modelId="{B2F9333D-09E7-4EAF-87F5-1C5BDEC89345}">
      <dgm:prSet/>
      <dgm:spPr/>
      <dgm:t>
        <a:bodyPr/>
        <a:lstStyle/>
        <a:p>
          <a:pPr>
            <a:lnSpc>
              <a:spcPct val="100000"/>
            </a:lnSpc>
            <a:defRPr b="1"/>
          </a:pPr>
          <a:r>
            <a:rPr lang="en-US"/>
            <a:t>Structure claire</a:t>
          </a:r>
        </a:p>
      </dgm:t>
    </dgm:pt>
    <dgm:pt modelId="{56128669-F9E6-48B0-A9BE-5B7CF1834783}" type="parTrans" cxnId="{2927AF17-800A-42A6-8B1E-B181CA38E6BB}">
      <dgm:prSet/>
      <dgm:spPr/>
      <dgm:t>
        <a:bodyPr/>
        <a:lstStyle/>
        <a:p>
          <a:endParaRPr lang="en-US"/>
        </a:p>
      </dgm:t>
    </dgm:pt>
    <dgm:pt modelId="{26B09E3C-1893-4054-B650-BC469C561EE5}" type="sibTrans" cxnId="{2927AF17-800A-42A6-8B1E-B181CA38E6BB}">
      <dgm:prSet/>
      <dgm:spPr/>
      <dgm:t>
        <a:bodyPr/>
        <a:lstStyle/>
        <a:p>
          <a:pPr>
            <a:lnSpc>
              <a:spcPct val="100000"/>
            </a:lnSpc>
            <a:defRPr b="1"/>
          </a:pPr>
          <a:endParaRPr lang="en-US"/>
        </a:p>
      </dgm:t>
    </dgm:pt>
    <dgm:pt modelId="{54C32431-6E62-44C9-979B-F4CA2FE04856}">
      <dgm:prSet/>
      <dgm:spPr/>
      <dgm:t>
        <a:bodyPr/>
        <a:lstStyle/>
        <a:p>
          <a:pPr>
            <a:lnSpc>
              <a:spcPct val="100000"/>
            </a:lnSpc>
          </a:pPr>
          <a:r>
            <a:rPr lang="en-US"/>
            <a:t>Une structure claire aide à organiser les idées et à faciliter la compréhension du message.</a:t>
          </a:r>
        </a:p>
      </dgm:t>
    </dgm:pt>
    <dgm:pt modelId="{32A2D469-9B94-4EDE-A651-5D9989376118}" type="parTrans" cxnId="{9D471487-5B6F-4227-AA51-16994C4A091B}">
      <dgm:prSet/>
      <dgm:spPr/>
      <dgm:t>
        <a:bodyPr/>
        <a:lstStyle/>
        <a:p>
          <a:endParaRPr lang="en-US"/>
        </a:p>
      </dgm:t>
    </dgm:pt>
    <dgm:pt modelId="{2D8FD631-F7E8-4090-95EF-E5303D651031}" type="sibTrans" cxnId="{9D471487-5B6F-4227-AA51-16994C4A091B}">
      <dgm:prSet/>
      <dgm:spPr/>
      <dgm:t>
        <a:bodyPr/>
        <a:lstStyle/>
        <a:p>
          <a:endParaRPr lang="en-US"/>
        </a:p>
      </dgm:t>
    </dgm:pt>
    <dgm:pt modelId="{FB45AC96-824C-4EEF-9F8A-57FAFA8925D5}">
      <dgm:prSet/>
      <dgm:spPr/>
      <dgm:t>
        <a:bodyPr/>
        <a:lstStyle/>
        <a:p>
          <a:pPr>
            <a:lnSpc>
              <a:spcPct val="100000"/>
            </a:lnSpc>
            <a:defRPr b="1"/>
          </a:pPr>
          <a:r>
            <a:rPr lang="en-US"/>
            <a:t>Supports pertinents</a:t>
          </a:r>
        </a:p>
      </dgm:t>
    </dgm:pt>
    <dgm:pt modelId="{453E8417-A849-43A5-9165-2980B267C275}" type="parTrans" cxnId="{99232CA7-A6BA-43E7-A9CF-913205E6BF26}">
      <dgm:prSet/>
      <dgm:spPr/>
      <dgm:t>
        <a:bodyPr/>
        <a:lstStyle/>
        <a:p>
          <a:endParaRPr lang="en-US"/>
        </a:p>
      </dgm:t>
    </dgm:pt>
    <dgm:pt modelId="{D232EAE8-0EDA-4F36-8817-06F4C248F90F}" type="sibTrans" cxnId="{99232CA7-A6BA-43E7-A9CF-913205E6BF26}">
      <dgm:prSet/>
      <dgm:spPr/>
      <dgm:t>
        <a:bodyPr/>
        <a:lstStyle/>
        <a:p>
          <a:pPr>
            <a:lnSpc>
              <a:spcPct val="100000"/>
            </a:lnSpc>
            <a:defRPr b="1"/>
          </a:pPr>
          <a:endParaRPr lang="en-US"/>
        </a:p>
      </dgm:t>
    </dgm:pt>
    <dgm:pt modelId="{84133AFA-0BF5-4C5C-8BC2-4E20B9CDD26A}">
      <dgm:prSet/>
      <dgm:spPr/>
      <dgm:t>
        <a:bodyPr/>
        <a:lstStyle/>
        <a:p>
          <a:pPr>
            <a:lnSpc>
              <a:spcPct val="100000"/>
            </a:lnSpc>
          </a:pPr>
          <a:r>
            <a:rPr lang="en-US"/>
            <a:t>Utiliser des supports visuels pertinents renforce l’impact et la mémorisation du message.</a:t>
          </a:r>
        </a:p>
      </dgm:t>
    </dgm:pt>
    <dgm:pt modelId="{3E654FB2-C20A-4AA9-816B-70483129FB3A}" type="parTrans" cxnId="{E20BC2A6-9625-4680-BF29-58EC18AF0429}">
      <dgm:prSet/>
      <dgm:spPr/>
      <dgm:t>
        <a:bodyPr/>
        <a:lstStyle/>
        <a:p>
          <a:endParaRPr lang="en-US"/>
        </a:p>
      </dgm:t>
    </dgm:pt>
    <dgm:pt modelId="{FBD0E11F-3561-4AB4-94AF-E0A7CE836530}" type="sibTrans" cxnId="{E20BC2A6-9625-4680-BF29-58EC18AF0429}">
      <dgm:prSet/>
      <dgm:spPr/>
      <dgm:t>
        <a:bodyPr/>
        <a:lstStyle/>
        <a:p>
          <a:endParaRPr lang="en-US"/>
        </a:p>
      </dgm:t>
    </dgm:pt>
    <dgm:pt modelId="{D9A8C697-F0D5-4A74-AD1A-EA39A36E7BEA}">
      <dgm:prSet/>
      <dgm:spPr/>
      <dgm:t>
        <a:bodyPr/>
        <a:lstStyle/>
        <a:p>
          <a:pPr>
            <a:lnSpc>
              <a:spcPct val="100000"/>
            </a:lnSpc>
            <a:defRPr b="1"/>
          </a:pPr>
          <a:r>
            <a:rPr lang="en-US"/>
            <a:t>Communication efficace</a:t>
          </a:r>
        </a:p>
      </dgm:t>
    </dgm:pt>
    <dgm:pt modelId="{98214B54-7026-4D6A-90EE-7FA0F280C0C9}" type="parTrans" cxnId="{7DB0535E-717C-46FE-81A1-4664A7CB1AEA}">
      <dgm:prSet/>
      <dgm:spPr/>
      <dgm:t>
        <a:bodyPr/>
        <a:lstStyle/>
        <a:p>
          <a:endParaRPr lang="en-US"/>
        </a:p>
      </dgm:t>
    </dgm:pt>
    <dgm:pt modelId="{30B7A863-8808-47F7-B275-B52C043C81F9}" type="sibTrans" cxnId="{7DB0535E-717C-46FE-81A1-4664A7CB1AEA}">
      <dgm:prSet/>
      <dgm:spPr/>
      <dgm:t>
        <a:bodyPr/>
        <a:lstStyle/>
        <a:p>
          <a:endParaRPr lang="en-US"/>
        </a:p>
      </dgm:t>
    </dgm:pt>
    <dgm:pt modelId="{B297C598-D039-4283-845E-A6D0D3141C44}">
      <dgm:prSet/>
      <dgm:spPr/>
      <dgm:t>
        <a:bodyPr/>
        <a:lstStyle/>
        <a:p>
          <a:pPr>
            <a:lnSpc>
              <a:spcPct val="100000"/>
            </a:lnSpc>
          </a:pPr>
          <a:r>
            <a:rPr lang="en-US"/>
            <a:t>Communiquer clairement et de manière engageante capte l’attention de l’auditoire.</a:t>
          </a:r>
        </a:p>
      </dgm:t>
    </dgm:pt>
    <dgm:pt modelId="{C3D07278-305F-465F-96B2-AFA723FCE56C}" type="parTrans" cxnId="{7B75E080-0BD6-47AA-ADAD-8AA96469A35D}">
      <dgm:prSet/>
      <dgm:spPr/>
      <dgm:t>
        <a:bodyPr/>
        <a:lstStyle/>
        <a:p>
          <a:endParaRPr lang="en-US"/>
        </a:p>
      </dgm:t>
    </dgm:pt>
    <dgm:pt modelId="{107C2F04-1116-4F9F-A1FA-6064D2371638}" type="sibTrans" cxnId="{7B75E080-0BD6-47AA-ADAD-8AA96469A35D}">
      <dgm:prSet/>
      <dgm:spPr/>
      <dgm:t>
        <a:bodyPr/>
        <a:lstStyle/>
        <a:p>
          <a:endParaRPr lang="en-US"/>
        </a:p>
      </dgm:t>
    </dgm:pt>
    <dgm:pt modelId="{A6995107-FB2C-4A1B-B741-A35322DCF6D6}" type="pres">
      <dgm:prSet presAssocID="{0138B65D-3B73-4AC6-908A-3A2CF99D980D}" presName="Name0" presStyleCnt="0">
        <dgm:presLayoutVars>
          <dgm:dir/>
          <dgm:resizeHandles val="exact"/>
        </dgm:presLayoutVars>
      </dgm:prSet>
      <dgm:spPr/>
    </dgm:pt>
    <dgm:pt modelId="{FD128B51-32D7-4823-9EEB-F87AC46DA63D}" type="pres">
      <dgm:prSet presAssocID="{AFCC6321-FF9D-4997-A84D-AA3FF3803551}" presName="compNode" presStyleCnt="0"/>
      <dgm:spPr/>
    </dgm:pt>
    <dgm:pt modelId="{204510A4-5769-465B-95DA-B7AE7B32357B}" type="pres">
      <dgm:prSet presAssocID="{AFCC6321-FF9D-4997-A84D-AA3FF3803551}" presName="pictRect" presStyleLbl="revTx" presStyleIdx="0" presStyleCnt="8">
        <dgm:presLayoutVars>
          <dgm:chMax val="0"/>
          <dgm:bulletEnabled/>
        </dgm:presLayoutVars>
      </dgm:prSet>
      <dgm:spPr/>
    </dgm:pt>
    <dgm:pt modelId="{FD4EC923-4B83-4FBB-9FDF-E0C08E44ED45}" type="pres">
      <dgm:prSet presAssocID="{AFCC6321-FF9D-4997-A84D-AA3FF3803551}" presName="textRect" presStyleLbl="revTx" presStyleIdx="1" presStyleCnt="8">
        <dgm:presLayoutVars>
          <dgm:bulletEnabled/>
        </dgm:presLayoutVars>
      </dgm:prSet>
      <dgm:spPr/>
    </dgm:pt>
    <dgm:pt modelId="{3E2DBDD4-14C3-4CA0-A669-F6F554989CA6}" type="pres">
      <dgm:prSet presAssocID="{B34BD9AF-C9EC-41BF-AD7E-BE8050C0A1A6}" presName="sibTrans" presStyleLbl="sibTrans2D1" presStyleIdx="0" presStyleCnt="0"/>
      <dgm:spPr/>
    </dgm:pt>
    <dgm:pt modelId="{7D384271-3D6D-419F-979E-EF6259A8EDCB}" type="pres">
      <dgm:prSet presAssocID="{B2F9333D-09E7-4EAF-87F5-1C5BDEC89345}" presName="compNode" presStyleCnt="0"/>
      <dgm:spPr/>
    </dgm:pt>
    <dgm:pt modelId="{4458C199-7508-45EF-848B-2430136A3790}" type="pres">
      <dgm:prSet presAssocID="{B2F9333D-09E7-4EAF-87F5-1C5BDEC89345}" presName="pictRect" presStyleLbl="revTx" presStyleIdx="2" presStyleCnt="8">
        <dgm:presLayoutVars>
          <dgm:chMax val="0"/>
          <dgm:bulletEnabled/>
        </dgm:presLayoutVars>
      </dgm:prSet>
      <dgm:spPr/>
    </dgm:pt>
    <dgm:pt modelId="{3C45036F-2C73-467D-B1EE-92908351F6E3}" type="pres">
      <dgm:prSet presAssocID="{B2F9333D-09E7-4EAF-87F5-1C5BDEC89345}" presName="textRect" presStyleLbl="revTx" presStyleIdx="3" presStyleCnt="8">
        <dgm:presLayoutVars>
          <dgm:bulletEnabled/>
        </dgm:presLayoutVars>
      </dgm:prSet>
      <dgm:spPr/>
    </dgm:pt>
    <dgm:pt modelId="{C3B4977C-18BD-447F-BE52-6BE023283273}" type="pres">
      <dgm:prSet presAssocID="{26B09E3C-1893-4054-B650-BC469C561EE5}" presName="sibTrans" presStyleLbl="sibTrans2D1" presStyleIdx="0" presStyleCnt="0"/>
      <dgm:spPr/>
    </dgm:pt>
    <dgm:pt modelId="{E9BA2B39-309A-4DAE-99A3-1CE31354D653}" type="pres">
      <dgm:prSet presAssocID="{FB45AC96-824C-4EEF-9F8A-57FAFA8925D5}" presName="compNode" presStyleCnt="0"/>
      <dgm:spPr/>
    </dgm:pt>
    <dgm:pt modelId="{C75498AB-047B-45B8-B385-D3D139140C90}" type="pres">
      <dgm:prSet presAssocID="{FB45AC96-824C-4EEF-9F8A-57FAFA8925D5}" presName="pictRect" presStyleLbl="revTx" presStyleIdx="4" presStyleCnt="8">
        <dgm:presLayoutVars>
          <dgm:chMax val="0"/>
          <dgm:bulletEnabled/>
        </dgm:presLayoutVars>
      </dgm:prSet>
      <dgm:spPr/>
    </dgm:pt>
    <dgm:pt modelId="{69C01D5E-D0EA-495A-84DE-3580242AF1E7}" type="pres">
      <dgm:prSet presAssocID="{FB45AC96-824C-4EEF-9F8A-57FAFA8925D5}" presName="textRect" presStyleLbl="revTx" presStyleIdx="5" presStyleCnt="8">
        <dgm:presLayoutVars>
          <dgm:bulletEnabled/>
        </dgm:presLayoutVars>
      </dgm:prSet>
      <dgm:spPr/>
    </dgm:pt>
    <dgm:pt modelId="{FE37670C-DA8D-4D32-B241-F76567E15E09}" type="pres">
      <dgm:prSet presAssocID="{D232EAE8-0EDA-4F36-8817-06F4C248F90F}" presName="sibTrans" presStyleLbl="sibTrans2D1" presStyleIdx="0" presStyleCnt="0"/>
      <dgm:spPr/>
    </dgm:pt>
    <dgm:pt modelId="{E0DC7D83-D65E-4A01-BB26-75462C7DD1C1}" type="pres">
      <dgm:prSet presAssocID="{D9A8C697-F0D5-4A74-AD1A-EA39A36E7BEA}" presName="compNode" presStyleCnt="0"/>
      <dgm:spPr/>
    </dgm:pt>
    <dgm:pt modelId="{9F99AFF6-5488-42C1-9C71-CD03E9B15462}" type="pres">
      <dgm:prSet presAssocID="{D9A8C697-F0D5-4A74-AD1A-EA39A36E7BEA}" presName="pictRect" presStyleLbl="revTx" presStyleIdx="6" presStyleCnt="8">
        <dgm:presLayoutVars>
          <dgm:chMax val="0"/>
          <dgm:bulletEnabled/>
        </dgm:presLayoutVars>
      </dgm:prSet>
      <dgm:spPr/>
    </dgm:pt>
    <dgm:pt modelId="{3608F8C9-4A7B-407D-A7E8-E86C2908D4B2}" type="pres">
      <dgm:prSet presAssocID="{D9A8C697-F0D5-4A74-AD1A-EA39A36E7BEA}" presName="textRect" presStyleLbl="revTx" presStyleIdx="7" presStyleCnt="8">
        <dgm:presLayoutVars>
          <dgm:bulletEnabled/>
        </dgm:presLayoutVars>
      </dgm:prSet>
      <dgm:spPr/>
    </dgm:pt>
  </dgm:ptLst>
  <dgm:cxnLst>
    <dgm:cxn modelId="{95750313-7DDC-4B6B-9676-2F405F74C6AB}" type="presOf" srcId="{0138B65D-3B73-4AC6-908A-3A2CF99D980D}" destId="{A6995107-FB2C-4A1B-B741-A35322DCF6D6}" srcOrd="0" destOrd="0" presId="urn:microsoft.com/office/officeart/2024/3/layout/hArchList1"/>
    <dgm:cxn modelId="{2927AF17-800A-42A6-8B1E-B181CA38E6BB}" srcId="{0138B65D-3B73-4AC6-908A-3A2CF99D980D}" destId="{B2F9333D-09E7-4EAF-87F5-1C5BDEC89345}" srcOrd="1" destOrd="0" parTransId="{56128669-F9E6-48B0-A9BE-5B7CF1834783}" sibTransId="{26B09E3C-1893-4054-B650-BC469C561EE5}"/>
    <dgm:cxn modelId="{757D2F3E-8D40-4210-895C-1663CFE7CFC8}" type="presOf" srcId="{D9A8C697-F0D5-4A74-AD1A-EA39A36E7BEA}" destId="{9F99AFF6-5488-42C1-9C71-CD03E9B15462}" srcOrd="0" destOrd="0" presId="urn:microsoft.com/office/officeart/2024/3/layout/hArchList1"/>
    <dgm:cxn modelId="{7DB0535E-717C-46FE-81A1-4664A7CB1AEA}" srcId="{0138B65D-3B73-4AC6-908A-3A2CF99D980D}" destId="{D9A8C697-F0D5-4A74-AD1A-EA39A36E7BEA}" srcOrd="3" destOrd="0" parTransId="{98214B54-7026-4D6A-90EE-7FA0F280C0C9}" sibTransId="{30B7A863-8808-47F7-B275-B52C043C81F9}"/>
    <dgm:cxn modelId="{483A4164-FCAE-435F-95D4-9CF1A842BA99}" type="presOf" srcId="{84133AFA-0BF5-4C5C-8BC2-4E20B9CDD26A}" destId="{69C01D5E-D0EA-495A-84DE-3580242AF1E7}" srcOrd="0" destOrd="0" presId="urn:microsoft.com/office/officeart/2024/3/layout/hArchList1"/>
    <dgm:cxn modelId="{926B6A75-0565-4C8C-9AD5-7EAEB8899E62}" type="presOf" srcId="{54C32431-6E62-44C9-979B-F4CA2FE04856}" destId="{3C45036F-2C73-467D-B1EE-92908351F6E3}" srcOrd="0" destOrd="0" presId="urn:microsoft.com/office/officeart/2024/3/layout/hArchList1"/>
    <dgm:cxn modelId="{85CA627C-5748-41C8-9A20-0DEA9679F7C3}" type="presOf" srcId="{D232EAE8-0EDA-4F36-8817-06F4C248F90F}" destId="{FE37670C-DA8D-4D32-B241-F76567E15E09}" srcOrd="0" destOrd="0" presId="urn:microsoft.com/office/officeart/2024/3/layout/hArchList1"/>
    <dgm:cxn modelId="{7B75E080-0BD6-47AA-ADAD-8AA96469A35D}" srcId="{D9A8C697-F0D5-4A74-AD1A-EA39A36E7BEA}" destId="{B297C598-D039-4283-845E-A6D0D3141C44}" srcOrd="0" destOrd="0" parTransId="{C3D07278-305F-465F-96B2-AFA723FCE56C}" sibTransId="{107C2F04-1116-4F9F-A1FA-6064D2371638}"/>
    <dgm:cxn modelId="{9D471487-5B6F-4227-AA51-16994C4A091B}" srcId="{B2F9333D-09E7-4EAF-87F5-1C5BDEC89345}" destId="{54C32431-6E62-44C9-979B-F4CA2FE04856}" srcOrd="0" destOrd="0" parTransId="{32A2D469-9B94-4EDE-A651-5D9989376118}" sibTransId="{2D8FD631-F7E8-4090-95EF-E5303D651031}"/>
    <dgm:cxn modelId="{DBF0C287-1D03-429C-BF12-2ACF62C86CC7}" srcId="{0138B65D-3B73-4AC6-908A-3A2CF99D980D}" destId="{AFCC6321-FF9D-4997-A84D-AA3FF3803551}" srcOrd="0" destOrd="0" parTransId="{DD5B1E0A-3332-4BF2-A397-B4D467EFA9BC}" sibTransId="{B34BD9AF-C9EC-41BF-AD7E-BE8050C0A1A6}"/>
    <dgm:cxn modelId="{6D9BEC95-DE30-44C2-AD46-C005182F939C}" srcId="{AFCC6321-FF9D-4997-A84D-AA3FF3803551}" destId="{B8A6CC91-313F-4E82-98D5-C67CC49AA68D}" srcOrd="0" destOrd="0" parTransId="{9A783FC0-DD65-478A-844A-0B05DF685451}" sibTransId="{535BEFA7-7483-43F1-8A38-550A62377BB1}"/>
    <dgm:cxn modelId="{250A4F98-3AF4-4503-8C5C-99B075088108}" type="presOf" srcId="{B34BD9AF-C9EC-41BF-AD7E-BE8050C0A1A6}" destId="{3E2DBDD4-14C3-4CA0-A669-F6F554989CA6}" srcOrd="0" destOrd="0" presId="urn:microsoft.com/office/officeart/2024/3/layout/hArchList1"/>
    <dgm:cxn modelId="{E20BC2A6-9625-4680-BF29-58EC18AF0429}" srcId="{FB45AC96-824C-4EEF-9F8A-57FAFA8925D5}" destId="{84133AFA-0BF5-4C5C-8BC2-4E20B9CDD26A}" srcOrd="0" destOrd="0" parTransId="{3E654FB2-C20A-4AA9-816B-70483129FB3A}" sibTransId="{FBD0E11F-3561-4AB4-94AF-E0A7CE836530}"/>
    <dgm:cxn modelId="{99232CA7-A6BA-43E7-A9CF-913205E6BF26}" srcId="{0138B65D-3B73-4AC6-908A-3A2CF99D980D}" destId="{FB45AC96-824C-4EEF-9F8A-57FAFA8925D5}" srcOrd="2" destOrd="0" parTransId="{453E8417-A849-43A5-9165-2980B267C275}" sibTransId="{D232EAE8-0EDA-4F36-8817-06F4C248F90F}"/>
    <dgm:cxn modelId="{05634CB5-E13F-476B-B9DB-E44208DEC00C}" type="presOf" srcId="{AFCC6321-FF9D-4997-A84D-AA3FF3803551}" destId="{204510A4-5769-465B-95DA-B7AE7B32357B}" srcOrd="0" destOrd="0" presId="urn:microsoft.com/office/officeart/2024/3/layout/hArchList1"/>
    <dgm:cxn modelId="{DE23CBB5-81B2-4C83-A954-F32CDEF83BCE}" type="presOf" srcId="{FB45AC96-824C-4EEF-9F8A-57FAFA8925D5}" destId="{C75498AB-047B-45B8-B385-D3D139140C90}" srcOrd="0" destOrd="0" presId="urn:microsoft.com/office/officeart/2024/3/layout/hArchList1"/>
    <dgm:cxn modelId="{D57952C9-137C-4308-81DC-6524B87BE4BA}" type="presOf" srcId="{B8A6CC91-313F-4E82-98D5-C67CC49AA68D}" destId="{FD4EC923-4B83-4FBB-9FDF-E0C08E44ED45}" srcOrd="0" destOrd="0" presId="urn:microsoft.com/office/officeart/2024/3/layout/hArchList1"/>
    <dgm:cxn modelId="{C94271D3-825A-4A13-993B-642304EA5CEF}" type="presOf" srcId="{B297C598-D039-4283-845E-A6D0D3141C44}" destId="{3608F8C9-4A7B-407D-A7E8-E86C2908D4B2}" srcOrd="0" destOrd="0" presId="urn:microsoft.com/office/officeart/2024/3/layout/hArchList1"/>
    <dgm:cxn modelId="{429292D6-695E-46E5-B7BE-985DF35D247B}" type="presOf" srcId="{B2F9333D-09E7-4EAF-87F5-1C5BDEC89345}" destId="{4458C199-7508-45EF-848B-2430136A3790}" srcOrd="0" destOrd="0" presId="urn:microsoft.com/office/officeart/2024/3/layout/hArchList1"/>
    <dgm:cxn modelId="{A6F6AAE9-DD2F-4F73-97C2-2C6EFF7079B9}" type="presOf" srcId="{26B09E3C-1893-4054-B650-BC469C561EE5}" destId="{C3B4977C-18BD-447F-BE52-6BE023283273}" srcOrd="0" destOrd="0" presId="urn:microsoft.com/office/officeart/2024/3/layout/hArchList1"/>
    <dgm:cxn modelId="{1CD68E1C-DACA-46F8-A89D-9A0283AE3DB3}" type="presParOf" srcId="{A6995107-FB2C-4A1B-B741-A35322DCF6D6}" destId="{FD128B51-32D7-4823-9EEB-F87AC46DA63D}" srcOrd="0" destOrd="0" presId="urn:microsoft.com/office/officeart/2024/3/layout/hArchList1"/>
    <dgm:cxn modelId="{3AF38A76-6517-420C-A2BF-8DC81F420EE6}" type="presParOf" srcId="{FD128B51-32D7-4823-9EEB-F87AC46DA63D}" destId="{204510A4-5769-465B-95DA-B7AE7B32357B}" srcOrd="0" destOrd="0" presId="urn:microsoft.com/office/officeart/2024/3/layout/hArchList1"/>
    <dgm:cxn modelId="{C3D7B212-28F6-454A-BB86-4FE4B5E0249E}" type="presParOf" srcId="{FD128B51-32D7-4823-9EEB-F87AC46DA63D}" destId="{FD4EC923-4B83-4FBB-9FDF-E0C08E44ED45}" srcOrd="1" destOrd="0" presId="urn:microsoft.com/office/officeart/2024/3/layout/hArchList1"/>
    <dgm:cxn modelId="{7F601FF3-9CCB-4F46-ACDB-9E04FD23FCEF}" type="presParOf" srcId="{A6995107-FB2C-4A1B-B741-A35322DCF6D6}" destId="{3E2DBDD4-14C3-4CA0-A669-F6F554989CA6}" srcOrd="1" destOrd="0" presId="urn:microsoft.com/office/officeart/2024/3/layout/hArchList1"/>
    <dgm:cxn modelId="{5D41A90B-C91A-4D18-B173-03EB6AA49142}" type="presParOf" srcId="{A6995107-FB2C-4A1B-B741-A35322DCF6D6}" destId="{7D384271-3D6D-419F-979E-EF6259A8EDCB}" srcOrd="2" destOrd="0" presId="urn:microsoft.com/office/officeart/2024/3/layout/hArchList1"/>
    <dgm:cxn modelId="{4A59922B-0D3C-4231-A8CA-1DD7CEB2C0FB}" type="presParOf" srcId="{7D384271-3D6D-419F-979E-EF6259A8EDCB}" destId="{4458C199-7508-45EF-848B-2430136A3790}" srcOrd="0" destOrd="0" presId="urn:microsoft.com/office/officeart/2024/3/layout/hArchList1"/>
    <dgm:cxn modelId="{DB5DD867-350E-4F61-B224-BF8034274E29}" type="presParOf" srcId="{7D384271-3D6D-419F-979E-EF6259A8EDCB}" destId="{3C45036F-2C73-467D-B1EE-92908351F6E3}" srcOrd="1" destOrd="0" presId="urn:microsoft.com/office/officeart/2024/3/layout/hArchList1"/>
    <dgm:cxn modelId="{71F87F0A-8854-4F42-80C4-7FA2BB8F3B85}" type="presParOf" srcId="{A6995107-FB2C-4A1B-B741-A35322DCF6D6}" destId="{C3B4977C-18BD-447F-BE52-6BE023283273}" srcOrd="3" destOrd="0" presId="urn:microsoft.com/office/officeart/2024/3/layout/hArchList1"/>
    <dgm:cxn modelId="{42F2329A-8115-4CDF-86AF-671078A18644}" type="presParOf" srcId="{A6995107-FB2C-4A1B-B741-A35322DCF6D6}" destId="{E9BA2B39-309A-4DAE-99A3-1CE31354D653}" srcOrd="4" destOrd="0" presId="urn:microsoft.com/office/officeart/2024/3/layout/hArchList1"/>
    <dgm:cxn modelId="{FF45E5C7-C3BD-47EE-9842-2336FC256403}" type="presParOf" srcId="{E9BA2B39-309A-4DAE-99A3-1CE31354D653}" destId="{C75498AB-047B-45B8-B385-D3D139140C90}" srcOrd="0" destOrd="0" presId="urn:microsoft.com/office/officeart/2024/3/layout/hArchList1"/>
    <dgm:cxn modelId="{1C1BE1FA-2BDA-47E5-98FE-2EE5A7B1600C}" type="presParOf" srcId="{E9BA2B39-309A-4DAE-99A3-1CE31354D653}" destId="{69C01D5E-D0EA-495A-84DE-3580242AF1E7}" srcOrd="1" destOrd="0" presId="urn:microsoft.com/office/officeart/2024/3/layout/hArchList1"/>
    <dgm:cxn modelId="{87493DB3-5105-45AE-8B51-3FDE2246B1FC}" type="presParOf" srcId="{A6995107-FB2C-4A1B-B741-A35322DCF6D6}" destId="{FE37670C-DA8D-4D32-B241-F76567E15E09}" srcOrd="5" destOrd="0" presId="urn:microsoft.com/office/officeart/2024/3/layout/hArchList1"/>
    <dgm:cxn modelId="{D6411B75-F162-4CEA-8A15-6CB14C0D137B}" type="presParOf" srcId="{A6995107-FB2C-4A1B-B741-A35322DCF6D6}" destId="{E0DC7D83-D65E-4A01-BB26-75462C7DD1C1}" srcOrd="6" destOrd="0" presId="urn:microsoft.com/office/officeart/2024/3/layout/hArchList1"/>
    <dgm:cxn modelId="{C922A326-3C2E-4BFB-80F1-3A97D75B91CE}" type="presParOf" srcId="{E0DC7D83-D65E-4A01-BB26-75462C7DD1C1}" destId="{9F99AFF6-5488-42C1-9C71-CD03E9B15462}" srcOrd="0" destOrd="0" presId="urn:microsoft.com/office/officeart/2024/3/layout/hArchList1"/>
    <dgm:cxn modelId="{AF55FE48-8695-4334-B372-64FF31F83DD9}" type="presParOf" srcId="{E0DC7D83-D65E-4A01-BB26-75462C7DD1C1}" destId="{3608F8C9-4A7B-407D-A7E8-E86C2908D4B2}"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AAD6D5-B074-4FDB-A32A-813A39EFDCCF}">
      <dsp:nvSpPr>
        <dsp:cNvPr id="0" name=""/>
        <dsp:cNvSpPr/>
      </dsp:nvSpPr>
      <dsp:spPr>
        <a:xfrm>
          <a:off x="0" y="0"/>
          <a:ext cx="1681599" cy="168159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l="6588" r="26661" b="-2"/>
          <a:stretch/>
        </a:blipFill>
        <a:ln>
          <a:noFill/>
        </a:ln>
        <a:effectLst/>
      </dsp:spPr>
      <dsp:style>
        <a:lnRef idx="0">
          <a:scrgbClr r="0" g="0" b="0"/>
        </a:lnRef>
        <a:fillRef idx="3">
          <a:scrgbClr r="0" g="0" b="0"/>
        </a:fillRef>
        <a:effectRef idx="2">
          <a:scrgbClr r="0" g="0" b="0"/>
        </a:effectRef>
        <a:fontRef idx="minor">
          <a:schemeClr val="lt1"/>
        </a:fontRef>
      </dsp:style>
    </dsp:sp>
    <dsp:sp modelId="{822B6BD1-63D7-4614-B35C-ED524DA64CB1}">
      <dsp:nvSpPr>
        <dsp:cNvPr id="0" name=""/>
        <dsp:cNvSpPr/>
      </dsp:nvSpPr>
      <dsp:spPr>
        <a:xfrm>
          <a:off x="1861599" y="0"/>
          <a:ext cx="5167674" cy="3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fr-FR" sz="1800" kern="1200"/>
            <a:t>Gestion du trac</a:t>
          </a:r>
        </a:p>
      </dsp:txBody>
      <dsp:txXfrm>
        <a:off x="1861599" y="0"/>
        <a:ext cx="5167674" cy="346182"/>
      </dsp:txXfrm>
    </dsp:sp>
    <dsp:sp modelId="{85E6E9C4-C477-42A2-8718-C983184E8459}">
      <dsp:nvSpPr>
        <dsp:cNvPr id="0" name=""/>
        <dsp:cNvSpPr/>
      </dsp:nvSpPr>
      <dsp:spPr>
        <a:xfrm>
          <a:off x="1861599" y="346182"/>
          <a:ext cx="5167674" cy="1335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fr-FR" sz="1400" kern="1200"/>
            <a:t>Apprendre à maîtriser le trac aide à maintenir la concentration et favorise le bien-être lors d’activités importantes.</a:t>
          </a:r>
        </a:p>
      </dsp:txBody>
      <dsp:txXfrm>
        <a:off x="1861599" y="346182"/>
        <a:ext cx="5167674" cy="1335417"/>
      </dsp:txXfrm>
    </dsp:sp>
    <dsp:sp modelId="{9A023725-0E3D-4122-AC70-A1A07BD03FD5}">
      <dsp:nvSpPr>
        <dsp:cNvPr id="0" name=""/>
        <dsp:cNvSpPr/>
      </dsp:nvSpPr>
      <dsp:spPr>
        <a:xfrm>
          <a:off x="0" y="1816127"/>
          <a:ext cx="1681599" cy="1681599"/>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l="30626" r="2623" b="-2"/>
          <a:stretch/>
        </a:blipFill>
        <a:ln>
          <a:noFill/>
        </a:ln>
        <a:effectLst/>
      </dsp:spPr>
      <dsp:style>
        <a:lnRef idx="0">
          <a:scrgbClr r="0" g="0" b="0"/>
        </a:lnRef>
        <a:fillRef idx="3">
          <a:scrgbClr r="0" g="0" b="0"/>
        </a:fillRef>
        <a:effectRef idx="2">
          <a:scrgbClr r="0" g="0" b="0"/>
        </a:effectRef>
        <a:fontRef idx="minor">
          <a:schemeClr val="lt1"/>
        </a:fontRef>
      </dsp:style>
    </dsp:sp>
    <dsp:sp modelId="{25043D76-BC7F-4900-852B-61A8550B8503}">
      <dsp:nvSpPr>
        <dsp:cNvPr id="0" name=""/>
        <dsp:cNvSpPr/>
      </dsp:nvSpPr>
      <dsp:spPr>
        <a:xfrm>
          <a:off x="1861599" y="1816127"/>
          <a:ext cx="5167674" cy="3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fr-FR" sz="1800" kern="1200"/>
            <a:t>Techniques de relaxation</a:t>
          </a:r>
        </a:p>
      </dsp:txBody>
      <dsp:txXfrm>
        <a:off x="1861599" y="1816127"/>
        <a:ext cx="5167674" cy="346182"/>
      </dsp:txXfrm>
    </dsp:sp>
    <dsp:sp modelId="{1D03BA85-C18D-48D9-B64B-91D996E624BB}">
      <dsp:nvSpPr>
        <dsp:cNvPr id="0" name=""/>
        <dsp:cNvSpPr/>
      </dsp:nvSpPr>
      <dsp:spPr>
        <a:xfrm>
          <a:off x="1861599" y="2162310"/>
          <a:ext cx="5167674" cy="1335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fr-FR" sz="1400" kern="1200"/>
            <a:t>Les méthodes de relaxation, comme la respiration profonde, réduisent le stress et améliorent la stabilité émotionnelle.</a:t>
          </a:r>
        </a:p>
      </dsp:txBody>
      <dsp:txXfrm>
        <a:off x="1861599" y="2162310"/>
        <a:ext cx="5167674" cy="1335417"/>
      </dsp:txXfrm>
    </dsp:sp>
    <dsp:sp modelId="{555D05E4-9040-4D39-85D7-BD9E84785958}">
      <dsp:nvSpPr>
        <dsp:cNvPr id="0" name=""/>
        <dsp:cNvSpPr/>
      </dsp:nvSpPr>
      <dsp:spPr>
        <a:xfrm>
          <a:off x="0" y="3632255"/>
          <a:ext cx="1681599" cy="1681599"/>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t="26499" r="-2" b="6750"/>
          <a:stretch/>
        </a:blipFill>
        <a:ln>
          <a:noFill/>
        </a:ln>
        <a:effectLst/>
      </dsp:spPr>
      <dsp:style>
        <a:lnRef idx="0">
          <a:scrgbClr r="0" g="0" b="0"/>
        </a:lnRef>
        <a:fillRef idx="3">
          <a:scrgbClr r="0" g="0" b="0"/>
        </a:fillRef>
        <a:effectRef idx="2">
          <a:scrgbClr r="0" g="0" b="0"/>
        </a:effectRef>
        <a:fontRef idx="minor">
          <a:schemeClr val="lt1"/>
        </a:fontRef>
      </dsp:style>
    </dsp:sp>
    <dsp:sp modelId="{D9297945-B448-4AC9-9F39-C21232051226}">
      <dsp:nvSpPr>
        <dsp:cNvPr id="0" name=""/>
        <dsp:cNvSpPr/>
      </dsp:nvSpPr>
      <dsp:spPr>
        <a:xfrm>
          <a:off x="1861599" y="3632255"/>
          <a:ext cx="5167674" cy="3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fr-FR" sz="1800" kern="1200"/>
            <a:t>Préparation mentale et exercices</a:t>
          </a:r>
        </a:p>
      </dsp:txBody>
      <dsp:txXfrm>
        <a:off x="1861599" y="3632255"/>
        <a:ext cx="5167674" cy="346182"/>
      </dsp:txXfrm>
    </dsp:sp>
    <dsp:sp modelId="{4B9FBDA3-AE0D-4673-B1BC-FBE6D113AA30}">
      <dsp:nvSpPr>
        <dsp:cNvPr id="0" name=""/>
        <dsp:cNvSpPr/>
      </dsp:nvSpPr>
      <dsp:spPr>
        <a:xfrm>
          <a:off x="1861599" y="3978438"/>
          <a:ext cx="5167674" cy="1335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fr-FR" sz="1400" kern="1200"/>
            <a:t>La préparation mentale et les exercices réguliers renforcent l’attention et favorisent un état d’esprit positif.</a:t>
          </a:r>
        </a:p>
      </dsp:txBody>
      <dsp:txXfrm>
        <a:off x="1861599" y="3978438"/>
        <a:ext cx="5167674" cy="13354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4510A4-5769-465B-95DA-B7AE7B32357B}">
      <dsp:nvSpPr>
        <dsp:cNvPr id="0" name=""/>
        <dsp:cNvSpPr/>
      </dsp:nvSpPr>
      <dsp:spPr>
        <a:xfrm>
          <a:off x="0" y="0"/>
          <a:ext cx="2512063" cy="604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Importance de la préparation</a:t>
          </a:r>
        </a:p>
      </dsp:txBody>
      <dsp:txXfrm>
        <a:off x="0" y="0"/>
        <a:ext cx="2512063" cy="604600"/>
      </dsp:txXfrm>
    </dsp:sp>
    <dsp:sp modelId="{FD4EC923-4B83-4FBB-9FDF-E0C08E44ED45}">
      <dsp:nvSpPr>
        <dsp:cNvPr id="0" name=""/>
        <dsp:cNvSpPr/>
      </dsp:nvSpPr>
      <dsp:spPr>
        <a:xfrm>
          <a:off x="0" y="604600"/>
          <a:ext cx="2512063" cy="1901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Une bonne préparation est essentielle pour assurer le succès de toute présentation.</a:t>
          </a:r>
        </a:p>
      </dsp:txBody>
      <dsp:txXfrm>
        <a:off x="0" y="604600"/>
        <a:ext cx="2512063" cy="1901100"/>
      </dsp:txXfrm>
    </dsp:sp>
    <dsp:sp modelId="{4458C199-7508-45EF-848B-2430136A3790}">
      <dsp:nvSpPr>
        <dsp:cNvPr id="0" name=""/>
        <dsp:cNvSpPr/>
      </dsp:nvSpPr>
      <dsp:spPr>
        <a:xfrm>
          <a:off x="2763270" y="0"/>
          <a:ext cx="2512063" cy="604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Structure claire</a:t>
          </a:r>
        </a:p>
      </dsp:txBody>
      <dsp:txXfrm>
        <a:off x="2763270" y="0"/>
        <a:ext cx="2512063" cy="604600"/>
      </dsp:txXfrm>
    </dsp:sp>
    <dsp:sp modelId="{3C45036F-2C73-467D-B1EE-92908351F6E3}">
      <dsp:nvSpPr>
        <dsp:cNvPr id="0" name=""/>
        <dsp:cNvSpPr/>
      </dsp:nvSpPr>
      <dsp:spPr>
        <a:xfrm>
          <a:off x="2763270" y="604600"/>
          <a:ext cx="2512063" cy="1901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Une structure claire aide à organiser les idées et à faciliter la compréhension du message.</a:t>
          </a:r>
        </a:p>
      </dsp:txBody>
      <dsp:txXfrm>
        <a:off x="2763270" y="604600"/>
        <a:ext cx="2512063" cy="1901100"/>
      </dsp:txXfrm>
    </dsp:sp>
    <dsp:sp modelId="{C75498AB-047B-45B8-B385-D3D139140C90}">
      <dsp:nvSpPr>
        <dsp:cNvPr id="0" name=""/>
        <dsp:cNvSpPr/>
      </dsp:nvSpPr>
      <dsp:spPr>
        <a:xfrm>
          <a:off x="5526540" y="0"/>
          <a:ext cx="2512063" cy="604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Supports pertinents</a:t>
          </a:r>
        </a:p>
      </dsp:txBody>
      <dsp:txXfrm>
        <a:off x="5526540" y="0"/>
        <a:ext cx="2512063" cy="604600"/>
      </dsp:txXfrm>
    </dsp:sp>
    <dsp:sp modelId="{69C01D5E-D0EA-495A-84DE-3580242AF1E7}">
      <dsp:nvSpPr>
        <dsp:cNvPr id="0" name=""/>
        <dsp:cNvSpPr/>
      </dsp:nvSpPr>
      <dsp:spPr>
        <a:xfrm>
          <a:off x="5526540" y="604600"/>
          <a:ext cx="2512063" cy="1901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Utiliser des supports visuels pertinents renforce l’impact et la mémorisation du message.</a:t>
          </a:r>
        </a:p>
      </dsp:txBody>
      <dsp:txXfrm>
        <a:off x="5526540" y="604600"/>
        <a:ext cx="2512063" cy="1901100"/>
      </dsp:txXfrm>
    </dsp:sp>
    <dsp:sp modelId="{9F99AFF6-5488-42C1-9C71-CD03E9B15462}">
      <dsp:nvSpPr>
        <dsp:cNvPr id="0" name=""/>
        <dsp:cNvSpPr/>
      </dsp:nvSpPr>
      <dsp:spPr>
        <a:xfrm>
          <a:off x="8289811" y="0"/>
          <a:ext cx="2512063" cy="604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Communication efficace</a:t>
          </a:r>
        </a:p>
      </dsp:txBody>
      <dsp:txXfrm>
        <a:off x="8289811" y="0"/>
        <a:ext cx="2512063" cy="604600"/>
      </dsp:txXfrm>
    </dsp:sp>
    <dsp:sp modelId="{3608F8C9-4A7B-407D-A7E8-E86C2908D4B2}">
      <dsp:nvSpPr>
        <dsp:cNvPr id="0" name=""/>
        <dsp:cNvSpPr/>
      </dsp:nvSpPr>
      <dsp:spPr>
        <a:xfrm>
          <a:off x="8289811" y="604600"/>
          <a:ext cx="2512063" cy="1901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Communiquer clairement et de manière engageante capte l’attention de l’auditoire.</a:t>
          </a:r>
        </a:p>
      </dsp:txBody>
      <dsp:txXfrm>
        <a:off x="8289811" y="604600"/>
        <a:ext cx="2512063" cy="1901100"/>
      </dsp:txXfrm>
    </dsp:sp>
  </dsp:spTree>
</dsp:drawing>
</file>

<file path=ppt/diagrams/layout1.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22DB86-04B7-4AF1-80B8-5BD78C47E998}" type="datetimeFigureOut">
              <a:rPr lang="fr-FR" smtClean="0"/>
              <a:t>15/09/2025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817F34-E6E7-4280-B2A2-E111C52F2019}" type="slidenum">
              <a:rPr lang="fr-FR" smtClean="0"/>
              <a:t>‹N°›</a:t>
            </a:fld>
            <a:endParaRPr lang="fr-FR"/>
          </a:p>
        </p:txBody>
      </p:sp>
    </p:spTree>
    <p:extLst>
      <p:ext uri="{BB962C8B-B14F-4D97-AF65-F5344CB8AC3E}">
        <p14:creationId xmlns:p14="http://schemas.microsoft.com/office/powerpoint/2010/main" val="688898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Le contenu généré par l’IA peut être incorrect.
---
Cette présentation offre un guide complet pour construire et délivrer une présentation efficace. Nous aborderons les bases, la structure, les outils nécessaires et les conseils pour captiver votre auditoire à travers un contenu organisé et pertinent.
</a:t>
            </a:r>
          </a:p>
        </p:txBody>
      </p:sp>
      <p:sp>
        <p:nvSpPr>
          <p:cNvPr id="4" name="Espace réservé du numéro de diapositive 3"/>
          <p:cNvSpPr>
            <a:spLocks noGrp="1"/>
          </p:cNvSpPr>
          <p:nvPr>
            <p:ph type="sldNum" sz="quarter" idx="5"/>
          </p:nvPr>
        </p:nvSpPr>
        <p:spPr/>
        <p:txBody>
          <a:bodyPr/>
          <a:lstStyle/>
          <a:p>
            <a:fld id="{091E3688-DD22-4994-81D0-9C2B837AF65F}" type="slidenum">
              <a:rPr lang="fr-FR" smtClean="0"/>
              <a:t>1</a:t>
            </a:fld>
            <a:endParaRPr lang="fr-FR"/>
          </a:p>
        </p:txBody>
      </p:sp>
    </p:spTree>
    <p:extLst>
      <p:ext uri="{BB962C8B-B14F-4D97-AF65-F5344CB8AC3E}">
        <p14:creationId xmlns:p14="http://schemas.microsoft.com/office/powerpoint/2010/main" val="1681082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
---
La conclusion résume les points clés, renforce le message principal, et peut ouvrir sur une réflexion ou une action future, laissant une impression durable à l’auditoire.
Source de l’image : bibliothèque de contenu Microsoft 365
</a:t>
            </a:r>
          </a:p>
        </p:txBody>
      </p:sp>
      <p:sp>
        <p:nvSpPr>
          <p:cNvPr id="4" name="Espace réservé du numéro de diapositive 3"/>
          <p:cNvSpPr>
            <a:spLocks noGrp="1"/>
          </p:cNvSpPr>
          <p:nvPr>
            <p:ph type="sldNum" sz="quarter" idx="5"/>
          </p:nvPr>
        </p:nvSpPr>
        <p:spPr/>
        <p:txBody>
          <a:bodyPr/>
          <a:lstStyle/>
          <a:p>
            <a:fld id="{091E3688-DD22-4994-81D0-9C2B837AF65F}" type="slidenum">
              <a:rPr lang="fr-FR" smtClean="0"/>
              <a:t>10</a:t>
            </a:fld>
            <a:endParaRPr lang="fr-FR"/>
          </a:p>
        </p:txBody>
      </p:sp>
    </p:spTree>
    <p:extLst>
      <p:ext uri="{BB962C8B-B14F-4D97-AF65-F5344CB8AC3E}">
        <p14:creationId xmlns:p14="http://schemas.microsoft.com/office/powerpoint/2010/main" val="3881318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Pour rendre une présentation plus vivante et compréhensible, l’utilisation d’outils et supports visuels est essentielle. Nous découvrirons comment les intégrer efficacement.</a:t>
            </a:r>
          </a:p>
        </p:txBody>
      </p:sp>
      <p:sp>
        <p:nvSpPr>
          <p:cNvPr id="4" name="Espace réservé du numéro de diapositive 3"/>
          <p:cNvSpPr>
            <a:spLocks noGrp="1"/>
          </p:cNvSpPr>
          <p:nvPr>
            <p:ph type="sldNum" sz="quarter" idx="5"/>
          </p:nvPr>
        </p:nvSpPr>
        <p:spPr/>
        <p:txBody>
          <a:bodyPr/>
          <a:lstStyle/>
          <a:p>
            <a:fld id="{091E3688-DD22-4994-81D0-9C2B837AF65F}" type="slidenum">
              <a:rPr lang="fr-FR" smtClean="0"/>
              <a:t>11</a:t>
            </a:fld>
            <a:endParaRPr lang="fr-FR"/>
          </a:p>
        </p:txBody>
      </p:sp>
    </p:spTree>
    <p:extLst>
      <p:ext uri="{BB962C8B-B14F-4D97-AF65-F5344CB8AC3E}">
        <p14:creationId xmlns:p14="http://schemas.microsoft.com/office/powerpoint/2010/main" val="3183112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
---
Les diapositives bien conçues renforcent le message grâce à des visuels clairs, des textes courts et une mise en page attrayante, facilitant ainsi la compréhension et l’attention du public.
Source de l’image : bibliothèque de contenu Microsoft 365
</a:t>
            </a:r>
          </a:p>
        </p:txBody>
      </p:sp>
      <p:sp>
        <p:nvSpPr>
          <p:cNvPr id="4" name="Espace réservé du numéro de diapositive 3"/>
          <p:cNvSpPr>
            <a:spLocks noGrp="1"/>
          </p:cNvSpPr>
          <p:nvPr>
            <p:ph type="sldNum" sz="quarter" idx="5"/>
          </p:nvPr>
        </p:nvSpPr>
        <p:spPr/>
        <p:txBody>
          <a:bodyPr/>
          <a:lstStyle/>
          <a:p>
            <a:fld id="{091E3688-DD22-4994-81D0-9C2B837AF65F}" type="slidenum">
              <a:rPr lang="fr-FR" smtClean="0"/>
              <a:t>12</a:t>
            </a:fld>
            <a:endParaRPr lang="fr-FR"/>
          </a:p>
        </p:txBody>
      </p:sp>
    </p:spTree>
    <p:extLst>
      <p:ext uri="{BB962C8B-B14F-4D97-AF65-F5344CB8AC3E}">
        <p14:creationId xmlns:p14="http://schemas.microsoft.com/office/powerpoint/2010/main" val="1971696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
---
Graphiques, tableaux et schémas permettent d’illustrer des données complexes de manière simple et visuelle, aidant à convaincre ou expliquer des concepts abstraits plus facilement.
Source de l’image : bibliothèque de contenu Microsoft 365
</a:t>
            </a:r>
          </a:p>
        </p:txBody>
      </p:sp>
      <p:sp>
        <p:nvSpPr>
          <p:cNvPr id="4" name="Espace réservé du numéro de diapositive 3"/>
          <p:cNvSpPr>
            <a:spLocks noGrp="1"/>
          </p:cNvSpPr>
          <p:nvPr>
            <p:ph type="sldNum" sz="quarter" idx="5"/>
          </p:nvPr>
        </p:nvSpPr>
        <p:spPr/>
        <p:txBody>
          <a:bodyPr/>
          <a:lstStyle/>
          <a:p>
            <a:fld id="{091E3688-DD22-4994-81D0-9C2B837AF65F}" type="slidenum">
              <a:rPr lang="fr-FR" smtClean="0"/>
              <a:t>13</a:t>
            </a:fld>
            <a:endParaRPr lang="fr-FR"/>
          </a:p>
        </p:txBody>
      </p:sp>
    </p:spTree>
    <p:extLst>
      <p:ext uri="{BB962C8B-B14F-4D97-AF65-F5344CB8AC3E}">
        <p14:creationId xmlns:p14="http://schemas.microsoft.com/office/powerpoint/2010/main" val="35522157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
---
Des outils tels que PowerPoint, Prezi, Canva ou Google Slides offrent diverses fonctionnalités pour créer des présentations dynamiques et interactives, adaptées à différents besoins et styles.
Source de l’image : bibliothèque de contenu Microsoft 365
</a:t>
            </a:r>
          </a:p>
        </p:txBody>
      </p:sp>
      <p:sp>
        <p:nvSpPr>
          <p:cNvPr id="4" name="Espace réservé du numéro de diapositive 3"/>
          <p:cNvSpPr>
            <a:spLocks noGrp="1"/>
          </p:cNvSpPr>
          <p:nvPr>
            <p:ph type="sldNum" sz="quarter" idx="5"/>
          </p:nvPr>
        </p:nvSpPr>
        <p:spPr/>
        <p:txBody>
          <a:bodyPr/>
          <a:lstStyle/>
          <a:p>
            <a:fld id="{091E3688-DD22-4994-81D0-9C2B837AF65F}" type="slidenum">
              <a:rPr lang="fr-FR" smtClean="0"/>
              <a:t>14</a:t>
            </a:fld>
            <a:endParaRPr lang="fr-FR"/>
          </a:p>
        </p:txBody>
      </p:sp>
    </p:spTree>
    <p:extLst>
      <p:ext uri="{BB962C8B-B14F-4D97-AF65-F5344CB8AC3E}">
        <p14:creationId xmlns:p14="http://schemas.microsoft.com/office/powerpoint/2010/main" val="2579161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Au-delà du contenu, la manière de présenter est cruciale pour capter l’attention et convaincre. Nous aborderons des techniques pour améliorer votre aisance et votre relation avec le public.</a:t>
            </a:r>
          </a:p>
        </p:txBody>
      </p:sp>
      <p:sp>
        <p:nvSpPr>
          <p:cNvPr id="4" name="Espace réservé du numéro de diapositive 3"/>
          <p:cNvSpPr>
            <a:spLocks noGrp="1"/>
          </p:cNvSpPr>
          <p:nvPr>
            <p:ph type="sldNum" sz="quarter" idx="5"/>
          </p:nvPr>
        </p:nvSpPr>
        <p:spPr/>
        <p:txBody>
          <a:bodyPr/>
          <a:lstStyle/>
          <a:p>
            <a:fld id="{091E3688-DD22-4994-81D0-9C2B837AF65F}" type="slidenum">
              <a:rPr lang="fr-FR" smtClean="0"/>
              <a:t>15</a:t>
            </a:fld>
            <a:endParaRPr lang="fr-FR"/>
          </a:p>
        </p:txBody>
      </p:sp>
    </p:spTree>
    <p:extLst>
      <p:ext uri="{BB962C8B-B14F-4D97-AF65-F5344CB8AC3E}">
        <p14:creationId xmlns:p14="http://schemas.microsoft.com/office/powerpoint/2010/main" val="1951040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
---
Maîtriser la posture, la respiration, le rythme et le volume de la voix sont essentiels pour transmettre confiance et clarté. La préparation et la répétition renforcent également la fluidité du discours.
Source de l’image : bibliothèque de contenu Microsoft 365
</a:t>
            </a:r>
          </a:p>
        </p:txBody>
      </p:sp>
      <p:sp>
        <p:nvSpPr>
          <p:cNvPr id="4" name="Espace réservé du numéro de diapositive 3"/>
          <p:cNvSpPr>
            <a:spLocks noGrp="1"/>
          </p:cNvSpPr>
          <p:nvPr>
            <p:ph type="sldNum" sz="quarter" idx="5"/>
          </p:nvPr>
        </p:nvSpPr>
        <p:spPr/>
        <p:txBody>
          <a:bodyPr/>
          <a:lstStyle/>
          <a:p>
            <a:fld id="{091E3688-DD22-4994-81D0-9C2B837AF65F}" type="slidenum">
              <a:rPr lang="fr-FR" smtClean="0"/>
              <a:t>16</a:t>
            </a:fld>
            <a:endParaRPr lang="fr-FR"/>
          </a:p>
        </p:txBody>
      </p:sp>
    </p:spTree>
    <p:extLst>
      <p:ext uri="{BB962C8B-B14F-4D97-AF65-F5344CB8AC3E}">
        <p14:creationId xmlns:p14="http://schemas.microsoft.com/office/powerpoint/2010/main" val="3746878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
---
Apprendre à gérer le trac permet de rester concentré et d’être plus à l’aise. Des techniques de relaxation, préparation mentale et exercices peuvent grandement améliorer cette gestion.
Source de l’image : bibliothèque de contenu Microsoft 365
</a:t>
            </a:r>
          </a:p>
        </p:txBody>
      </p:sp>
      <p:sp>
        <p:nvSpPr>
          <p:cNvPr id="4" name="Espace réservé du numéro de diapositive 3"/>
          <p:cNvSpPr>
            <a:spLocks noGrp="1"/>
          </p:cNvSpPr>
          <p:nvPr>
            <p:ph type="sldNum" sz="quarter" idx="5"/>
          </p:nvPr>
        </p:nvSpPr>
        <p:spPr/>
        <p:txBody>
          <a:bodyPr/>
          <a:lstStyle/>
          <a:p>
            <a:fld id="{091E3688-DD22-4994-81D0-9C2B837AF65F}" type="slidenum">
              <a:rPr lang="fr-FR" smtClean="0"/>
              <a:t>17</a:t>
            </a:fld>
            <a:endParaRPr lang="fr-FR"/>
          </a:p>
        </p:txBody>
      </p:sp>
    </p:spTree>
    <p:extLst>
      <p:ext uri="{BB962C8B-B14F-4D97-AF65-F5344CB8AC3E}">
        <p14:creationId xmlns:p14="http://schemas.microsoft.com/office/powerpoint/2010/main" val="4205805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
---
Impliquer le public par des questions, des anecdotes ou des échanges crée une atmosphère dynamique et favorise la mémorisation. Savoir répondre aux questions avec assurance valorise votre expertise.
Source de l’image : bibliothèque de contenu Microsoft 365
</a:t>
            </a:r>
          </a:p>
        </p:txBody>
      </p:sp>
      <p:sp>
        <p:nvSpPr>
          <p:cNvPr id="4" name="Espace réservé du numéro de diapositive 3"/>
          <p:cNvSpPr>
            <a:spLocks noGrp="1"/>
          </p:cNvSpPr>
          <p:nvPr>
            <p:ph type="sldNum" sz="quarter" idx="5"/>
          </p:nvPr>
        </p:nvSpPr>
        <p:spPr/>
        <p:txBody>
          <a:bodyPr/>
          <a:lstStyle/>
          <a:p>
            <a:fld id="{091E3688-DD22-4994-81D0-9C2B837AF65F}" type="slidenum">
              <a:rPr lang="fr-FR" smtClean="0"/>
              <a:t>18</a:t>
            </a:fld>
            <a:endParaRPr lang="fr-FR"/>
          </a:p>
        </p:txBody>
      </p:sp>
    </p:spTree>
    <p:extLst>
      <p:ext uri="{BB962C8B-B14F-4D97-AF65-F5344CB8AC3E}">
        <p14:creationId xmlns:p14="http://schemas.microsoft.com/office/powerpoint/2010/main" val="63504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Une présentation réussie repose sur une bonne préparation, une structure claire, des supports pertinents et une communication efficace. En intégrant ces éléments, vous pourrez captiver votre auditoire et transmettre votre message avec impact.</a:t>
            </a:r>
          </a:p>
        </p:txBody>
      </p:sp>
      <p:sp>
        <p:nvSpPr>
          <p:cNvPr id="4" name="Espace réservé du numéro de diapositive 3"/>
          <p:cNvSpPr>
            <a:spLocks noGrp="1"/>
          </p:cNvSpPr>
          <p:nvPr>
            <p:ph type="sldNum" sz="quarter" idx="5"/>
          </p:nvPr>
        </p:nvSpPr>
        <p:spPr/>
        <p:txBody>
          <a:bodyPr/>
          <a:lstStyle/>
          <a:p>
            <a:fld id="{091E3688-DD22-4994-81D0-9C2B837AF65F}" type="slidenum">
              <a:rPr lang="fr-FR" smtClean="0"/>
              <a:t>19</a:t>
            </a:fld>
            <a:endParaRPr lang="fr-FR"/>
          </a:p>
        </p:txBody>
      </p:sp>
    </p:spTree>
    <p:extLst>
      <p:ext uri="{BB962C8B-B14F-4D97-AF65-F5344CB8AC3E}">
        <p14:creationId xmlns:p14="http://schemas.microsoft.com/office/powerpoint/2010/main" val="1763424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
---
Nous explorerons quatre grandes parties : la définition et les objectifs d’une présentation, comment organiser efficacement votre discours, les outils pour enrichir vos supports, et enfin les conseils pour une présentation orale impactante.
Source de l’image : bibliothèque de contenu Microsoft 365
</a:t>
            </a:r>
          </a:p>
        </p:txBody>
      </p:sp>
      <p:sp>
        <p:nvSpPr>
          <p:cNvPr id="4" name="Espace réservé du numéro de diapositive 3"/>
          <p:cNvSpPr>
            <a:spLocks noGrp="1"/>
          </p:cNvSpPr>
          <p:nvPr>
            <p:ph type="sldNum" sz="quarter" idx="5"/>
          </p:nvPr>
        </p:nvSpPr>
        <p:spPr/>
        <p:txBody>
          <a:bodyPr/>
          <a:lstStyle/>
          <a:p>
            <a:fld id="{091E3688-DD22-4994-81D0-9C2B837AF65F}" type="slidenum">
              <a:rPr lang="fr-FR" smtClean="0"/>
              <a:t>2</a:t>
            </a:fld>
            <a:endParaRPr lang="fr-FR"/>
          </a:p>
        </p:txBody>
      </p:sp>
    </p:spTree>
    <p:extLst>
      <p:ext uri="{BB962C8B-B14F-4D97-AF65-F5344CB8AC3E}">
        <p14:creationId xmlns:p14="http://schemas.microsoft.com/office/powerpoint/2010/main" val="2278600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Pour bien débuter, il est essentiel de comprendre ce qu’est une présentation, ses objectifs fondamentaux ainsi que les différents types qui existent selon le contexte et le public ciblé.</a:t>
            </a:r>
          </a:p>
        </p:txBody>
      </p:sp>
      <p:sp>
        <p:nvSpPr>
          <p:cNvPr id="4" name="Espace réservé du numéro de diapositive 3"/>
          <p:cNvSpPr>
            <a:spLocks noGrp="1"/>
          </p:cNvSpPr>
          <p:nvPr>
            <p:ph type="sldNum" sz="quarter" idx="5"/>
          </p:nvPr>
        </p:nvSpPr>
        <p:spPr/>
        <p:txBody>
          <a:bodyPr/>
          <a:lstStyle/>
          <a:p>
            <a:fld id="{091E3688-DD22-4994-81D0-9C2B837AF65F}" type="slidenum">
              <a:rPr lang="fr-FR" smtClean="0"/>
              <a:t>3</a:t>
            </a:fld>
            <a:endParaRPr lang="fr-FR"/>
          </a:p>
        </p:txBody>
      </p:sp>
    </p:spTree>
    <p:extLst>
      <p:ext uri="{BB962C8B-B14F-4D97-AF65-F5344CB8AC3E}">
        <p14:creationId xmlns:p14="http://schemas.microsoft.com/office/powerpoint/2010/main" val="4262213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
---
Une présentation est un exposé structuré visant à transmettre un message, une idée ou une information à un public. Elle peut prendre diverses formes, telles que orale, visuelle ou multimédia, selon l’objectif recherché.
Source de l’image : bibliothèque de contenu Microsoft 365
</a:t>
            </a:r>
          </a:p>
        </p:txBody>
      </p:sp>
      <p:sp>
        <p:nvSpPr>
          <p:cNvPr id="4" name="Espace réservé du numéro de diapositive 3"/>
          <p:cNvSpPr>
            <a:spLocks noGrp="1"/>
          </p:cNvSpPr>
          <p:nvPr>
            <p:ph type="sldNum" sz="quarter" idx="5"/>
          </p:nvPr>
        </p:nvSpPr>
        <p:spPr/>
        <p:txBody>
          <a:bodyPr/>
          <a:lstStyle/>
          <a:p>
            <a:fld id="{091E3688-DD22-4994-81D0-9C2B837AF65F}" type="slidenum">
              <a:rPr lang="fr-FR" smtClean="0"/>
              <a:t>4</a:t>
            </a:fld>
            <a:endParaRPr lang="fr-FR"/>
          </a:p>
        </p:txBody>
      </p:sp>
    </p:spTree>
    <p:extLst>
      <p:ext uri="{BB962C8B-B14F-4D97-AF65-F5344CB8AC3E}">
        <p14:creationId xmlns:p14="http://schemas.microsoft.com/office/powerpoint/2010/main" val="1756178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
---
Les objectifs peuvent être informer, convaincre, motiver ou sensibiliser. Identifier clairement ces objectifs est crucial pour adapter le contenu et la forme afin d’atteindre efficacement l’audience.
Source de l’image : bibliothèque de contenu Microsoft 365
</a:t>
            </a:r>
          </a:p>
        </p:txBody>
      </p:sp>
      <p:sp>
        <p:nvSpPr>
          <p:cNvPr id="4" name="Espace réservé du numéro de diapositive 3"/>
          <p:cNvSpPr>
            <a:spLocks noGrp="1"/>
          </p:cNvSpPr>
          <p:nvPr>
            <p:ph type="sldNum" sz="quarter" idx="5"/>
          </p:nvPr>
        </p:nvSpPr>
        <p:spPr/>
        <p:txBody>
          <a:bodyPr/>
          <a:lstStyle/>
          <a:p>
            <a:fld id="{091E3688-DD22-4994-81D0-9C2B837AF65F}" type="slidenum">
              <a:rPr lang="fr-FR" smtClean="0"/>
              <a:t>5</a:t>
            </a:fld>
            <a:endParaRPr lang="fr-FR"/>
          </a:p>
        </p:txBody>
      </p:sp>
    </p:spTree>
    <p:extLst>
      <p:ext uri="{BB962C8B-B14F-4D97-AF65-F5344CB8AC3E}">
        <p14:creationId xmlns:p14="http://schemas.microsoft.com/office/powerpoint/2010/main" val="1598761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
---
Il existe plusieurs types de présentations : informatives, persuasives, démonstratives ou narratives. Le choix dépend du contexte, du sujet et du public visé pour maximiser l’impact du message.
Source de l’image : bibliothèque de contenu Microsoft 365
</a:t>
            </a:r>
          </a:p>
        </p:txBody>
      </p:sp>
      <p:sp>
        <p:nvSpPr>
          <p:cNvPr id="4" name="Espace réservé du numéro de diapositive 3"/>
          <p:cNvSpPr>
            <a:spLocks noGrp="1"/>
          </p:cNvSpPr>
          <p:nvPr>
            <p:ph type="sldNum" sz="quarter" idx="5"/>
          </p:nvPr>
        </p:nvSpPr>
        <p:spPr/>
        <p:txBody>
          <a:bodyPr/>
          <a:lstStyle/>
          <a:p>
            <a:fld id="{091E3688-DD22-4994-81D0-9C2B837AF65F}" type="slidenum">
              <a:rPr lang="fr-FR" smtClean="0"/>
              <a:t>6</a:t>
            </a:fld>
            <a:endParaRPr lang="fr-FR"/>
          </a:p>
        </p:txBody>
      </p:sp>
    </p:spTree>
    <p:extLst>
      <p:ext uri="{BB962C8B-B14F-4D97-AF65-F5344CB8AC3E}">
        <p14:creationId xmlns:p14="http://schemas.microsoft.com/office/powerpoint/2010/main" val="3438830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Une bonne présentation suit une structure claire et logique, facilitant la compréhension et la mémorisation du message par l’audience. Nous verrons comment bien préparer chaque partie, de l’introduction à la conclusion.</a:t>
            </a:r>
          </a:p>
        </p:txBody>
      </p:sp>
      <p:sp>
        <p:nvSpPr>
          <p:cNvPr id="4" name="Espace réservé du numéro de diapositive 3"/>
          <p:cNvSpPr>
            <a:spLocks noGrp="1"/>
          </p:cNvSpPr>
          <p:nvPr>
            <p:ph type="sldNum" sz="quarter" idx="5"/>
          </p:nvPr>
        </p:nvSpPr>
        <p:spPr/>
        <p:txBody>
          <a:bodyPr/>
          <a:lstStyle/>
          <a:p>
            <a:fld id="{091E3688-DD22-4994-81D0-9C2B837AF65F}" type="slidenum">
              <a:rPr lang="fr-FR" smtClean="0"/>
              <a:t>7</a:t>
            </a:fld>
            <a:endParaRPr lang="fr-FR"/>
          </a:p>
        </p:txBody>
      </p:sp>
    </p:spTree>
    <p:extLst>
      <p:ext uri="{BB962C8B-B14F-4D97-AF65-F5344CB8AC3E}">
        <p14:creationId xmlns:p14="http://schemas.microsoft.com/office/powerpoint/2010/main" val="3107781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
---
L’introduction doit capter l’attention, présenter le sujet, et annoncer les grandes lignes pour préparer l’auditoire. Elle pose le cadre et motive l’intérêt pour la suite de la présentation.
Source de l’image : bibliothèque de contenu Microsoft 365
</a:t>
            </a:r>
          </a:p>
        </p:txBody>
      </p:sp>
      <p:sp>
        <p:nvSpPr>
          <p:cNvPr id="4" name="Espace réservé du numéro de diapositive 3"/>
          <p:cNvSpPr>
            <a:spLocks noGrp="1"/>
          </p:cNvSpPr>
          <p:nvPr>
            <p:ph type="sldNum" sz="quarter" idx="5"/>
          </p:nvPr>
        </p:nvSpPr>
        <p:spPr/>
        <p:txBody>
          <a:bodyPr/>
          <a:lstStyle/>
          <a:p>
            <a:fld id="{091E3688-DD22-4994-81D0-9C2B837AF65F}" type="slidenum">
              <a:rPr lang="fr-FR" smtClean="0"/>
              <a:t>8</a:t>
            </a:fld>
            <a:endParaRPr lang="fr-FR"/>
          </a:p>
        </p:txBody>
      </p:sp>
    </p:spTree>
    <p:extLst>
      <p:ext uri="{BB962C8B-B14F-4D97-AF65-F5344CB8AC3E}">
        <p14:creationId xmlns:p14="http://schemas.microsoft.com/office/powerpoint/2010/main" val="1854416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
---
Le corps de la présentation est organisé en idées principales bien distinctes et soutenues par des exemples, arguments ou données. Cette organisation assure une progression logique et claire du discours.
Source de l’image : bibliothèque de contenu Microsoft 365
</a:t>
            </a:r>
          </a:p>
        </p:txBody>
      </p:sp>
      <p:sp>
        <p:nvSpPr>
          <p:cNvPr id="4" name="Espace réservé du numéro de diapositive 3"/>
          <p:cNvSpPr>
            <a:spLocks noGrp="1"/>
          </p:cNvSpPr>
          <p:nvPr>
            <p:ph type="sldNum" sz="quarter" idx="5"/>
          </p:nvPr>
        </p:nvSpPr>
        <p:spPr/>
        <p:txBody>
          <a:bodyPr/>
          <a:lstStyle/>
          <a:p>
            <a:fld id="{091E3688-DD22-4994-81D0-9C2B837AF65F}" type="slidenum">
              <a:rPr lang="fr-FR" smtClean="0"/>
              <a:t>9</a:t>
            </a:fld>
            <a:endParaRPr lang="fr-FR"/>
          </a:p>
        </p:txBody>
      </p:sp>
    </p:spTree>
    <p:extLst>
      <p:ext uri="{BB962C8B-B14F-4D97-AF65-F5344CB8AC3E}">
        <p14:creationId xmlns:p14="http://schemas.microsoft.com/office/powerpoint/2010/main" val="2858153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9/15/2025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3631787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9/15/2025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1301188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9/15/2025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‹N°›</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863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9/15/2025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4018722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9/15/2025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‹N°›</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928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9/15/2025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4243293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9/15/2025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4252768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9/15/2025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4010025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9/15/2025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2495746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9/15/2025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1741103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9/15/2025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3027665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9/15/2025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‹N°›</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224562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3AC8EBF-AD59-212D-ECEB-FE5FB0A005ED}"/>
              </a:ext>
            </a:extLst>
          </p:cNvPr>
          <p:cNvSpPr>
            <a:spLocks noGrp="1"/>
          </p:cNvSpPr>
          <p:nvPr>
            <p:ph type="ctrTitle"/>
          </p:nvPr>
        </p:nvSpPr>
        <p:spPr>
          <a:xfrm>
            <a:off x="1946564" y="1249217"/>
            <a:ext cx="8298873" cy="2258284"/>
          </a:xfrm>
        </p:spPr>
        <p:txBody>
          <a:bodyPr anchor="b">
            <a:normAutofit/>
          </a:bodyPr>
          <a:lstStyle/>
          <a:p>
            <a:pPr algn="ctr">
              <a:lnSpc>
                <a:spcPct val="90000"/>
              </a:lnSpc>
            </a:pPr>
            <a:r>
              <a:rPr lang="fr-FR" sz="5100"/>
              <a:t>Exemple de présentation : guide structuré pour une présentation efficace</a:t>
            </a:r>
          </a:p>
        </p:txBody>
      </p:sp>
      <p:sp>
        <p:nvSpPr>
          <p:cNvPr id="3" name="Sous-titre 2">
            <a:extLst>
              <a:ext uri="{FF2B5EF4-FFF2-40B4-BE49-F238E27FC236}">
                <a16:creationId xmlns:a16="http://schemas.microsoft.com/office/drawing/2014/main" id="{E239DC61-FF27-55D3-A052-21FF66AE79D1}"/>
              </a:ext>
            </a:extLst>
          </p:cNvPr>
          <p:cNvSpPr>
            <a:spLocks noGrp="1"/>
          </p:cNvSpPr>
          <p:nvPr>
            <p:ph type="subTitle" idx="1"/>
          </p:nvPr>
        </p:nvSpPr>
        <p:spPr>
          <a:xfrm>
            <a:off x="1946564" y="4490100"/>
            <a:ext cx="8298873" cy="1282843"/>
          </a:xfrm>
        </p:spPr>
        <p:txBody>
          <a:bodyPr anchor="t">
            <a:normAutofit/>
          </a:bodyPr>
          <a:lstStyle/>
          <a:p>
            <a:pPr algn="ctr"/>
            <a:r>
              <a:rPr lang="fr-FR" sz="2400"/>
              <a:t>Conseils clés pour réussir et organiser vos discours</a:t>
            </a:r>
          </a:p>
        </p:txBody>
      </p:sp>
      <p:cxnSp>
        <p:nvCxnSpPr>
          <p:cNvPr id="10" name="Straight Connector 9">
            <a:extLst>
              <a:ext uri="{FF2B5EF4-FFF2-40B4-BE49-F238E27FC236}">
                <a16:creationId xmlns:a16="http://schemas.microsoft.com/office/drawing/2014/main" id="{5E10C1D6-7EDE-467F-89EA-E0244EB623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0240" y="4290504"/>
            <a:ext cx="73152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306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42"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C43CA4A-4081-9A86-8CEE-B362AF6BE601}"/>
              </a:ext>
            </a:extLst>
          </p:cNvPr>
          <p:cNvSpPr>
            <a:spLocks noGrp="1"/>
          </p:cNvSpPr>
          <p:nvPr>
            <p:ph type="title"/>
          </p:nvPr>
        </p:nvSpPr>
        <p:spPr>
          <a:xfrm>
            <a:off x="5029200" y="914400"/>
            <a:ext cx="6501810" cy="1097280"/>
          </a:xfrm>
        </p:spPr>
        <p:txBody>
          <a:bodyPr vert="horz" lIns="91440" tIns="45720" rIns="91440" bIns="45720" rtlCol="0" anchor="t">
            <a:normAutofit/>
          </a:bodyPr>
          <a:lstStyle/>
          <a:p>
            <a:r>
              <a:rPr lang="en-US"/>
              <a:t>Conclusion et ouverture</a:t>
            </a:r>
          </a:p>
        </p:txBody>
      </p:sp>
      <p:pic>
        <p:nvPicPr>
          <p:cNvPr id="5" name="Espace réservé du contenu 4" descr="Personne portant un sweat à capuche noir">
            <a:extLst>
              <a:ext uri="{FF2B5EF4-FFF2-40B4-BE49-F238E27FC236}">
                <a16:creationId xmlns:a16="http://schemas.microsoft.com/office/drawing/2014/main" id="{D3EE15B8-4AA0-43A5-9D3E-E92E59A2C97E}"/>
              </a:ext>
            </a:extLst>
          </p:cNvPr>
          <p:cNvPicPr>
            <a:picLocks noGrp="1" noChangeAspect="1"/>
          </p:cNvPicPr>
          <p:nvPr>
            <p:ph sz="half" idx="1"/>
          </p:nvPr>
        </p:nvPicPr>
        <p:blipFill>
          <a:blip r:embed="rId3"/>
          <a:srcRect l="8570" r="36364" b="2"/>
          <a:stretch>
            <a:fillRect/>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Espace réservé du contenu 3">
            <a:extLst>
              <a:ext uri="{FF2B5EF4-FFF2-40B4-BE49-F238E27FC236}">
                <a16:creationId xmlns:a16="http://schemas.microsoft.com/office/drawing/2014/main" id="{604481BB-3DC7-218F-3F84-4DE5E129A9D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Font typeface="Arial" panose="020B0604020202020204" pitchFamily="34" charset="0"/>
              <a:buNone/>
            </a:pPr>
            <a:r>
              <a:rPr lang="fr-FR" sz="1400" b="1"/>
              <a:t>Résumé des points clés</a:t>
            </a:r>
          </a:p>
          <a:p>
            <a:pPr marL="0" lvl="1" indent="0">
              <a:buFont typeface="Arial" panose="020B0604020202020204" pitchFamily="34" charset="0"/>
              <a:buNone/>
            </a:pPr>
            <a:r>
              <a:rPr lang="fr-FR" sz="1400"/>
              <a:t>La conclusion synthétise les idées principales pour assurer une compréhension claire du message.</a:t>
            </a:r>
          </a:p>
          <a:p>
            <a:pPr marL="0" indent="0">
              <a:spcBef>
                <a:spcPts val="2500"/>
              </a:spcBef>
              <a:buFont typeface="Arial" panose="020B0604020202020204" pitchFamily="34" charset="0"/>
              <a:buNone/>
            </a:pPr>
            <a:r>
              <a:rPr lang="fr-FR" sz="1400" b="1"/>
              <a:t>Renforcement du message</a:t>
            </a:r>
          </a:p>
          <a:p>
            <a:pPr marL="0" lvl="1" indent="0">
              <a:buFont typeface="Arial" panose="020B0604020202020204" pitchFamily="34" charset="0"/>
              <a:buNone/>
            </a:pPr>
            <a:r>
              <a:rPr lang="fr-FR" sz="1400"/>
              <a:t>Elle souligne l'importance du message pour renforcer son impact sur l'auditoire.</a:t>
            </a:r>
          </a:p>
          <a:p>
            <a:pPr marL="0" indent="0">
              <a:spcBef>
                <a:spcPts val="2500"/>
              </a:spcBef>
              <a:buFont typeface="Arial" panose="020B0604020202020204" pitchFamily="34" charset="0"/>
              <a:buNone/>
            </a:pPr>
            <a:r>
              <a:rPr lang="fr-FR" sz="1400" b="1"/>
              <a:t>Ouverture vers l'avenir</a:t>
            </a:r>
          </a:p>
          <a:p>
            <a:pPr marL="0" lvl="1" indent="0">
              <a:buFont typeface="Arial" panose="020B0604020202020204" pitchFamily="34" charset="0"/>
              <a:buNone/>
            </a:pPr>
            <a:r>
              <a:rPr lang="fr-FR" sz="1400"/>
              <a:t>La conclusion incite à la réflexion future ou à l’action, suscitant un engagement durable.</a:t>
            </a:r>
          </a:p>
        </p:txBody>
      </p:sp>
    </p:spTree>
    <p:extLst>
      <p:ext uri="{BB962C8B-B14F-4D97-AF65-F5344CB8AC3E}">
        <p14:creationId xmlns:p14="http://schemas.microsoft.com/office/powerpoint/2010/main" val="41433448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re 1">
            <a:extLst>
              <a:ext uri="{FF2B5EF4-FFF2-40B4-BE49-F238E27FC236}">
                <a16:creationId xmlns:a16="http://schemas.microsoft.com/office/drawing/2014/main" id="{28A25479-0218-CC5F-1F4F-F59F82821645}"/>
              </a:ext>
            </a:extLst>
          </p:cNvPr>
          <p:cNvSpPr>
            <a:spLocks noGrp="1"/>
          </p:cNvSpPr>
          <p:nvPr>
            <p:ph type="ctrTitle"/>
          </p:nvPr>
        </p:nvSpPr>
        <p:spPr>
          <a:xfrm>
            <a:off x="559219" y="1115844"/>
            <a:ext cx="7680960" cy="4631911"/>
          </a:xfrm>
        </p:spPr>
        <p:txBody>
          <a:bodyPr anchor="b">
            <a:normAutofit/>
          </a:bodyPr>
          <a:lstStyle/>
          <a:p>
            <a:r>
              <a:rPr lang="fr-FR" sz="6500"/>
              <a:t>Outils et supports pour enrichir la présentation</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19739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CA95B21-F27D-037B-3F2B-CE83FB03AB0D}"/>
              </a:ext>
            </a:extLst>
          </p:cNvPr>
          <p:cNvSpPr>
            <a:spLocks noGrp="1"/>
          </p:cNvSpPr>
          <p:nvPr>
            <p:ph type="title"/>
          </p:nvPr>
        </p:nvSpPr>
        <p:spPr>
          <a:xfrm>
            <a:off x="640080" y="914400"/>
            <a:ext cx="6291472" cy="1097280"/>
          </a:xfrm>
        </p:spPr>
        <p:txBody>
          <a:bodyPr vert="horz" lIns="91440" tIns="45720" rIns="91440" bIns="45720" rtlCol="0" anchor="t">
            <a:normAutofit/>
          </a:bodyPr>
          <a:lstStyle/>
          <a:p>
            <a:pPr>
              <a:lnSpc>
                <a:spcPct val="90000"/>
              </a:lnSpc>
            </a:pPr>
            <a:r>
              <a:rPr lang="en-US" sz="3400"/>
              <a:t>Utilisation de diapositives et supports visuels</a:t>
            </a:r>
          </a:p>
        </p:txBody>
      </p:sp>
      <p:sp>
        <p:nvSpPr>
          <p:cNvPr id="4" name="Espace réservé du contenu 3">
            <a:extLst>
              <a:ext uri="{FF2B5EF4-FFF2-40B4-BE49-F238E27FC236}">
                <a16:creationId xmlns:a16="http://schemas.microsoft.com/office/drawing/2014/main" id="{A46506FD-1344-CCD1-6B17-4AEA9D2075C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176036"/>
            <a:ext cx="6291472" cy="4123944"/>
          </a:xfrm>
        </p:spPr>
        <p:txBody>
          <a:bodyPr>
            <a:normAutofit/>
          </a:bodyPr>
          <a:lstStyle/>
          <a:p>
            <a:pPr marL="0" indent="0">
              <a:spcBef>
                <a:spcPts val="2500"/>
              </a:spcBef>
              <a:buFont typeface="Arial" panose="020B0604020202020204" pitchFamily="34" charset="0"/>
              <a:buNone/>
            </a:pPr>
            <a:r>
              <a:rPr lang="fr-FR" sz="1400" b="1"/>
              <a:t>Visuels clairs</a:t>
            </a:r>
          </a:p>
          <a:p>
            <a:pPr marL="0" lvl="1" indent="0">
              <a:buFont typeface="Arial" panose="020B0604020202020204" pitchFamily="34" charset="0"/>
              <a:buNone/>
            </a:pPr>
            <a:r>
              <a:rPr lang="fr-FR" sz="1400"/>
              <a:t>Des visuels simples et précis aident à renforcer et illustrer le message principal.</a:t>
            </a:r>
          </a:p>
          <a:p>
            <a:pPr marL="0" indent="0">
              <a:spcBef>
                <a:spcPts val="2500"/>
              </a:spcBef>
              <a:buFont typeface="Arial" panose="020B0604020202020204" pitchFamily="34" charset="0"/>
              <a:buNone/>
            </a:pPr>
            <a:r>
              <a:rPr lang="fr-FR" sz="1400" b="1"/>
              <a:t>Textes courts</a:t>
            </a:r>
          </a:p>
          <a:p>
            <a:pPr marL="0" lvl="1" indent="0">
              <a:buFont typeface="Arial" panose="020B0604020202020204" pitchFamily="34" charset="0"/>
              <a:buNone/>
            </a:pPr>
            <a:r>
              <a:rPr lang="fr-FR" sz="1400"/>
              <a:t>Des textes concis permettent de retenir l’attention sans surcharger l’audience.</a:t>
            </a:r>
          </a:p>
          <a:p>
            <a:pPr marL="0" indent="0">
              <a:spcBef>
                <a:spcPts val="2500"/>
              </a:spcBef>
              <a:buFont typeface="Arial" panose="020B0604020202020204" pitchFamily="34" charset="0"/>
              <a:buNone/>
            </a:pPr>
            <a:r>
              <a:rPr lang="fr-FR" sz="1400" b="1"/>
              <a:t>Mise en page attrayante</a:t>
            </a:r>
          </a:p>
          <a:p>
            <a:pPr marL="0" lvl="1" indent="0">
              <a:buFont typeface="Arial" panose="020B0604020202020204" pitchFamily="34" charset="0"/>
              <a:buNone/>
            </a:pPr>
            <a:r>
              <a:rPr lang="fr-FR" sz="1400"/>
              <a:t>Une disposition bien organisée facilite la compréhension et rend la présentation agréable à suivre.</a:t>
            </a:r>
          </a:p>
        </p:txBody>
      </p:sp>
      <p:pic>
        <p:nvPicPr>
          <p:cNvPr id="5" name="Espace réservé du contenu 4" descr="Terres ancestrales des Indiens Navajo en Arizona.">
            <a:extLst>
              <a:ext uri="{FF2B5EF4-FFF2-40B4-BE49-F238E27FC236}">
                <a16:creationId xmlns:a16="http://schemas.microsoft.com/office/drawing/2014/main" id="{1F164B44-4C5E-4FB4-8507-0B8D572F3396}"/>
              </a:ext>
            </a:extLst>
          </p:cNvPr>
          <p:cNvPicPr>
            <a:picLocks noGrp="1" noChangeAspect="1"/>
          </p:cNvPicPr>
          <p:nvPr>
            <p:ph sz="half" idx="1"/>
          </p:nvPr>
        </p:nvPicPr>
        <p:blipFill>
          <a:blip r:embed="rId3"/>
          <a:srcRect l="36273" r="32413"/>
          <a:stretch>
            <a:fillRect/>
          </a:stretch>
        </p:blipFill>
        <p:spPr>
          <a:xfrm>
            <a:off x="7776429" y="914400"/>
            <a:ext cx="4414591" cy="5357106"/>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774468" y="6271515"/>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2994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CD04BF9-B795-7775-EC7C-F1AD6438C42B}"/>
              </a:ext>
            </a:extLst>
          </p:cNvPr>
          <p:cNvSpPr>
            <a:spLocks noGrp="1"/>
          </p:cNvSpPr>
          <p:nvPr>
            <p:ph type="title"/>
          </p:nvPr>
        </p:nvSpPr>
        <p:spPr>
          <a:xfrm>
            <a:off x="5029200" y="914400"/>
            <a:ext cx="6501810" cy="1097280"/>
          </a:xfrm>
        </p:spPr>
        <p:txBody>
          <a:bodyPr vert="horz" lIns="91440" tIns="45720" rIns="91440" bIns="45720" rtlCol="0" anchor="t">
            <a:normAutofit/>
          </a:bodyPr>
          <a:lstStyle/>
          <a:p>
            <a:pPr>
              <a:lnSpc>
                <a:spcPct val="90000"/>
              </a:lnSpc>
            </a:pPr>
            <a:r>
              <a:rPr lang="en-US" sz="3400"/>
              <a:t>Intégration de graphiques et schémas</a:t>
            </a:r>
          </a:p>
        </p:txBody>
      </p:sp>
      <p:pic>
        <p:nvPicPr>
          <p:cNvPr id="5" name="Espace réservé du contenu 4" descr="Analyse des données">
            <a:extLst>
              <a:ext uri="{FF2B5EF4-FFF2-40B4-BE49-F238E27FC236}">
                <a16:creationId xmlns:a16="http://schemas.microsoft.com/office/drawing/2014/main" id="{6E090EB3-BB99-466D-9AE6-322221AB8DF9}"/>
              </a:ext>
            </a:extLst>
          </p:cNvPr>
          <p:cNvPicPr>
            <a:picLocks noGrp="1" noChangeAspect="1"/>
          </p:cNvPicPr>
          <p:nvPr>
            <p:ph sz="half" idx="1"/>
          </p:nvPr>
        </p:nvPicPr>
        <p:blipFill>
          <a:blip r:embed="rId3"/>
          <a:srcRect l="20554" r="17573"/>
          <a:stretch>
            <a:fillRect/>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Espace réservé du contenu 3">
            <a:extLst>
              <a:ext uri="{FF2B5EF4-FFF2-40B4-BE49-F238E27FC236}">
                <a16:creationId xmlns:a16="http://schemas.microsoft.com/office/drawing/2014/main" id="{951AF7CC-814A-4092-C83F-84D487DB9AF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Font typeface="Arial" panose="020B0604020202020204" pitchFamily="34" charset="0"/>
              <a:buNone/>
            </a:pPr>
            <a:r>
              <a:rPr lang="fr-FR" sz="1400" b="1"/>
              <a:t>Visualisation des données</a:t>
            </a:r>
          </a:p>
          <a:p>
            <a:pPr marL="0" lvl="1" indent="0">
              <a:buFont typeface="Arial" panose="020B0604020202020204" pitchFamily="34" charset="0"/>
              <a:buNone/>
            </a:pPr>
            <a:r>
              <a:rPr lang="fr-FR" sz="1400"/>
              <a:t>Les graphiques simplifient la compréhension des données complexes en les rendant visuelles et accessibles.</a:t>
            </a:r>
          </a:p>
          <a:p>
            <a:pPr marL="0" indent="0">
              <a:spcBef>
                <a:spcPts val="2500"/>
              </a:spcBef>
              <a:buFont typeface="Arial" panose="020B0604020202020204" pitchFamily="34" charset="0"/>
              <a:buNone/>
            </a:pPr>
            <a:r>
              <a:rPr lang="fr-FR" sz="1400" b="1"/>
              <a:t>Clarification des concepts</a:t>
            </a:r>
          </a:p>
          <a:p>
            <a:pPr marL="0" lvl="1" indent="0">
              <a:buFont typeface="Arial" panose="020B0604020202020204" pitchFamily="34" charset="0"/>
              <a:buNone/>
            </a:pPr>
            <a:r>
              <a:rPr lang="fr-FR" sz="1400"/>
              <a:t>Les schémas aident à expliquer des idées abstraites en les représentant visuellement.</a:t>
            </a:r>
          </a:p>
          <a:p>
            <a:pPr marL="0" indent="0">
              <a:spcBef>
                <a:spcPts val="2500"/>
              </a:spcBef>
              <a:buFont typeface="Arial" panose="020B0604020202020204" pitchFamily="34" charset="0"/>
              <a:buNone/>
            </a:pPr>
            <a:r>
              <a:rPr lang="fr-FR" sz="1400" b="1"/>
              <a:t>Support à la persuasion</a:t>
            </a:r>
          </a:p>
          <a:p>
            <a:pPr marL="0" lvl="1" indent="0">
              <a:buFont typeface="Arial" panose="020B0604020202020204" pitchFamily="34" charset="0"/>
              <a:buNone/>
            </a:pPr>
            <a:r>
              <a:rPr lang="fr-FR" sz="1400"/>
              <a:t>Les tableaux et graphiques renforcent la crédibilité des arguments présentés.</a:t>
            </a:r>
          </a:p>
        </p:txBody>
      </p:sp>
    </p:spTree>
    <p:extLst>
      <p:ext uri="{BB962C8B-B14F-4D97-AF65-F5344CB8AC3E}">
        <p14:creationId xmlns:p14="http://schemas.microsoft.com/office/powerpoint/2010/main" val="40417509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4FE5112-A52F-B390-0756-822A71321BEC}"/>
              </a:ext>
            </a:extLst>
          </p:cNvPr>
          <p:cNvSpPr>
            <a:spLocks noGrp="1"/>
          </p:cNvSpPr>
          <p:nvPr>
            <p:ph type="title"/>
          </p:nvPr>
        </p:nvSpPr>
        <p:spPr>
          <a:xfrm>
            <a:off x="7269904" y="914400"/>
            <a:ext cx="4261104" cy="1097280"/>
          </a:xfrm>
        </p:spPr>
        <p:txBody>
          <a:bodyPr vert="horz" lIns="91440" tIns="45720" rIns="91440" bIns="45720" rtlCol="0" anchor="t">
            <a:normAutofit/>
          </a:bodyPr>
          <a:lstStyle/>
          <a:p>
            <a:pPr>
              <a:lnSpc>
                <a:spcPct val="90000"/>
              </a:lnSpc>
            </a:pPr>
            <a:r>
              <a:rPr lang="en-US" sz="3600"/>
              <a:t>Exemples d’outils numériques</a:t>
            </a:r>
          </a:p>
        </p:txBody>
      </p:sp>
      <p:pic>
        <p:nvPicPr>
          <p:cNvPr id="5" name="Espace réservé du contenu 4" descr="Papeterie bleue, fourniture de bureau à plat avec maquette de tablette numérique à écran blanc, modèle sur fond jaune et blanc">
            <a:extLst>
              <a:ext uri="{FF2B5EF4-FFF2-40B4-BE49-F238E27FC236}">
                <a16:creationId xmlns:a16="http://schemas.microsoft.com/office/drawing/2014/main" id="{1611A310-18AE-4C25-B34F-D90809B7782B}"/>
              </a:ext>
            </a:extLst>
          </p:cNvPr>
          <p:cNvPicPr>
            <a:picLocks noGrp="1" noChangeAspect="1"/>
          </p:cNvPicPr>
          <p:nvPr>
            <p:ph sz="half" idx="1"/>
          </p:nvPr>
        </p:nvPicPr>
        <p:blipFill>
          <a:blip r:embed="rId3"/>
          <a:srcRect t="42842" r="2" b="3481"/>
          <a:stretch>
            <a:fillRect/>
          </a:stretch>
        </p:blipFill>
        <p:spPr>
          <a:xfrm>
            <a:off x="-1" y="914399"/>
            <a:ext cx="6657255"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6568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Espace réservé du contenu 3">
            <a:extLst>
              <a:ext uri="{FF2B5EF4-FFF2-40B4-BE49-F238E27FC236}">
                <a16:creationId xmlns:a16="http://schemas.microsoft.com/office/drawing/2014/main" id="{101FE93B-511C-D0C1-51C1-B74F403CE86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269905" y="2176036"/>
            <a:ext cx="4261104" cy="4121887"/>
          </a:xfrm>
        </p:spPr>
        <p:txBody>
          <a:bodyPr>
            <a:normAutofit/>
          </a:bodyPr>
          <a:lstStyle/>
          <a:p>
            <a:pPr marL="0" indent="0">
              <a:spcBef>
                <a:spcPts val="2500"/>
              </a:spcBef>
              <a:buFont typeface="Arial" panose="020B0604020202020204" pitchFamily="34" charset="0"/>
              <a:buNone/>
            </a:pPr>
            <a:r>
              <a:rPr lang="fr-FR" sz="1400" b="1"/>
              <a:t>Diversité des outils</a:t>
            </a:r>
          </a:p>
          <a:p>
            <a:pPr marL="0" lvl="1" indent="0">
              <a:buFont typeface="Arial" panose="020B0604020202020204" pitchFamily="34" charset="0"/>
              <a:buNone/>
            </a:pPr>
            <a:r>
              <a:rPr lang="fr-FR" sz="1400"/>
              <a:t>PowerPoint, Prezi, Canva et Google Slides proposent différentes fonctionnalités adaptées à divers besoins et styles de présentation.</a:t>
            </a:r>
          </a:p>
          <a:p>
            <a:pPr marL="0" indent="0">
              <a:spcBef>
                <a:spcPts val="2500"/>
              </a:spcBef>
              <a:buFont typeface="Arial" panose="020B0604020202020204" pitchFamily="34" charset="0"/>
              <a:buNone/>
            </a:pPr>
            <a:r>
              <a:rPr lang="fr-FR" sz="1400" b="1"/>
              <a:t>Fonctionnalités interactives</a:t>
            </a:r>
          </a:p>
          <a:p>
            <a:pPr marL="0" lvl="1" indent="0">
              <a:buFont typeface="Arial" panose="020B0604020202020204" pitchFamily="34" charset="0"/>
              <a:buNone/>
            </a:pPr>
            <a:r>
              <a:rPr lang="fr-FR" sz="1400"/>
              <a:t>Ces outils permettent de créer des présentations dynamiques et interactives pour captiver l’audience efficacement.</a:t>
            </a:r>
          </a:p>
        </p:txBody>
      </p:sp>
    </p:spTree>
    <p:extLst>
      <p:ext uri="{BB962C8B-B14F-4D97-AF65-F5344CB8AC3E}">
        <p14:creationId xmlns:p14="http://schemas.microsoft.com/office/powerpoint/2010/main" val="11033837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re 1">
            <a:extLst>
              <a:ext uri="{FF2B5EF4-FFF2-40B4-BE49-F238E27FC236}">
                <a16:creationId xmlns:a16="http://schemas.microsoft.com/office/drawing/2014/main" id="{FD9011B5-BFE1-3AF7-3C37-FF32A600A1FD}"/>
              </a:ext>
            </a:extLst>
          </p:cNvPr>
          <p:cNvSpPr>
            <a:spLocks noGrp="1"/>
          </p:cNvSpPr>
          <p:nvPr>
            <p:ph type="ctrTitle"/>
          </p:nvPr>
        </p:nvSpPr>
        <p:spPr>
          <a:xfrm>
            <a:off x="559219" y="1115844"/>
            <a:ext cx="7680960" cy="4631911"/>
          </a:xfrm>
        </p:spPr>
        <p:txBody>
          <a:bodyPr anchor="b">
            <a:normAutofit/>
          </a:bodyPr>
          <a:lstStyle/>
          <a:p>
            <a:r>
              <a:rPr lang="fr-FR" sz="6500"/>
              <a:t>Conseils pour une présentation orale impactante</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08521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6130C6B-E54E-20C9-8067-1C48A71E995B}"/>
              </a:ext>
            </a:extLst>
          </p:cNvPr>
          <p:cNvSpPr>
            <a:spLocks noGrp="1"/>
          </p:cNvSpPr>
          <p:nvPr>
            <p:ph type="title"/>
          </p:nvPr>
        </p:nvSpPr>
        <p:spPr>
          <a:xfrm>
            <a:off x="5029200" y="914400"/>
            <a:ext cx="6501810" cy="1097280"/>
          </a:xfrm>
        </p:spPr>
        <p:txBody>
          <a:bodyPr vert="horz" lIns="91440" tIns="45720" rIns="91440" bIns="45720" rtlCol="0" anchor="t">
            <a:normAutofit/>
          </a:bodyPr>
          <a:lstStyle/>
          <a:p>
            <a:pPr>
              <a:lnSpc>
                <a:spcPct val="90000"/>
              </a:lnSpc>
            </a:pPr>
            <a:r>
              <a:rPr lang="en-US" sz="3400"/>
              <a:t>Techniques de prise de parole en public</a:t>
            </a:r>
          </a:p>
        </p:txBody>
      </p:sp>
      <p:pic>
        <p:nvPicPr>
          <p:cNvPr id="5" name="Espace réservé du contenu 4" descr="Vue arrière d’un homme âgé prononçant un discours devant un grand groupe de personnes. L’accent est mis sur le premier plan. Isolé sur blanc.">
            <a:extLst>
              <a:ext uri="{FF2B5EF4-FFF2-40B4-BE49-F238E27FC236}">
                <a16:creationId xmlns:a16="http://schemas.microsoft.com/office/drawing/2014/main" id="{C59303C6-164E-464B-8728-9780A3C0091E}"/>
              </a:ext>
            </a:extLst>
          </p:cNvPr>
          <p:cNvPicPr>
            <a:picLocks noGrp="1" noChangeAspect="1"/>
          </p:cNvPicPr>
          <p:nvPr>
            <p:ph sz="half" idx="1"/>
          </p:nvPr>
        </p:nvPicPr>
        <p:blipFill>
          <a:blip r:embed="rId3"/>
          <a:srcRect l="30904" r="14030" b="2"/>
          <a:stretch>
            <a:fillRect/>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Espace réservé du contenu 3">
            <a:extLst>
              <a:ext uri="{FF2B5EF4-FFF2-40B4-BE49-F238E27FC236}">
                <a16:creationId xmlns:a16="http://schemas.microsoft.com/office/drawing/2014/main" id="{DD03A221-C558-A617-854A-2857B5E43E9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Font typeface="Arial" panose="020B0604020202020204" pitchFamily="34" charset="0"/>
              <a:buNone/>
            </a:pPr>
            <a:r>
              <a:rPr lang="fr-FR" sz="1400" b="1"/>
              <a:t>Maîtrise de la posture</a:t>
            </a:r>
          </a:p>
          <a:p>
            <a:pPr marL="0" lvl="1" indent="0">
              <a:buFont typeface="Arial" panose="020B0604020202020204" pitchFamily="34" charset="0"/>
              <a:buNone/>
            </a:pPr>
            <a:r>
              <a:rPr lang="fr-FR" sz="1400"/>
              <a:t>Une posture droite transmet confiance et capte l’attention de l’auditoire pendant la prise de parole.</a:t>
            </a:r>
          </a:p>
          <a:p>
            <a:pPr marL="0" indent="0">
              <a:spcBef>
                <a:spcPts val="2500"/>
              </a:spcBef>
              <a:buFont typeface="Arial" panose="020B0604020202020204" pitchFamily="34" charset="0"/>
              <a:buNone/>
            </a:pPr>
            <a:r>
              <a:rPr lang="fr-FR" sz="1400" b="1"/>
              <a:t>Contrôle de la respiration</a:t>
            </a:r>
          </a:p>
          <a:p>
            <a:pPr marL="0" lvl="1" indent="0">
              <a:buFont typeface="Arial" panose="020B0604020202020204" pitchFamily="34" charset="0"/>
              <a:buNone/>
            </a:pPr>
            <a:r>
              <a:rPr lang="fr-FR" sz="1400"/>
              <a:t>Une respiration contrôlée aide à moduler le volume et le rythme pour une communication claire.</a:t>
            </a:r>
          </a:p>
          <a:p>
            <a:pPr marL="0" indent="0">
              <a:spcBef>
                <a:spcPts val="2500"/>
              </a:spcBef>
              <a:buFont typeface="Arial" panose="020B0604020202020204" pitchFamily="34" charset="0"/>
              <a:buNone/>
            </a:pPr>
            <a:r>
              <a:rPr lang="fr-FR" sz="1400" b="1"/>
              <a:t>Préparation et répétition</a:t>
            </a:r>
          </a:p>
          <a:p>
            <a:pPr marL="0" lvl="1" indent="0">
              <a:buFont typeface="Arial" panose="020B0604020202020204" pitchFamily="34" charset="0"/>
              <a:buNone/>
            </a:pPr>
            <a:r>
              <a:rPr lang="fr-FR" sz="1400"/>
              <a:t>Préparer et répéter son discours améliore la fluidité et réduit le stress lors de la présentation.</a:t>
            </a:r>
          </a:p>
        </p:txBody>
      </p:sp>
    </p:spTree>
    <p:extLst>
      <p:ext uri="{BB962C8B-B14F-4D97-AF65-F5344CB8AC3E}">
        <p14:creationId xmlns:p14="http://schemas.microsoft.com/office/powerpoint/2010/main" val="6645973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53AE3C-AC4F-907C-B473-B9A30D215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re 1">
            <a:extLst>
              <a:ext uri="{FF2B5EF4-FFF2-40B4-BE49-F238E27FC236}">
                <a16:creationId xmlns:a16="http://schemas.microsoft.com/office/drawing/2014/main" id="{39D9E6AE-528A-2DD3-2F8A-A47346D78988}"/>
              </a:ext>
            </a:extLst>
          </p:cNvPr>
          <p:cNvSpPr>
            <a:spLocks noGrp="1"/>
          </p:cNvSpPr>
          <p:nvPr>
            <p:ph type="title"/>
          </p:nvPr>
        </p:nvSpPr>
        <p:spPr>
          <a:xfrm>
            <a:off x="640080" y="914400"/>
            <a:ext cx="3412998" cy="1839433"/>
          </a:xfrm>
        </p:spPr>
        <p:txBody>
          <a:bodyPr>
            <a:normAutofit/>
          </a:bodyPr>
          <a:lstStyle/>
          <a:p>
            <a:r>
              <a:rPr lang="fr-FR" sz="3600"/>
              <a:t>Gestion du stress et de l’attention</a:t>
            </a:r>
          </a:p>
        </p:txBody>
      </p:sp>
      <p:graphicFrame>
        <p:nvGraphicFramePr>
          <p:cNvPr id="4" name="Espace réservé du contenu 4">
            <a:extLst>
              <a:ext uri="{FF2B5EF4-FFF2-40B4-BE49-F238E27FC236}">
                <a16:creationId xmlns:a16="http://schemas.microsoft.com/office/drawing/2014/main" id="{1B7C2415-B934-4FCC-A574-0AD89F98F86F}"/>
              </a:ext>
            </a:extLst>
          </p:cNvPr>
          <p:cNvGraphicFramePr>
            <a:graphicFrameLocks noGrp="1"/>
          </p:cNvGraphicFramePr>
          <p:nvPr>
            <p:ph idx="1"/>
            <p:extLst>
              <p:ext uri="{D42A27DB-BD31-4B8C-83A1-F6EECF244321}">
                <p14:modId xmlns:p14="http://schemas.microsoft.com/office/powerpoint/2010/main" val="431557725"/>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4632670" y="1014984"/>
          <a:ext cx="7029274" cy="53146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999217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81E223C-AE2A-0C6E-D03C-78B738316725}"/>
              </a:ext>
            </a:extLst>
          </p:cNvPr>
          <p:cNvSpPr>
            <a:spLocks noGrp="1"/>
          </p:cNvSpPr>
          <p:nvPr>
            <p:ph type="title"/>
          </p:nvPr>
        </p:nvSpPr>
        <p:spPr>
          <a:xfrm>
            <a:off x="640079" y="914400"/>
            <a:ext cx="4261104" cy="1097280"/>
          </a:xfrm>
        </p:spPr>
        <p:txBody>
          <a:bodyPr vert="horz" lIns="91440" tIns="45720" rIns="91440" bIns="45720" rtlCol="0" anchor="t">
            <a:normAutofit/>
          </a:bodyPr>
          <a:lstStyle/>
          <a:p>
            <a:pPr>
              <a:lnSpc>
                <a:spcPct val="90000"/>
              </a:lnSpc>
            </a:pPr>
            <a:r>
              <a:rPr lang="en-US" sz="2800"/>
              <a:t>Interaction avec le public et gestion des questions</a:t>
            </a:r>
          </a:p>
        </p:txBody>
      </p:sp>
      <p:sp>
        <p:nvSpPr>
          <p:cNvPr id="4" name="Espace réservé du contenu 3">
            <a:extLst>
              <a:ext uri="{FF2B5EF4-FFF2-40B4-BE49-F238E27FC236}">
                <a16:creationId xmlns:a16="http://schemas.microsoft.com/office/drawing/2014/main" id="{149AD3DB-609C-4ECB-4C38-86A92180770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79" y="2176036"/>
            <a:ext cx="4261104" cy="4121887"/>
          </a:xfrm>
        </p:spPr>
        <p:txBody>
          <a:bodyPr>
            <a:normAutofit/>
          </a:bodyPr>
          <a:lstStyle/>
          <a:p>
            <a:pPr marL="0" indent="0">
              <a:spcBef>
                <a:spcPts val="2500"/>
              </a:spcBef>
              <a:buFont typeface="Arial" panose="020B0604020202020204" pitchFamily="34" charset="0"/>
              <a:buNone/>
            </a:pPr>
            <a:r>
              <a:rPr lang="fr-FR" sz="1400" b="1"/>
              <a:t>Engagement du public</a:t>
            </a:r>
          </a:p>
          <a:p>
            <a:pPr marL="0" lvl="1" indent="0">
              <a:buFont typeface="Arial" panose="020B0604020202020204" pitchFamily="34" charset="0"/>
              <a:buNone/>
            </a:pPr>
            <a:r>
              <a:rPr lang="fr-FR" sz="1400"/>
              <a:t>Poser des questions et partager des anecdotes crée une atmosphère active et renforce la mémorisation du message.</a:t>
            </a:r>
          </a:p>
          <a:p>
            <a:pPr marL="0" indent="0">
              <a:spcBef>
                <a:spcPts val="2500"/>
              </a:spcBef>
              <a:buFont typeface="Arial" panose="020B0604020202020204" pitchFamily="34" charset="0"/>
              <a:buNone/>
            </a:pPr>
            <a:r>
              <a:rPr lang="fr-FR" sz="1400" b="1"/>
              <a:t>Réponses assurées</a:t>
            </a:r>
          </a:p>
          <a:p>
            <a:pPr marL="0" lvl="1" indent="0">
              <a:buFont typeface="Arial" panose="020B0604020202020204" pitchFamily="34" charset="0"/>
              <a:buNone/>
            </a:pPr>
            <a:r>
              <a:rPr lang="fr-FR" sz="1400"/>
              <a:t>Répondre avec confiance aux questions valorise votre expertise et rassure le public.</a:t>
            </a:r>
          </a:p>
        </p:txBody>
      </p:sp>
      <p:pic>
        <p:nvPicPr>
          <p:cNvPr id="5" name="Espace réservé du contenu 4" descr="Mains levées lors d’une conférence">
            <a:extLst>
              <a:ext uri="{FF2B5EF4-FFF2-40B4-BE49-F238E27FC236}">
                <a16:creationId xmlns:a16="http://schemas.microsoft.com/office/drawing/2014/main" id="{5569A8DE-25D0-4E12-8F61-C729ECF35DDF}"/>
              </a:ext>
            </a:extLst>
          </p:cNvPr>
          <p:cNvPicPr>
            <a:picLocks noGrp="1" noChangeAspect="1"/>
          </p:cNvPicPr>
          <p:nvPr>
            <p:ph sz="half" idx="1"/>
          </p:nvPr>
        </p:nvPicPr>
        <p:blipFill>
          <a:blip r:embed="rId3"/>
          <a:srcRect l="490" r="18206" b="2"/>
          <a:stretch>
            <a:fillRect/>
          </a:stretch>
        </p:blipFill>
        <p:spPr>
          <a:xfrm>
            <a:off x="5671128" y="914399"/>
            <a:ext cx="6520872" cy="5353521"/>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6803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re 1">
            <a:extLst>
              <a:ext uri="{FF2B5EF4-FFF2-40B4-BE49-F238E27FC236}">
                <a16:creationId xmlns:a16="http://schemas.microsoft.com/office/drawing/2014/main" id="{80E68838-87A0-751B-AFF1-14640E7BEA09}"/>
              </a:ext>
            </a:extLst>
          </p:cNvPr>
          <p:cNvSpPr>
            <a:spLocks noGrp="1"/>
          </p:cNvSpPr>
          <p:nvPr>
            <p:ph type="title"/>
          </p:nvPr>
        </p:nvSpPr>
        <p:spPr>
          <a:xfrm>
            <a:off x="640079" y="1572768"/>
            <a:ext cx="8162176" cy="1406993"/>
          </a:xfrm>
        </p:spPr>
        <p:txBody>
          <a:bodyPr anchor="b">
            <a:normAutofit/>
          </a:bodyPr>
          <a:lstStyle/>
          <a:p>
            <a:r>
              <a:rPr lang="fr-FR" sz="6000"/>
              <a:t>Conclusion</a:t>
            </a:r>
          </a:p>
        </p:txBody>
      </p:sp>
      <p:graphicFrame>
        <p:nvGraphicFramePr>
          <p:cNvPr id="11" name="Espace réservé du contenu 2">
            <a:extLst>
              <a:ext uri="{FF2B5EF4-FFF2-40B4-BE49-F238E27FC236}">
                <a16:creationId xmlns:a16="http://schemas.microsoft.com/office/drawing/2014/main" id="{8FC9851F-5CAA-C4EC-D32E-A92C4D8D8FD4}"/>
              </a:ext>
            </a:extLst>
          </p:cNvPr>
          <p:cNvGraphicFramePr>
            <a:graphicFrameLocks noGrp="1"/>
          </p:cNvGraphicFrame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640078" y="3593592"/>
          <a:ext cx="10808208"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0" name="Straight Connector 9">
            <a:extLst>
              <a:ext uri="{FF2B5EF4-FFF2-40B4-BE49-F238E27FC236}">
                <a16:creationId xmlns:a16="http://schemas.microsoft.com/office/drawing/2014/main" id="{F21FC8CC-145C-8745-889B-6521F9CCB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3256965"/>
            <a:ext cx="978862"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343075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2B101D4-3331-5CD1-0BEC-E9CA89183852}"/>
              </a:ext>
            </a:extLst>
          </p:cNvPr>
          <p:cNvSpPr>
            <a:spLocks noGrp="1"/>
          </p:cNvSpPr>
          <p:nvPr>
            <p:ph type="title"/>
          </p:nvPr>
        </p:nvSpPr>
        <p:spPr>
          <a:xfrm>
            <a:off x="7269904" y="914400"/>
            <a:ext cx="4261104" cy="1097280"/>
          </a:xfrm>
        </p:spPr>
        <p:txBody>
          <a:bodyPr vert="horz" lIns="91440" tIns="45720" rIns="91440" bIns="45720" rtlCol="0" anchor="t">
            <a:normAutofit/>
          </a:bodyPr>
          <a:lstStyle/>
          <a:p>
            <a:pPr>
              <a:lnSpc>
                <a:spcPct val="90000"/>
              </a:lnSpc>
            </a:pPr>
            <a:r>
              <a:rPr lang="en-US" sz="3600"/>
              <a:t>Plan de la présentation</a:t>
            </a:r>
          </a:p>
        </p:txBody>
      </p:sp>
      <p:pic>
        <p:nvPicPr>
          <p:cNvPr id="5" name="Espace réservé du contenu 4" descr="Jeune homme d’affaires lisant des rapports de vente">
            <a:extLst>
              <a:ext uri="{FF2B5EF4-FFF2-40B4-BE49-F238E27FC236}">
                <a16:creationId xmlns:a16="http://schemas.microsoft.com/office/drawing/2014/main" id="{3E3290E4-FB6D-43E5-94D0-AA86AA199DBE}"/>
              </a:ext>
            </a:extLst>
          </p:cNvPr>
          <p:cNvPicPr>
            <a:picLocks noGrp="1" noChangeAspect="1"/>
          </p:cNvPicPr>
          <p:nvPr>
            <p:ph sz="half" idx="1"/>
          </p:nvPr>
        </p:nvPicPr>
        <p:blipFill>
          <a:blip r:embed="rId3"/>
          <a:srcRect l="13459" r="3537" b="2"/>
          <a:stretch>
            <a:fillRect/>
          </a:stretch>
        </p:blipFill>
        <p:spPr>
          <a:xfrm>
            <a:off x="-1" y="914399"/>
            <a:ext cx="6657255"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6568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Espace réservé du contenu 3">
            <a:extLst>
              <a:ext uri="{FF2B5EF4-FFF2-40B4-BE49-F238E27FC236}">
                <a16:creationId xmlns:a16="http://schemas.microsoft.com/office/drawing/2014/main" id="{997DE987-F444-1492-4D8A-8BF5421C1513}"/>
              </a:ext>
            </a:extLst>
          </p:cNvPr>
          <p:cNvSpPr>
            <a:spLocks noGrp="1"/>
          </p:cNvSpPr>
          <p:nvPr>
            <p:ph sz="half" idx="2"/>
            <p:extLst>
              <p:ext uri="{E7BDC344-281C-4309-B0C6-D0EE65EED2A8}">
                <p202:designPr xmlns:p202="http://schemas.microsoft.com/office/powerpoint/2020/02/main">
                  <p202:designTagLst>
                    <p202:designTag name="ARCH:1:CLS" val="BulletedText"/>
                  </p202:designTagLst>
                </p202:designPr>
              </p:ext>
            </p:extLst>
          </p:nvPr>
        </p:nvSpPr>
        <p:spPr>
          <a:xfrm>
            <a:off x="7269905" y="2176036"/>
            <a:ext cx="4261104" cy="4121887"/>
          </a:xfrm>
        </p:spPr>
        <p:txBody>
          <a:bodyPr vert="horz" lIns="91440" tIns="45720" rIns="91440" bIns="45720" rtlCol="0">
            <a:normAutofit/>
          </a:bodyPr>
          <a:lstStyle/>
          <a:p>
            <a:r>
              <a:rPr lang="en-US"/>
              <a:t>Définition et objectifs d’une présentation</a:t>
            </a:r>
          </a:p>
          <a:p>
            <a:r>
              <a:rPr lang="en-US"/>
              <a:t>Organisation d’une présentation réussie</a:t>
            </a:r>
          </a:p>
          <a:p>
            <a:r>
              <a:rPr lang="en-US"/>
              <a:t>Outils et supports pour enrichir la présentation</a:t>
            </a:r>
          </a:p>
          <a:p>
            <a:r>
              <a:rPr lang="en-US"/>
              <a:t>Conseils pour une présentation orale impactante</a:t>
            </a:r>
          </a:p>
        </p:txBody>
      </p:sp>
    </p:spTree>
    <p:extLst>
      <p:ext uri="{BB962C8B-B14F-4D97-AF65-F5344CB8AC3E}">
        <p14:creationId xmlns:p14="http://schemas.microsoft.com/office/powerpoint/2010/main" val="35010927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re 1">
            <a:extLst>
              <a:ext uri="{FF2B5EF4-FFF2-40B4-BE49-F238E27FC236}">
                <a16:creationId xmlns:a16="http://schemas.microsoft.com/office/drawing/2014/main" id="{D980876E-BEA1-ECA3-F55E-59DF68CF9556}"/>
              </a:ext>
            </a:extLst>
          </p:cNvPr>
          <p:cNvSpPr>
            <a:spLocks noGrp="1"/>
          </p:cNvSpPr>
          <p:nvPr>
            <p:ph type="ctrTitle"/>
          </p:nvPr>
        </p:nvSpPr>
        <p:spPr>
          <a:xfrm>
            <a:off x="559219" y="1115844"/>
            <a:ext cx="7680960" cy="4631911"/>
          </a:xfrm>
        </p:spPr>
        <p:txBody>
          <a:bodyPr anchor="b">
            <a:normAutofit/>
          </a:bodyPr>
          <a:lstStyle/>
          <a:p>
            <a:r>
              <a:rPr lang="fr-FR" sz="6500"/>
              <a:t>Définition et objectifs d’une présentation</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1581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2DA0A2A-C488-DC75-4581-02AF433A600C}"/>
              </a:ext>
            </a:extLst>
          </p:cNvPr>
          <p:cNvSpPr>
            <a:spLocks noGrp="1"/>
          </p:cNvSpPr>
          <p:nvPr>
            <p:ph type="title"/>
          </p:nvPr>
        </p:nvSpPr>
        <p:spPr>
          <a:xfrm>
            <a:off x="640079" y="914400"/>
            <a:ext cx="4261104" cy="1097280"/>
          </a:xfrm>
        </p:spPr>
        <p:txBody>
          <a:bodyPr vert="horz" lIns="91440" tIns="45720" rIns="91440" bIns="45720" rtlCol="0" anchor="t">
            <a:normAutofit/>
          </a:bodyPr>
          <a:lstStyle/>
          <a:p>
            <a:pPr>
              <a:lnSpc>
                <a:spcPct val="90000"/>
              </a:lnSpc>
            </a:pPr>
            <a:r>
              <a:rPr lang="en-US" sz="3600"/>
              <a:t>Qu’est-ce qu’une présentation ?</a:t>
            </a:r>
          </a:p>
        </p:txBody>
      </p:sp>
      <p:sp>
        <p:nvSpPr>
          <p:cNvPr id="4" name="Espace réservé du contenu 3">
            <a:extLst>
              <a:ext uri="{FF2B5EF4-FFF2-40B4-BE49-F238E27FC236}">
                <a16:creationId xmlns:a16="http://schemas.microsoft.com/office/drawing/2014/main" id="{30A5D731-2192-0244-6B15-15FFEF26D97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79" y="2176036"/>
            <a:ext cx="4261104" cy="4121887"/>
          </a:xfrm>
        </p:spPr>
        <p:txBody>
          <a:bodyPr>
            <a:normAutofit/>
          </a:bodyPr>
          <a:lstStyle/>
          <a:p>
            <a:pPr marL="0" indent="0">
              <a:spcBef>
                <a:spcPts val="2500"/>
              </a:spcBef>
              <a:buFont typeface="Arial" panose="020B0604020202020204" pitchFamily="34" charset="0"/>
              <a:buNone/>
            </a:pPr>
            <a:r>
              <a:rPr lang="fr-FR" sz="1400" b="1"/>
              <a:t>Définition de présentation</a:t>
            </a:r>
          </a:p>
          <a:p>
            <a:pPr marL="0" lvl="1" indent="0">
              <a:buFont typeface="Arial" panose="020B0604020202020204" pitchFamily="34" charset="0"/>
              <a:buNone/>
            </a:pPr>
            <a:r>
              <a:rPr lang="fr-FR" sz="1400"/>
              <a:t>Une présentation est un exposé structuré pour transmettre un message ou une idée à un public.</a:t>
            </a:r>
          </a:p>
          <a:p>
            <a:pPr marL="0" indent="0">
              <a:spcBef>
                <a:spcPts val="2500"/>
              </a:spcBef>
              <a:buFont typeface="Arial" panose="020B0604020202020204" pitchFamily="34" charset="0"/>
              <a:buNone/>
            </a:pPr>
            <a:r>
              <a:rPr lang="fr-FR" sz="1400" b="1"/>
              <a:t>Formes de présentation</a:t>
            </a:r>
          </a:p>
          <a:p>
            <a:pPr marL="0" lvl="1" indent="0">
              <a:buFont typeface="Arial" panose="020B0604020202020204" pitchFamily="34" charset="0"/>
              <a:buNone/>
            </a:pPr>
            <a:r>
              <a:rPr lang="fr-FR" sz="1400"/>
              <a:t>Les présentations peuvent être orales, visuelles ou multimédia selon l’objectif recherché.</a:t>
            </a:r>
          </a:p>
        </p:txBody>
      </p:sp>
      <p:pic>
        <p:nvPicPr>
          <p:cNvPr id="5" name="Espace réservé du contenu 4" descr="Photo d’un groupe d’étudiants universitaires dans la salle de classe">
            <a:extLst>
              <a:ext uri="{FF2B5EF4-FFF2-40B4-BE49-F238E27FC236}">
                <a16:creationId xmlns:a16="http://schemas.microsoft.com/office/drawing/2014/main" id="{B4F53144-289E-4052-B572-3E72DCEA25C2}"/>
              </a:ext>
            </a:extLst>
          </p:cNvPr>
          <p:cNvPicPr>
            <a:picLocks noGrp="1" noChangeAspect="1"/>
          </p:cNvPicPr>
          <p:nvPr>
            <p:ph sz="half" idx="1"/>
          </p:nvPr>
        </p:nvPicPr>
        <p:blipFill>
          <a:blip r:embed="rId3"/>
          <a:srcRect r="18696" b="2"/>
          <a:stretch>
            <a:fillRect/>
          </a:stretch>
        </p:blipFill>
        <p:spPr>
          <a:xfrm>
            <a:off x="5671128" y="914399"/>
            <a:ext cx="6520872" cy="5353521"/>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9744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FCE029E-5073-4498-8104-8427AA98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re 1">
            <a:extLst>
              <a:ext uri="{FF2B5EF4-FFF2-40B4-BE49-F238E27FC236}">
                <a16:creationId xmlns:a16="http://schemas.microsoft.com/office/drawing/2014/main" id="{9264AE56-5F91-2C4E-EAF1-44D2A378BF43}"/>
              </a:ext>
            </a:extLst>
          </p:cNvPr>
          <p:cNvSpPr>
            <a:spLocks noGrp="1"/>
          </p:cNvSpPr>
          <p:nvPr>
            <p:ph type="title"/>
          </p:nvPr>
        </p:nvSpPr>
        <p:spPr>
          <a:xfrm>
            <a:off x="640080" y="914401"/>
            <a:ext cx="4306824" cy="1477817"/>
          </a:xfrm>
        </p:spPr>
        <p:txBody>
          <a:bodyPr vert="horz" lIns="91440" tIns="45720" rIns="91440" bIns="45720" rtlCol="0" anchor="t">
            <a:normAutofit/>
          </a:bodyPr>
          <a:lstStyle/>
          <a:p>
            <a:r>
              <a:rPr lang="en-US" sz="3700"/>
              <a:t>Objectifs principaux d’une présentation</a:t>
            </a:r>
          </a:p>
        </p:txBody>
      </p:sp>
      <p:pic>
        <p:nvPicPr>
          <p:cNvPr id="5" name="Espace réservé du contenu 4" descr="Icône de présentation sur le bouton avec bord métallique. L’icône est disponible en deux versions, bleue et rouge, et a un bord métallique brillant. Les boutons ont une légère ombre et sont sur un fond blanc. L’aspect moderne des boutons est très propre et fonctionnera parfaitement pour les sites Web et les applications mobiles.">
            <a:extLst>
              <a:ext uri="{FF2B5EF4-FFF2-40B4-BE49-F238E27FC236}">
                <a16:creationId xmlns:a16="http://schemas.microsoft.com/office/drawing/2014/main" id="{C2E00522-A8E2-4517-98EA-032AF3B98960}"/>
              </a:ext>
            </a:extLst>
          </p:cNvPr>
          <p:cNvPicPr>
            <a:picLocks noGrp="1" noChangeAspect="1"/>
          </p:cNvPicPr>
          <p:nvPr>
            <p:ph sz="half" idx="1"/>
          </p:nvPr>
        </p:nvPicPr>
        <p:blipFill>
          <a:blip r:embed="rId3"/>
          <a:srcRect l="12641" r="17633" b="-2"/>
          <a:stretch>
            <a:fillRect/>
          </a:stretch>
        </p:blipFill>
        <p:spPr>
          <a:xfrm>
            <a:off x="1" y="2613892"/>
            <a:ext cx="4946906" cy="3689359"/>
          </a:xfrm>
          <a:prstGeom prst="rect">
            <a:avLst/>
          </a:prstGeom>
        </p:spPr>
      </p:pic>
      <p:cxnSp>
        <p:nvCxnSpPr>
          <p:cNvPr id="14" name="Straight Connector 13">
            <a:extLst>
              <a:ext uri="{FF2B5EF4-FFF2-40B4-BE49-F238E27FC236}">
                <a16:creationId xmlns:a16="http://schemas.microsoft.com/office/drawing/2014/main" id="{BEFF515C-2521-4964-9DAC-2BFB8EC86A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74446"/>
            <a:ext cx="4946904"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Espace réservé du contenu 3">
            <a:extLst>
              <a:ext uri="{FF2B5EF4-FFF2-40B4-BE49-F238E27FC236}">
                <a16:creationId xmlns:a16="http://schemas.microsoft.com/office/drawing/2014/main" id="{22A03C3D-FDAE-C9A4-8AF1-B47A3A38623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641848" y="1014984"/>
            <a:ext cx="5889161" cy="5288267"/>
          </a:xfrm>
        </p:spPr>
        <p:txBody>
          <a:bodyPr>
            <a:normAutofit/>
          </a:bodyPr>
          <a:lstStyle/>
          <a:p>
            <a:pPr marL="0" indent="0">
              <a:spcBef>
                <a:spcPts val="2500"/>
              </a:spcBef>
              <a:buFont typeface="Arial" panose="020B0604020202020204" pitchFamily="34" charset="0"/>
              <a:buNone/>
            </a:pPr>
            <a:r>
              <a:rPr lang="fr-FR" sz="1400" b="1"/>
              <a:t>Informer l’audience</a:t>
            </a:r>
          </a:p>
          <a:p>
            <a:pPr marL="0" lvl="1" indent="0">
              <a:buFont typeface="Arial" panose="020B0604020202020204" pitchFamily="34" charset="0"/>
              <a:buNone/>
            </a:pPr>
            <a:r>
              <a:rPr lang="fr-FR" sz="1400"/>
              <a:t>L’objectif d’informer consiste à transmettre des faits et des connaissances claires pour enrichir les auditeurs.</a:t>
            </a:r>
          </a:p>
          <a:p>
            <a:pPr marL="0" indent="0">
              <a:spcBef>
                <a:spcPts val="2500"/>
              </a:spcBef>
              <a:buFont typeface="Arial" panose="020B0604020202020204" pitchFamily="34" charset="0"/>
              <a:buNone/>
            </a:pPr>
            <a:r>
              <a:rPr lang="fr-FR" sz="1400" b="1"/>
              <a:t>Convaincre et persuader</a:t>
            </a:r>
          </a:p>
          <a:p>
            <a:pPr marL="0" lvl="1" indent="0">
              <a:buFont typeface="Arial" panose="020B0604020202020204" pitchFamily="34" charset="0"/>
              <a:buNone/>
            </a:pPr>
            <a:r>
              <a:rPr lang="fr-FR" sz="1400"/>
              <a:t>Convaincre vise à influencer les opinions ou décisions à travers des arguments solides et convaincants.</a:t>
            </a:r>
          </a:p>
          <a:p>
            <a:pPr marL="0" indent="0">
              <a:spcBef>
                <a:spcPts val="2500"/>
              </a:spcBef>
              <a:buFont typeface="Arial" panose="020B0604020202020204" pitchFamily="34" charset="0"/>
              <a:buNone/>
            </a:pPr>
            <a:r>
              <a:rPr lang="fr-FR" sz="1400" b="1"/>
              <a:t>Motiver l’audience</a:t>
            </a:r>
          </a:p>
          <a:p>
            <a:pPr marL="0" lvl="1" indent="0">
              <a:buFont typeface="Arial" panose="020B0604020202020204" pitchFamily="34" charset="0"/>
              <a:buNone/>
            </a:pPr>
            <a:r>
              <a:rPr lang="fr-FR" sz="1400"/>
              <a:t>Motiver cherche à encourager l’action ou l’engagement en inspirant et mobilisant les auditeurs.</a:t>
            </a:r>
          </a:p>
          <a:p>
            <a:pPr marL="0" indent="0">
              <a:spcBef>
                <a:spcPts val="2500"/>
              </a:spcBef>
              <a:buFont typeface="Arial" panose="020B0604020202020204" pitchFamily="34" charset="0"/>
              <a:buNone/>
            </a:pPr>
            <a:r>
              <a:rPr lang="fr-FR" sz="1400" b="1"/>
              <a:t>Sensibiliser à un sujet</a:t>
            </a:r>
          </a:p>
          <a:p>
            <a:pPr marL="0" lvl="1" indent="0">
              <a:buFont typeface="Arial" panose="020B0604020202020204" pitchFamily="34" charset="0"/>
              <a:buNone/>
            </a:pPr>
            <a:r>
              <a:rPr lang="fr-FR" sz="1400"/>
              <a:t>Sensibiliser implique de faire prendre conscience des enjeux ou problèmes importants.</a:t>
            </a:r>
          </a:p>
        </p:txBody>
      </p:sp>
    </p:spTree>
    <p:extLst>
      <p:ext uri="{BB962C8B-B14F-4D97-AF65-F5344CB8AC3E}">
        <p14:creationId xmlns:p14="http://schemas.microsoft.com/office/powerpoint/2010/main" val="23133350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20AA3E9-8C71-9033-84CC-A2455B971E3C}"/>
              </a:ext>
            </a:extLst>
          </p:cNvPr>
          <p:cNvSpPr>
            <a:spLocks noGrp="1"/>
          </p:cNvSpPr>
          <p:nvPr>
            <p:ph type="title"/>
          </p:nvPr>
        </p:nvSpPr>
        <p:spPr>
          <a:xfrm>
            <a:off x="640080" y="1371601"/>
            <a:ext cx="4297680" cy="1789608"/>
          </a:xfrm>
        </p:spPr>
        <p:txBody>
          <a:bodyPr vert="horz" lIns="91440" tIns="45720" rIns="91440" bIns="45720" rtlCol="0" anchor="t">
            <a:normAutofit/>
          </a:bodyPr>
          <a:lstStyle/>
          <a:p>
            <a:r>
              <a:rPr lang="en-US"/>
              <a:t>Différents types de présentations</a:t>
            </a:r>
          </a:p>
        </p:txBody>
      </p:sp>
      <p:cxnSp>
        <p:nvCxnSpPr>
          <p:cNvPr id="14" name="Straight Connector 13">
            <a:extLst>
              <a:ext uri="{FF2B5EF4-FFF2-40B4-BE49-F238E27FC236}">
                <a16:creationId xmlns:a16="http://schemas.microsoft.com/office/drawing/2014/main" id="{40BBF191-9CC8-4313-B1CA-8DF1A53AE4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 name="Espace réservé du contenu 4" descr="Concepts de leadership et de travail d’équipe en réseau. Icône de l’homme d’affaires sur le papier.">
            <a:extLst>
              <a:ext uri="{FF2B5EF4-FFF2-40B4-BE49-F238E27FC236}">
                <a16:creationId xmlns:a16="http://schemas.microsoft.com/office/drawing/2014/main" id="{A5EC91E4-B967-40CC-9A10-16CF57064397}"/>
              </a:ext>
            </a:extLst>
          </p:cNvPr>
          <p:cNvPicPr>
            <a:picLocks noGrp="1" noChangeAspect="1"/>
          </p:cNvPicPr>
          <p:nvPr>
            <p:ph sz="half" idx="1"/>
          </p:nvPr>
        </p:nvPicPr>
        <p:blipFill>
          <a:blip r:embed="rId3"/>
          <a:stretch>
            <a:fillRect/>
          </a:stretch>
        </p:blipFill>
        <p:spPr>
          <a:xfrm>
            <a:off x="716280" y="4544744"/>
            <a:ext cx="4224528" cy="1753179"/>
          </a:xfrm>
          <a:prstGeom prst="rect">
            <a:avLst/>
          </a:prstGeom>
        </p:spPr>
      </p:pic>
      <p:sp>
        <p:nvSpPr>
          <p:cNvPr id="4" name="Espace réservé du contenu 3">
            <a:extLst>
              <a:ext uri="{FF2B5EF4-FFF2-40B4-BE49-F238E27FC236}">
                <a16:creationId xmlns:a16="http://schemas.microsoft.com/office/drawing/2014/main" id="{F97A5857-D28A-572B-6D41-2FD8B840FD7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641848" y="1371601"/>
            <a:ext cx="5888736" cy="4926323"/>
          </a:xfrm>
        </p:spPr>
        <p:txBody>
          <a:bodyPr>
            <a:normAutofit/>
          </a:bodyPr>
          <a:lstStyle/>
          <a:p>
            <a:pPr marL="0" indent="0">
              <a:spcBef>
                <a:spcPts val="2500"/>
              </a:spcBef>
              <a:buFont typeface="Arial" panose="020B0604020202020204" pitchFamily="34" charset="0"/>
              <a:buNone/>
            </a:pPr>
            <a:r>
              <a:rPr lang="fr-FR" sz="1400" b="1"/>
              <a:t>Présentation informative</a:t>
            </a:r>
          </a:p>
          <a:p>
            <a:pPr marL="0" lvl="1" indent="0">
              <a:buFont typeface="Arial" panose="020B0604020202020204" pitchFamily="34" charset="0"/>
              <a:buNone/>
            </a:pPr>
            <a:r>
              <a:rPr lang="fr-FR" sz="1400"/>
              <a:t>Ce type vise à transmettre des informations claires et précises sans chercher à influencer les opinions des auditeurs.</a:t>
            </a:r>
          </a:p>
          <a:p>
            <a:pPr marL="0" indent="0">
              <a:spcBef>
                <a:spcPts val="2500"/>
              </a:spcBef>
              <a:buFont typeface="Arial" panose="020B0604020202020204" pitchFamily="34" charset="0"/>
              <a:buNone/>
            </a:pPr>
            <a:r>
              <a:rPr lang="fr-FR" sz="1400" b="1"/>
              <a:t>Présentation persuasive</a:t>
            </a:r>
          </a:p>
          <a:p>
            <a:pPr marL="0" lvl="1" indent="0">
              <a:buFont typeface="Arial" panose="020B0604020202020204" pitchFamily="34" charset="0"/>
              <a:buNone/>
            </a:pPr>
            <a:r>
              <a:rPr lang="fr-FR" sz="1400"/>
              <a:t>Elle cherche à convaincre l’audience d’adopter une idée ou un point de vue spécifique à travers des arguments solides.</a:t>
            </a:r>
          </a:p>
          <a:p>
            <a:pPr marL="0" indent="0">
              <a:spcBef>
                <a:spcPts val="2500"/>
              </a:spcBef>
              <a:buFont typeface="Arial" panose="020B0604020202020204" pitchFamily="34" charset="0"/>
              <a:buNone/>
            </a:pPr>
            <a:r>
              <a:rPr lang="fr-FR" sz="1400" b="1"/>
              <a:t>Présentation démonstrative</a:t>
            </a:r>
          </a:p>
          <a:p>
            <a:pPr marL="0" lvl="1" indent="0">
              <a:buFont typeface="Arial" panose="020B0604020202020204" pitchFamily="34" charset="0"/>
              <a:buNone/>
            </a:pPr>
            <a:r>
              <a:rPr lang="fr-FR" sz="1400"/>
              <a:t>Cette présentation illustre un processus ou une méthode en montrant des étapes concrètes à l’aide d’exemples tangibles.</a:t>
            </a:r>
          </a:p>
          <a:p>
            <a:pPr marL="0" indent="0">
              <a:spcBef>
                <a:spcPts val="2500"/>
              </a:spcBef>
              <a:buFont typeface="Arial" panose="020B0604020202020204" pitchFamily="34" charset="0"/>
              <a:buNone/>
            </a:pPr>
            <a:r>
              <a:rPr lang="fr-FR" sz="1400" b="1"/>
              <a:t>Présentation narrative</a:t>
            </a:r>
          </a:p>
          <a:p>
            <a:pPr marL="0" lvl="1" indent="0">
              <a:buFont typeface="Arial" panose="020B0604020202020204" pitchFamily="34" charset="0"/>
              <a:buNone/>
            </a:pPr>
            <a:r>
              <a:rPr lang="fr-FR" sz="1400"/>
              <a:t>Elle utilise le récit pour capter l’attention en racontant une histoire liée au sujet abordé.</a:t>
            </a:r>
          </a:p>
        </p:txBody>
      </p:sp>
    </p:spTree>
    <p:extLst>
      <p:ext uri="{BB962C8B-B14F-4D97-AF65-F5344CB8AC3E}">
        <p14:creationId xmlns:p14="http://schemas.microsoft.com/office/powerpoint/2010/main" val="23045852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re 1">
            <a:extLst>
              <a:ext uri="{FF2B5EF4-FFF2-40B4-BE49-F238E27FC236}">
                <a16:creationId xmlns:a16="http://schemas.microsoft.com/office/drawing/2014/main" id="{A7A36E2A-AC8F-9B9F-375E-705404CF55B3}"/>
              </a:ext>
            </a:extLst>
          </p:cNvPr>
          <p:cNvSpPr>
            <a:spLocks noGrp="1"/>
          </p:cNvSpPr>
          <p:nvPr>
            <p:ph type="ctrTitle"/>
          </p:nvPr>
        </p:nvSpPr>
        <p:spPr>
          <a:xfrm>
            <a:off x="559219" y="1115844"/>
            <a:ext cx="7680960" cy="4631911"/>
          </a:xfrm>
        </p:spPr>
        <p:txBody>
          <a:bodyPr anchor="b">
            <a:normAutofit/>
          </a:bodyPr>
          <a:lstStyle/>
          <a:p>
            <a:r>
              <a:rPr lang="fr-FR" sz="6500"/>
              <a:t>Organisation d’une présentation réussie</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4776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FD37F08-1A70-8AFC-0541-66AE78C37F94}"/>
              </a:ext>
            </a:extLst>
          </p:cNvPr>
          <p:cNvSpPr>
            <a:spLocks noGrp="1"/>
          </p:cNvSpPr>
          <p:nvPr>
            <p:ph type="title"/>
          </p:nvPr>
        </p:nvSpPr>
        <p:spPr>
          <a:xfrm>
            <a:off x="5029200" y="914400"/>
            <a:ext cx="6501810" cy="1097280"/>
          </a:xfrm>
        </p:spPr>
        <p:txBody>
          <a:bodyPr vert="horz" lIns="91440" tIns="45720" rIns="91440" bIns="45720" rtlCol="0" anchor="t">
            <a:normAutofit/>
          </a:bodyPr>
          <a:lstStyle/>
          <a:p>
            <a:pPr>
              <a:lnSpc>
                <a:spcPct val="90000"/>
              </a:lnSpc>
            </a:pPr>
            <a:r>
              <a:rPr lang="en-US" sz="3400"/>
              <a:t>Structurer l’introduction et annoncer le sujet</a:t>
            </a:r>
          </a:p>
        </p:txBody>
      </p:sp>
      <p:pic>
        <p:nvPicPr>
          <p:cNvPr id="5" name="Espace réservé du contenu 4" descr="Arrière de la tête des gens et mains levées lors d’une présentation d’entreprise avec haut-parleur et tableau blanc flous en arrière-plan">
            <a:extLst>
              <a:ext uri="{FF2B5EF4-FFF2-40B4-BE49-F238E27FC236}">
                <a16:creationId xmlns:a16="http://schemas.microsoft.com/office/drawing/2014/main" id="{CE43A294-880B-457E-BD4D-B50ECA44BEF3}"/>
              </a:ext>
            </a:extLst>
          </p:cNvPr>
          <p:cNvPicPr>
            <a:picLocks noGrp="1" noChangeAspect="1"/>
          </p:cNvPicPr>
          <p:nvPr>
            <p:ph sz="half" idx="1"/>
          </p:nvPr>
        </p:nvPicPr>
        <p:blipFill>
          <a:blip r:embed="rId3"/>
          <a:srcRect l="22106" r="23033"/>
          <a:stretch>
            <a:fillRect/>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Espace réservé du contenu 3">
            <a:extLst>
              <a:ext uri="{FF2B5EF4-FFF2-40B4-BE49-F238E27FC236}">
                <a16:creationId xmlns:a16="http://schemas.microsoft.com/office/drawing/2014/main" id="{8D85B33D-43BD-D16D-EEE8-2BF2DCCDDEF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Font typeface="Arial" panose="020B0604020202020204" pitchFamily="34" charset="0"/>
              <a:buNone/>
            </a:pPr>
            <a:r>
              <a:rPr lang="fr-FR" sz="1400" b="1"/>
              <a:t>Captiver l’attention</a:t>
            </a:r>
          </a:p>
          <a:p>
            <a:pPr marL="0" lvl="1" indent="0">
              <a:buFont typeface="Arial" panose="020B0604020202020204" pitchFamily="34" charset="0"/>
              <a:buNone/>
            </a:pPr>
            <a:r>
              <a:rPr lang="fr-FR" sz="1400"/>
              <a:t>L’introduction doit commencer par un élément accrocheur pour susciter l’intérêt immédiat de l’auditoire.</a:t>
            </a:r>
          </a:p>
          <a:p>
            <a:pPr marL="0" indent="0">
              <a:spcBef>
                <a:spcPts val="2500"/>
              </a:spcBef>
              <a:buFont typeface="Arial" panose="020B0604020202020204" pitchFamily="34" charset="0"/>
              <a:buNone/>
            </a:pPr>
            <a:r>
              <a:rPr lang="fr-FR" sz="1400" b="1"/>
              <a:t>Présenter le sujet</a:t>
            </a:r>
          </a:p>
          <a:p>
            <a:pPr marL="0" lvl="1" indent="0">
              <a:buFont typeface="Arial" panose="020B0604020202020204" pitchFamily="34" charset="0"/>
              <a:buNone/>
            </a:pPr>
            <a:r>
              <a:rPr lang="fr-FR" sz="1400"/>
              <a:t>Présentez clairement le sujet de la présentation pour que l’auditoire sache à quoi s’attendre.</a:t>
            </a:r>
          </a:p>
          <a:p>
            <a:pPr marL="0" indent="0">
              <a:spcBef>
                <a:spcPts val="2500"/>
              </a:spcBef>
              <a:buFont typeface="Arial" panose="020B0604020202020204" pitchFamily="34" charset="0"/>
              <a:buNone/>
            </a:pPr>
            <a:r>
              <a:rPr lang="fr-FR" sz="1400" b="1"/>
              <a:t>Annoncer les grandes lignes</a:t>
            </a:r>
          </a:p>
          <a:p>
            <a:pPr marL="0" lvl="1" indent="0">
              <a:buFont typeface="Arial" panose="020B0604020202020204" pitchFamily="34" charset="0"/>
              <a:buNone/>
            </a:pPr>
            <a:r>
              <a:rPr lang="fr-FR" sz="1400"/>
              <a:t>Exposez brièvement les points principaux qui seront abordés pour structurer la présentation.</a:t>
            </a:r>
          </a:p>
        </p:txBody>
      </p:sp>
    </p:spTree>
    <p:extLst>
      <p:ext uri="{BB962C8B-B14F-4D97-AF65-F5344CB8AC3E}">
        <p14:creationId xmlns:p14="http://schemas.microsoft.com/office/powerpoint/2010/main" val="26274645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5277524-AACB-1AC1-08DF-4B75FED88B0D}"/>
              </a:ext>
            </a:extLst>
          </p:cNvPr>
          <p:cNvSpPr>
            <a:spLocks noGrp="1"/>
          </p:cNvSpPr>
          <p:nvPr>
            <p:ph type="title"/>
          </p:nvPr>
        </p:nvSpPr>
        <p:spPr>
          <a:xfrm>
            <a:off x="5029200" y="914400"/>
            <a:ext cx="6501810" cy="1097280"/>
          </a:xfrm>
        </p:spPr>
        <p:txBody>
          <a:bodyPr vert="horz" lIns="91440" tIns="45720" rIns="91440" bIns="45720" rtlCol="0" anchor="t">
            <a:normAutofit/>
          </a:bodyPr>
          <a:lstStyle/>
          <a:p>
            <a:pPr>
              <a:lnSpc>
                <a:spcPct val="90000"/>
              </a:lnSpc>
            </a:pPr>
            <a:r>
              <a:rPr lang="en-US" sz="3400"/>
              <a:t>Développement des idées principales</a:t>
            </a:r>
          </a:p>
        </p:txBody>
      </p:sp>
      <p:pic>
        <p:nvPicPr>
          <p:cNvPr id="5" name="Espace réservé du contenu 4" descr="Idée, ampoule, succès, inspiration, papier froissé">
            <a:extLst>
              <a:ext uri="{FF2B5EF4-FFF2-40B4-BE49-F238E27FC236}">
                <a16:creationId xmlns:a16="http://schemas.microsoft.com/office/drawing/2014/main" id="{7791A78D-CB87-4E25-9245-BDD1E000C582}"/>
              </a:ext>
            </a:extLst>
          </p:cNvPr>
          <p:cNvPicPr>
            <a:picLocks noGrp="1" noChangeAspect="1"/>
          </p:cNvPicPr>
          <p:nvPr>
            <p:ph sz="half" idx="1"/>
          </p:nvPr>
        </p:nvPicPr>
        <p:blipFill>
          <a:blip r:embed="rId3"/>
          <a:srcRect l="11918" r="26209"/>
          <a:stretch>
            <a:fillRect/>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Espace réservé du contenu 3">
            <a:extLst>
              <a:ext uri="{FF2B5EF4-FFF2-40B4-BE49-F238E27FC236}">
                <a16:creationId xmlns:a16="http://schemas.microsoft.com/office/drawing/2014/main" id="{DC99A120-B830-5C71-CC38-D199DA739C1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Font typeface="Arial" panose="020B0604020202020204" pitchFamily="34" charset="0"/>
              <a:buNone/>
            </a:pPr>
            <a:r>
              <a:rPr lang="fr-FR" sz="1400" b="1"/>
              <a:t>Organisation claire</a:t>
            </a:r>
          </a:p>
          <a:p>
            <a:pPr marL="0" lvl="1" indent="0">
              <a:buFont typeface="Arial" panose="020B0604020202020204" pitchFamily="34" charset="0"/>
              <a:buNone/>
            </a:pPr>
            <a:r>
              <a:rPr lang="fr-FR" sz="1400"/>
              <a:t>Les idées principales sont bien distinctes pour faciliter la compréhension et suivre le fil du discours logiquement.</a:t>
            </a:r>
          </a:p>
          <a:p>
            <a:pPr marL="0" indent="0">
              <a:spcBef>
                <a:spcPts val="2500"/>
              </a:spcBef>
              <a:buFont typeface="Arial" panose="020B0604020202020204" pitchFamily="34" charset="0"/>
              <a:buNone/>
            </a:pPr>
            <a:r>
              <a:rPr lang="fr-FR" sz="1400" b="1"/>
              <a:t>Soutien avec exemples</a:t>
            </a:r>
          </a:p>
          <a:p>
            <a:pPr marL="0" lvl="1" indent="0">
              <a:buFont typeface="Arial" panose="020B0604020202020204" pitchFamily="34" charset="0"/>
              <a:buNone/>
            </a:pPr>
            <a:r>
              <a:rPr lang="fr-FR" sz="1400"/>
              <a:t>Chaque idée est soutenue par des exemples, des arguments ou des données pertinentes pour renforcer le message.</a:t>
            </a:r>
          </a:p>
          <a:p>
            <a:pPr marL="0" indent="0">
              <a:spcBef>
                <a:spcPts val="2500"/>
              </a:spcBef>
              <a:buFont typeface="Arial" panose="020B0604020202020204" pitchFamily="34" charset="0"/>
              <a:buNone/>
            </a:pPr>
            <a:r>
              <a:rPr lang="fr-FR" sz="1400" b="1"/>
              <a:t>Progression logique</a:t>
            </a:r>
          </a:p>
          <a:p>
            <a:pPr marL="0" lvl="1" indent="0">
              <a:buFont typeface="Arial" panose="020B0604020202020204" pitchFamily="34" charset="0"/>
              <a:buNone/>
            </a:pPr>
            <a:r>
              <a:rPr lang="fr-FR" sz="1400"/>
              <a:t>L’organisation garantit une progression fluide et logique pour un discours clair et cohérent.</a:t>
            </a:r>
          </a:p>
        </p:txBody>
      </p:sp>
    </p:spTree>
    <p:extLst>
      <p:ext uri="{BB962C8B-B14F-4D97-AF65-F5344CB8AC3E}">
        <p14:creationId xmlns:p14="http://schemas.microsoft.com/office/powerpoint/2010/main" val="9113213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1695</Words>
  <Application>Microsoft Office PowerPoint</Application>
  <PresentationFormat>Grand écran</PresentationFormat>
  <Paragraphs>140</Paragraphs>
  <Slides>19</Slides>
  <Notes>19</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19</vt:i4>
      </vt:variant>
    </vt:vector>
  </HeadingPairs>
  <TitlesOfParts>
    <vt:vector size="24" baseType="lpstr">
      <vt:lpstr>Aptos</vt:lpstr>
      <vt:lpstr>Arial</vt:lpstr>
      <vt:lpstr>Bierstadt</vt:lpstr>
      <vt:lpstr>Grandview Display</vt:lpstr>
      <vt:lpstr>DashVTI</vt:lpstr>
      <vt:lpstr>Exemple de présentation : guide structuré pour une présentation efficace</vt:lpstr>
      <vt:lpstr>Plan de la présentation</vt:lpstr>
      <vt:lpstr>Définition et objectifs d’une présentation</vt:lpstr>
      <vt:lpstr>Qu’est-ce qu’une présentation ?</vt:lpstr>
      <vt:lpstr>Objectifs principaux d’une présentation</vt:lpstr>
      <vt:lpstr>Différents types de présentations</vt:lpstr>
      <vt:lpstr>Organisation d’une présentation réussie</vt:lpstr>
      <vt:lpstr>Structurer l’introduction et annoncer le sujet</vt:lpstr>
      <vt:lpstr>Développement des idées principales</vt:lpstr>
      <vt:lpstr>Conclusion et ouverture</vt:lpstr>
      <vt:lpstr>Outils et supports pour enrichir la présentation</vt:lpstr>
      <vt:lpstr>Utilisation de diapositives et supports visuels</vt:lpstr>
      <vt:lpstr>Intégration de graphiques et schémas</vt:lpstr>
      <vt:lpstr>Exemples d’outils numériques</vt:lpstr>
      <vt:lpstr>Conseils pour une présentation orale impactante</vt:lpstr>
      <vt:lpstr>Techniques de prise de parole en public</vt:lpstr>
      <vt:lpstr>Gestion du stress et de l’attention</vt:lpstr>
      <vt:lpstr>Interaction avec le public et gestion des questions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Gaëtan Allegaert</dc:creator>
  <cp:lastModifiedBy>Gaëtan Allegaert</cp:lastModifiedBy>
  <cp:revision>1</cp:revision>
  <dcterms:created xsi:type="dcterms:W3CDTF">2025-09-15T17:14:10Z</dcterms:created>
  <dcterms:modified xsi:type="dcterms:W3CDTF">2025-09-15T17:15:42Z</dcterms:modified>
</cp:coreProperties>
</file>