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C1BBA9-12D3-D285-47D3-6E139BE53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BEC67F2-A5B9-1D35-23FE-6167E3E4F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C9CF836-4730-03F5-FC3A-9613BF28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0AE8-72C8-4B82-927F-D3F13149F5A5}" type="datetimeFigureOut">
              <a:rPr lang="tr-TR" smtClean="0"/>
              <a:t>28.10.2024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2D6195C-6CDA-7256-844C-187C2A8F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2F8E1C7-6AD4-2BEC-2C2D-DF943F9A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B52B-6E1C-498C-A7C7-BF039CAD5F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03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30E321-A02D-2785-BF62-6D3EB236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8342C00-D5E9-9CE0-0F12-C3A553AB3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EDC39DF-83D2-B754-DB8A-0EDA5676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0AE8-72C8-4B82-927F-D3F13149F5A5}" type="datetimeFigureOut">
              <a:rPr lang="tr-TR" smtClean="0"/>
              <a:t>28.10.2024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CD03624-C259-3A11-3B9E-D8C9765C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0F9BA1E-E448-309B-168C-F68C14EF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B52B-6E1C-498C-A7C7-BF039CAD5F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0571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413EF42-B8FD-0972-82E8-26F4D2269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FD0A883-86F1-B3D6-7B09-8A2A6E2B7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6E8E055-7E9A-F7DC-5EB0-6165C3F6E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0AE8-72C8-4B82-927F-D3F13149F5A5}" type="datetimeFigureOut">
              <a:rPr lang="tr-TR" smtClean="0"/>
              <a:t>28.10.2024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135C83-B373-9172-C461-0222CE1A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6897F7-1B59-839D-1D11-B3D1409F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B52B-6E1C-498C-A7C7-BF039CAD5F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774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C6A9A4-1E8F-5413-8C71-D3FC5EE1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94B319-7A16-DA86-7B87-CA5E0CBE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45E1643-7264-AC7A-7347-AC557592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0AE8-72C8-4B82-927F-D3F13149F5A5}" type="datetimeFigureOut">
              <a:rPr lang="tr-TR" smtClean="0"/>
              <a:t>28.10.2024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97F1CC-F0EC-C96E-1B6B-DEA71394E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3F5C8BA-1A8B-9AD6-849A-D03BF176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B52B-6E1C-498C-A7C7-BF039CAD5F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0609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D209C9-4959-74FC-18DF-3485B626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B2C3D2A-03CA-7777-D6A7-74A00573F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FDCE0E-3B43-51A4-F6B5-D5069C9E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0AE8-72C8-4B82-927F-D3F13149F5A5}" type="datetimeFigureOut">
              <a:rPr lang="tr-TR" smtClean="0"/>
              <a:t>28.10.2024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25A671C-C987-F50F-63CF-0BFF1561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046A588-B153-E578-A54D-C80EEA8C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B52B-6E1C-498C-A7C7-BF039CAD5F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427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B26E1E-C239-9810-D11A-FDDB0062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8747EF-86F1-F176-4C19-48988F684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F64EE8D-F266-746B-5A20-F1A0A8BE1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F17BEE-11EF-F506-B125-7F0634D1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0AE8-72C8-4B82-927F-D3F13149F5A5}" type="datetimeFigureOut">
              <a:rPr lang="tr-TR" smtClean="0"/>
              <a:t>28.10.2024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D16251-A6AB-99C2-932E-0D1E5A22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D628346-46B9-7DA8-C297-EAA7DE54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B52B-6E1C-498C-A7C7-BF039CAD5F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746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BE2590-FA83-2D67-0754-A4D3BB9E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C9C5403-7203-973C-676A-319F82628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E9D1F56-1A95-61B4-13C3-57223062A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5B2B3BB-4418-6B0B-87C8-F09862327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8398DD9-8FD2-B098-39AA-A2F6D4AC6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4BF9AF9-26A9-C0A6-E1AA-D682A533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0AE8-72C8-4B82-927F-D3F13149F5A5}" type="datetimeFigureOut">
              <a:rPr lang="tr-TR" smtClean="0"/>
              <a:t>28.10.2024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F81C578-94C2-9A4E-09A5-CDE0BACAB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B416BF5-319E-EF4B-1519-CA32D161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B52B-6E1C-498C-A7C7-BF039CAD5F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6706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AB0BE9-6194-2E96-C54B-FC0D58D2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6801A9C-C672-BD47-9169-6AD0C8C0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0AE8-72C8-4B82-927F-D3F13149F5A5}" type="datetimeFigureOut">
              <a:rPr lang="tr-TR" smtClean="0"/>
              <a:t>28.10.2024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5EEC0EF-46DE-4E87-E93D-0700D339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D0548BD-E0DD-2E18-6FDF-7E950675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B52B-6E1C-498C-A7C7-BF039CAD5F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113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AEDB966-D753-4972-C41F-EB3D2BA4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0AE8-72C8-4B82-927F-D3F13149F5A5}" type="datetimeFigureOut">
              <a:rPr lang="tr-TR" smtClean="0"/>
              <a:t>28.10.2024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1779704-9D2D-0FCA-8AD3-B78FE302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F47CAC3-D958-0131-7EB4-F96BF8FF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B52B-6E1C-498C-A7C7-BF039CAD5F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199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99D6A6-2A8E-EE4E-385C-9063BD16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F0ADFF-73DF-064A-DA0E-7F17EF33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5A4DB8E-6CBF-A8A4-88BB-0051E7625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24DD75F-B58E-EC3B-C7C2-C8E1115E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0AE8-72C8-4B82-927F-D3F13149F5A5}" type="datetimeFigureOut">
              <a:rPr lang="tr-TR" smtClean="0"/>
              <a:t>28.10.2024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2C58C2F-C801-F9F2-4186-CA223AB1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F2B35B5-A896-D26E-807A-36491025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B52B-6E1C-498C-A7C7-BF039CAD5F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347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6FB633-9C0E-A1DD-4A88-9BFF870C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B61FC8C-765A-6AB3-D311-D6C978984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7F033FE-9D19-4D89-E0A2-F2D364883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04C6B81-0D9F-9704-8C3B-BF3E9F60A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F0AE8-72C8-4B82-927F-D3F13149F5A5}" type="datetimeFigureOut">
              <a:rPr lang="tr-TR" smtClean="0"/>
              <a:t>28.10.2024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8AD9B8B-03DA-C182-3229-184ECA10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3CEC8CF-B00F-892D-3158-8AC757CB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6B52B-6E1C-498C-A7C7-BF039CAD5F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80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9838276-12C6-FB28-B9B4-BD9F0030F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A485033-96BA-A21A-F36C-3B9AC5D30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5CCAB3-C183-4615-8CC0-1AF637084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3F0AE8-72C8-4B82-927F-D3F13149F5A5}" type="datetimeFigureOut">
              <a:rPr lang="tr-TR" smtClean="0"/>
              <a:t>28.10.2024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71EDDB4-C48B-47E6-2E3A-112376146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444AA7-A9D2-46F1-4E91-A617E57FE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66B52B-6E1C-498C-A7C7-BF039CAD5F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781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9FD499-CC59-3D45-9D92-7F9C0F73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2" y="135516"/>
            <a:ext cx="7557246" cy="53788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tr-TR" sz="3200" dirty="0"/>
              <a:t>Proje Malzeme Tedarik Süreci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2D3629-BDE5-27F6-E91D-D9D16C4D1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2" y="806824"/>
            <a:ext cx="7879976" cy="5561293"/>
          </a:xfrm>
        </p:spPr>
        <p:txBody>
          <a:bodyPr>
            <a:normAutofit fontScale="92500" lnSpcReduction="20000"/>
          </a:bodyPr>
          <a:lstStyle/>
          <a:p>
            <a:r>
              <a:rPr lang="tr-TR" sz="2000" dirty="0"/>
              <a:t>Malzeme Adı / GTİP Kodu	: </a:t>
            </a:r>
            <a:r>
              <a:rPr lang="tr-TR" sz="2000" dirty="0" err="1"/>
              <a:t>Track</a:t>
            </a:r>
            <a:r>
              <a:rPr lang="tr-TR" sz="2000" dirty="0"/>
              <a:t> </a:t>
            </a:r>
            <a:r>
              <a:rPr lang="tr-TR" sz="2000" dirty="0" err="1"/>
              <a:t>Chassis</a:t>
            </a:r>
            <a:r>
              <a:rPr lang="tr-TR" sz="2000" dirty="0"/>
              <a:t> / 9023.00.80.00.19</a:t>
            </a:r>
          </a:p>
          <a:p>
            <a:r>
              <a:rPr lang="tr-TR" sz="2000" dirty="0"/>
              <a:t>Gümrük Mevzuatı		: 3.Ülkeden İthalat / İTH-1</a:t>
            </a:r>
          </a:p>
          <a:p>
            <a:r>
              <a:rPr lang="tr-TR" sz="2000" dirty="0"/>
              <a:t>Denetim ve Kontrol Süreci	: TSE ve farklı kontrollere tabi değildir.</a:t>
            </a:r>
          </a:p>
          <a:p>
            <a:r>
              <a:rPr lang="tr-TR" sz="2000" dirty="0"/>
              <a:t>Temin Yeri / Lojistik Yöntemi	: </a:t>
            </a:r>
            <a:r>
              <a:rPr lang="tr-TR" sz="2000" dirty="0" err="1"/>
              <a:t>China</a:t>
            </a:r>
            <a:r>
              <a:rPr lang="tr-TR" sz="2000" dirty="0"/>
              <a:t> / Havayolu Kargo</a:t>
            </a:r>
          </a:p>
          <a:p>
            <a:r>
              <a:rPr lang="tr-TR" sz="2000" dirty="0"/>
              <a:t>Teslim Yeri 			: İstanbul / TR ve elden teslim KKTC</a:t>
            </a:r>
          </a:p>
          <a:p>
            <a:r>
              <a:rPr lang="tr-TR" sz="2000" dirty="0"/>
              <a:t>Alıcı Bilgisi			: TR’de aile üyelerimiz</a:t>
            </a:r>
          </a:p>
          <a:p>
            <a:r>
              <a:rPr lang="tr-TR" sz="2000" dirty="0"/>
              <a:t>Tahmini Güm. Süresi		: ort.5 gün / max.1 Kg </a:t>
            </a:r>
          </a:p>
          <a:p>
            <a:r>
              <a:rPr lang="tr-TR" sz="2000" b="1" dirty="0"/>
              <a:t>Maliyet Analizi</a:t>
            </a:r>
          </a:p>
          <a:p>
            <a:pPr lvl="1"/>
            <a:r>
              <a:rPr lang="tr-TR" sz="1800" dirty="0"/>
              <a:t>Malzeme Fiyatı		:    93 </a:t>
            </a:r>
            <a:r>
              <a:rPr lang="tr-TR" sz="1800" dirty="0" err="1"/>
              <a:t>Usd</a:t>
            </a:r>
            <a:r>
              <a:rPr lang="tr-TR" sz="1800" dirty="0"/>
              <a:t> (indirimli)</a:t>
            </a:r>
          </a:p>
          <a:p>
            <a:pPr lvl="1"/>
            <a:r>
              <a:rPr lang="tr-TR" sz="1800" dirty="0"/>
              <a:t>Navlun / </a:t>
            </a:r>
            <a:r>
              <a:rPr lang="tr-TR" sz="1800" dirty="0" err="1"/>
              <a:t>Shipping</a:t>
            </a:r>
            <a:r>
              <a:rPr lang="tr-TR" sz="1800" dirty="0"/>
              <a:t>		:    53 </a:t>
            </a:r>
            <a:r>
              <a:rPr lang="tr-TR" sz="1800" dirty="0" err="1"/>
              <a:t>Usd</a:t>
            </a:r>
            <a:endParaRPr lang="tr-TR" sz="1800" dirty="0"/>
          </a:p>
          <a:p>
            <a:pPr lvl="1"/>
            <a:r>
              <a:rPr lang="tr-TR" sz="1800" dirty="0"/>
              <a:t>Ardiye(Depolama)		:    93 </a:t>
            </a:r>
            <a:r>
              <a:rPr lang="tr-TR" sz="1800" dirty="0" err="1"/>
              <a:t>Usd</a:t>
            </a:r>
            <a:r>
              <a:rPr lang="tr-TR" sz="1800" dirty="0"/>
              <a:t> ( 3.206 TL)</a:t>
            </a:r>
          </a:p>
          <a:p>
            <a:pPr lvl="1"/>
            <a:r>
              <a:rPr lang="tr-TR" sz="1800" dirty="0"/>
              <a:t>TR’de Gümrük </a:t>
            </a:r>
            <a:r>
              <a:rPr lang="tr-TR" sz="1800"/>
              <a:t>Bey.	</a:t>
            </a:r>
            <a:r>
              <a:rPr lang="tr-TR" sz="1800" dirty="0"/>
              <a:t>	:    54 </a:t>
            </a:r>
            <a:r>
              <a:rPr lang="tr-TR" sz="1800" dirty="0" err="1"/>
              <a:t>Usd</a:t>
            </a:r>
            <a:r>
              <a:rPr lang="tr-TR" sz="1800" dirty="0"/>
              <a:t> ( 1.890 TL)</a:t>
            </a:r>
          </a:p>
          <a:p>
            <a:pPr lvl="1"/>
            <a:r>
              <a:rPr lang="tr-TR" sz="1800" dirty="0"/>
              <a:t>GV ( % 1,4 ) + KDV(%20) 	:    20 </a:t>
            </a:r>
            <a:r>
              <a:rPr lang="tr-TR" sz="1800" dirty="0" err="1"/>
              <a:t>Usd</a:t>
            </a:r>
            <a:r>
              <a:rPr lang="tr-TR" sz="1800" dirty="0"/>
              <a:t> (    700 TL)</a:t>
            </a:r>
          </a:p>
          <a:p>
            <a:pPr lvl="1"/>
            <a:r>
              <a:rPr lang="tr-TR" sz="1800" b="1" u="sng" dirty="0"/>
              <a:t>Toplam			:  313 </a:t>
            </a:r>
            <a:r>
              <a:rPr lang="tr-TR" sz="1800" b="1" u="sng" dirty="0" err="1"/>
              <a:t>Usd</a:t>
            </a:r>
            <a:endParaRPr lang="tr-TR" sz="1800" b="1" u="sng" dirty="0"/>
          </a:p>
          <a:p>
            <a:pPr marL="457200" lvl="1" indent="0">
              <a:buNone/>
            </a:pPr>
            <a:endParaRPr lang="tr-TR" sz="1800" dirty="0"/>
          </a:p>
          <a:p>
            <a:r>
              <a:rPr lang="tr-TR" sz="2200" dirty="0"/>
              <a:t>Alternatif EU Birliği’nin </a:t>
            </a:r>
            <a:r>
              <a:rPr lang="tr-TR" sz="2200" dirty="0" err="1"/>
              <a:t>China</a:t>
            </a:r>
            <a:r>
              <a:rPr lang="tr-TR" sz="2200" dirty="0"/>
              <a:t> ülkesine uyguladığı </a:t>
            </a:r>
            <a:r>
              <a:rPr lang="tr-TR" sz="2200" b="1" dirty="0"/>
              <a:t>GV ve diğer yasal vergiler</a:t>
            </a:r>
            <a:r>
              <a:rPr lang="tr-TR" sz="2200" dirty="0"/>
              <a:t> ,Lojistik firmasının </a:t>
            </a:r>
            <a:r>
              <a:rPr lang="tr-TR" sz="2200" b="1" dirty="0"/>
              <a:t>Ardiye, Gümrük Beyanname Maliyet, </a:t>
            </a:r>
            <a:r>
              <a:rPr lang="tr-TR" sz="2200" dirty="0"/>
              <a:t>Uluslararası </a:t>
            </a:r>
            <a:r>
              <a:rPr lang="tr-TR" sz="2200" b="1" dirty="0"/>
              <a:t>Navlun(</a:t>
            </a:r>
            <a:r>
              <a:rPr lang="tr-TR" sz="2200" b="1" dirty="0" err="1"/>
              <a:t>Shipping</a:t>
            </a:r>
            <a:r>
              <a:rPr lang="tr-TR" sz="2200" dirty="0"/>
              <a:t>) teklifleri alınarak süre ve maliyet kıyas analizi  yapılmasında fayda vardır.</a:t>
            </a:r>
            <a:endParaRPr lang="tr-TR" sz="1800" dirty="0"/>
          </a:p>
          <a:p>
            <a:pPr lvl="1"/>
            <a:endParaRPr lang="tr-TR" sz="1800" dirty="0"/>
          </a:p>
          <a:p>
            <a:pPr lvl="1"/>
            <a:endParaRPr lang="tr-TR" sz="1800" dirty="0"/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3B033AC-4A35-38FB-8468-5D7CB0F449BD}"/>
              </a:ext>
            </a:extLst>
          </p:cNvPr>
          <p:cNvSpPr txBox="1"/>
          <p:nvPr/>
        </p:nvSpPr>
        <p:spPr>
          <a:xfrm>
            <a:off x="9143999" y="806824"/>
            <a:ext cx="184768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tr-TR" dirty="0"/>
              <a:t>Malzeme Görseli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9321250-05FB-C48B-3BE5-7689455EA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6947" y="1348822"/>
            <a:ext cx="3101790" cy="36224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630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197</Words>
  <Application>Microsoft Office PowerPoint</Application>
  <PresentationFormat>Geniş ekran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Teması</vt:lpstr>
      <vt:lpstr>Proje Malzeme Tedarik Süreci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e17414</dc:creator>
  <cp:lastModifiedBy>e17414</cp:lastModifiedBy>
  <cp:revision>11</cp:revision>
  <dcterms:created xsi:type="dcterms:W3CDTF">2024-10-27T21:42:07Z</dcterms:created>
  <dcterms:modified xsi:type="dcterms:W3CDTF">2024-10-28T20:27:34Z</dcterms:modified>
</cp:coreProperties>
</file>