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Bullet Points</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CCCCCC"/>
                </a:solidFill>
                <a:latin typeface="Lato, sans-serif" pitchFamily="34" charset="0"/>
                <a:ea typeface="Lato, sans-serif" pitchFamily="34" charset="-122"/>
                <a:cs typeface="Lato, sans-serif" pitchFamily="34" charset="-120"/>
              </a:rPr>
              <a:t>Test Slide 1</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Lorem ipsum dolor sit amet, consectetur adipiscing elit.</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Lorem ipsum dolor sit amet, consectetur adipiscing elit.</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Lorem ipsum dolor sit amet, consectetur adipiscing elit.</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Lorem ipsum dolor sit amet, consectetur adipiscing elit.</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Lorem ipsum dolor sit amet, consectetur adipiscing elit.</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Paragraph</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CCCCCC"/>
                </a:solidFill>
                <a:latin typeface="Lato, sans-serif" pitchFamily="34" charset="0"/>
                <a:ea typeface="Lato, sans-serif" pitchFamily="34" charset="-122"/>
                <a:cs typeface="Lato, sans-serif" pitchFamily="34" charset="-120"/>
              </a:rPr>
              <a:t>Test Slide 2</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Lorem ipsum dolor sit amet, consectetur adipiscing elit. Etiam tortor massa, bibendum eu ultrices et, accumsan at nibh. Ut nec neque lacinia, placerat ipsum a, malesuada orci. Curabitur sit amet feugiat urna.</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Comparison</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CCCCCC"/>
                </a:solidFill>
                <a:latin typeface="Lato, sans-serif" pitchFamily="34" charset="0"/>
                <a:ea typeface="Lato, sans-serif" pitchFamily="34" charset="-122"/>
                <a:cs typeface="Lato, sans-serif" pitchFamily="34" charset="-120"/>
              </a:rPr>
              <a:t>Test Slide 3</a:t>
            </a:r>
            <a:endParaRPr lang="en-US" sz="2000" dirty="0"/>
          </a:p>
        </p:txBody>
      </p:sp>
      <p:sp>
        <p:nvSpPr>
          <p:cNvPr id="4" name="Text 2"/>
          <p:cNvSpPr/>
          <p:nvPr/>
        </p:nvSpPr>
        <p:spPr>
          <a:xfrm>
            <a:off x="274320" y="1371600"/>
            <a:ext cx="3840480" cy="3108960"/>
          </a:xfrm>
          <a:prstGeom prst="rect">
            <a:avLst/>
          </a:prstGeom>
          <a:noFill/>
          <a:ln/>
        </p:spPr>
        <p:txBody>
          <a:bodyPr wrap="square" rtlCol="0" anchor="t"/>
          <a:lstStyle/>
          <a:p>
            <a:pPr algn="l" indent="0" marL="0">
              <a:buNone/>
            </a:pPr>
            <a:r>
              <a:rPr lang="en-US" sz="1400" dirty="0">
                <a:solidFill>
                  <a:srgbClr val="AAAAAA"/>
                </a:solidFill>
                <a:latin typeface="Lato, sans-serif" pitchFamily="34" charset="0"/>
                <a:ea typeface="Lato, sans-serif" pitchFamily="34" charset="-122"/>
                <a:cs typeface="Lato, sans-serif" pitchFamily="34" charset="-120"/>
              </a:rPr>
              <a:t>Laptop A features a sleek design and lightweight build, making it extremely portable. It comes equipped with an Intel Core i5 processor, 8GB of RAM, and a 256GB SSD, which provides a perfect balance between performance and battery life. Ideal for students and professionals on the go, it also includes a full HD display, ensuring vibrant visuals for any task.</a:t>
            </a:r>
            <a:endParaRPr lang="en-US" sz="1400" dirty="0"/>
          </a:p>
        </p:txBody>
      </p:sp>
      <p:sp>
        <p:nvSpPr>
          <p:cNvPr id="5" name="Text 3"/>
          <p:cNvSpPr/>
          <p:nvPr/>
        </p:nvSpPr>
        <p:spPr>
          <a:xfrm>
            <a:off x="4663440" y="1371600"/>
            <a:ext cx="3840480" cy="3108960"/>
          </a:xfrm>
          <a:prstGeom prst="rect">
            <a:avLst/>
          </a:prstGeom>
          <a:noFill/>
          <a:ln/>
        </p:spPr>
        <p:txBody>
          <a:bodyPr wrap="square" rtlCol="0" anchor="t"/>
          <a:lstStyle/>
          <a:p>
            <a:pPr algn="l" indent="0" marL="0">
              <a:buNone/>
            </a:pPr>
            <a:r>
              <a:rPr lang="en-US" sz="1400" dirty="0">
                <a:solidFill>
                  <a:srgbClr val="AAAAAA"/>
                </a:solidFill>
                <a:latin typeface="Lato, sans-serif" pitchFamily="34" charset="0"/>
                <a:ea typeface="Lato, sans-serif" pitchFamily="34" charset="-122"/>
                <a:cs typeface="Lato, sans-serif" pitchFamily="34" charset="-120"/>
              </a:rPr>
              <a:t>On the other hand, Laptop B is designed for power users who require advanced computing capabilities. With an Intel Core i7 processor, 16GB of RAM, and a 1TB HDD, it offers superior multitasking performance and ample storage for large files. Additionally, it features a dedicated graphics card, making it suitable for gaming and graphic design. However, its bulkier design makes it less portable than Laptop A.</a:t>
            </a:r>
            <a:endParaRPr lang="en-US" sz="1400" dirty="0"/>
          </a:p>
        </p:txBody>
      </p:sp>
      <p:sp>
        <p:nvSpPr>
          <p:cNvPr id="6" name="Shape 4"/>
          <p:cNvSpPr/>
          <p:nvPr/>
        </p:nvSpPr>
        <p:spPr>
          <a:xfrm>
            <a:off x="4389120" y="1371600"/>
            <a:ext cx="0" cy="3657600"/>
          </a:xfrm>
          <a:prstGeom prst="line">
            <a:avLst/>
          </a:prstGeom>
          <a:noFill/>
          <a:ln w="12700">
            <a:solidFill>
              <a:srgbClr val="BBBBBB"/>
            </a:solidFill>
            <a:prstDash val="soli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Neural Machine Translation: A New Approach</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CCCCCC"/>
                </a:solidFill>
                <a:latin typeface="Lato, sans-serif" pitchFamily="34" charset="0"/>
                <a:ea typeface="Lato, sans-serif" pitchFamily="34" charset="-122"/>
                <a:cs typeface="Lato, sans-serif" pitchFamily="34" charset="-120"/>
              </a:rPr>
              <a:t>Deep Learning</a:t>
            </a:r>
            <a:endParaRPr lang="en-US" sz="2000" dirty="0"/>
          </a:p>
        </p:txBody>
      </p:sp>
      <p:sp>
        <p:nvSpPr>
          <p:cNvPr id="4" name="Text 2"/>
          <p:cNvSpPr/>
          <p:nvPr/>
        </p:nvSpPr>
        <p:spPr>
          <a:xfrm>
            <a:off x="457200" y="1371600"/>
            <a:ext cx="8503920" cy="3291840"/>
          </a:xfrm>
          <a:prstGeom prst="rect">
            <a:avLst/>
          </a:prstGeom>
          <a:noFill/>
          <a:ln/>
        </p:spPr>
        <p:txBody>
          <a:bodyPr wrap="square" rtlCol="0" anchor="t"/>
          <a:lstStyle/>
          <a:p>
            <a:pPr algn="just" indent="0" marL="0">
              <a:buNone/>
            </a:pPr>
            <a:r>
              <a:rPr lang="en-US" sz="1400" dirty="0">
                <a:solidFill>
                  <a:srgbClr val="AAAAAA"/>
                </a:solidFill>
                <a:latin typeface="Lato, sans-serif" pitchFamily="34" charset="0"/>
                <a:ea typeface="Lato, sans-serif" pitchFamily="34" charset="-122"/>
                <a:cs typeface="Lato, sans-serif" pitchFamily="34" charset="-120"/>
              </a:rPr>
              <a:t>Neural machine translation (NMT) is an emerging approach to machine translation that aims to build a single neural network capable of translating sentences. This contrasts with traditional statistical machine translation (SMT), which relies on numerous smaller components tuned separately. NMT attempts to learn the entire translation process within a single neural network, potentially achieving more accurate and fluent translations. The core of NMT is the encoder-decoder architecture, where the encoder reads a source sentence and converts it into a fixed-length vector representation, and the decoder uses this representation to generate the translated sentence. This architecture allows the model to learn the complex relationships between words and sentences in a more unified and holistic manner, potentially leading to improved translation quality.</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NMT vs SMT: A Comparison</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CCCCCC"/>
                </a:solidFill>
                <a:latin typeface="Lato, sans-serif" pitchFamily="34" charset="0"/>
                <a:ea typeface="Lato, sans-serif" pitchFamily="34" charset="-122"/>
                <a:cs typeface="Lato, sans-serif" pitchFamily="34" charset="-120"/>
              </a:rPr>
              <a:t>Deep Learning</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NMT strives to create a single neural network that learns the entire translation process, while SMT relies on multiple components tuned separately.</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NMT's unified approach allows for a more holistic understanding of language structure, potentially leading to more fluent and accurate translations, whereas SMT's modular approach may lead to less coherent results.</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444444"/>
        </a:solidFill>
      </p:bgPr>
    </p:bg>
    <p:spTree>
      <p:nvGrpSpPr>
        <p:cNvPr id="1" name=""/>
        <p:cNvGrpSpPr/>
        <p:nvPr/>
      </p:nvGrpSpPr>
      <p:grpSpPr>
        <a:xfrm>
          <a:off x="0" y="0"/>
          <a:ext cx="0" cy="0"/>
          <a:chOff x="0" y="0"/>
          <a:chExt cx="0" cy="0"/>
        </a:xfrm>
      </p:grpSpPr>
      <p:sp>
        <p:nvSpPr>
          <p:cNvPr id="2" name="Text 0"/>
          <p:cNvSpPr/>
          <p:nvPr/>
        </p:nvSpPr>
        <p:spPr>
          <a:xfrm>
            <a:off x="457200" y="274320"/>
            <a:ext cx="8229600" cy="914400"/>
          </a:xfrm>
          <a:prstGeom prst="rect">
            <a:avLst/>
          </a:prstGeom>
          <a:noFill/>
          <a:ln/>
        </p:spPr>
        <p:txBody>
          <a:bodyPr wrap="square" rtlCol="0" anchor="ctr"/>
          <a:lstStyle/>
          <a:p>
            <a:pPr algn="l" indent="0" marL="0">
              <a:buNone/>
            </a:pPr>
            <a:r>
              <a:rPr lang="en-US" sz="3200" dirty="0">
                <a:solidFill>
                  <a:srgbClr val="FFFFFF"/>
                </a:solidFill>
                <a:latin typeface="Lato, sans-serif" pitchFamily="34" charset="0"/>
                <a:ea typeface="Lato, sans-serif" pitchFamily="34" charset="-122"/>
                <a:cs typeface="Lato, sans-serif" pitchFamily="34" charset="-120"/>
              </a:rPr>
              <a:t>Key Takeaways about NMT</a:t>
            </a:r>
            <a:endParaRPr lang="en-US" sz="3200" dirty="0"/>
          </a:p>
        </p:txBody>
      </p:sp>
      <p:sp>
        <p:nvSpPr>
          <p:cNvPr id="3" name="Text 1"/>
          <p:cNvSpPr/>
          <p:nvPr/>
        </p:nvSpPr>
        <p:spPr>
          <a:xfrm>
            <a:off x="7315200" y="4572000"/>
            <a:ext cx="3657600" cy="457200"/>
          </a:xfrm>
          <a:prstGeom prst="rect">
            <a:avLst/>
          </a:prstGeom>
          <a:noFill/>
          <a:ln/>
        </p:spPr>
        <p:txBody>
          <a:bodyPr wrap="square" rtlCol="0" anchor="ctr"/>
          <a:lstStyle/>
          <a:p>
            <a:pPr algn="l" indent="0" marL="0">
              <a:buNone/>
            </a:pPr>
            <a:r>
              <a:rPr lang="en-US" sz="2000" dirty="0">
                <a:solidFill>
                  <a:srgbClr val="CCCCCC"/>
                </a:solidFill>
                <a:latin typeface="Lato, sans-serif" pitchFamily="34" charset="0"/>
                <a:ea typeface="Lato, sans-serif" pitchFamily="34" charset="-122"/>
                <a:cs typeface="Lato, sans-serif" pitchFamily="34" charset="-120"/>
              </a:rPr>
              <a:t>Deep Learning</a:t>
            </a:r>
            <a:endParaRPr lang="en-US" sz="2000" dirty="0"/>
          </a:p>
        </p:txBody>
      </p:sp>
      <p:sp>
        <p:nvSpPr>
          <p:cNvPr id="4" name="Text 2"/>
          <p:cNvSpPr/>
          <p:nvPr/>
        </p:nvSpPr>
        <p:spPr>
          <a:xfrm>
            <a:off x="457200" y="137160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Neural machine translation utilizes a single neural network to learn the translation process.</a:t>
            </a:r>
            <a:endParaRPr lang="en-US" sz="1400" dirty="0"/>
          </a:p>
        </p:txBody>
      </p:sp>
      <p:sp>
        <p:nvSpPr>
          <p:cNvPr id="5" name="Text 3"/>
          <p:cNvSpPr/>
          <p:nvPr/>
        </p:nvSpPr>
        <p:spPr>
          <a:xfrm>
            <a:off x="457200" y="201168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NMT aims to build a more unified and holistic understanding of language structure compared to SMT.</a:t>
            </a:r>
            <a:endParaRPr lang="en-US" sz="1400" dirty="0"/>
          </a:p>
        </p:txBody>
      </p:sp>
      <p:sp>
        <p:nvSpPr>
          <p:cNvPr id="6" name="Text 4"/>
          <p:cNvSpPr/>
          <p:nvPr/>
        </p:nvSpPr>
        <p:spPr>
          <a:xfrm>
            <a:off x="457200" y="265176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NMT's encoder-decoder architecture consists of an encoder that converts the source sentence into a vector representation and a decoder that generates the translated sentence.</a:t>
            </a:r>
            <a:endParaRPr lang="en-US" sz="1400" dirty="0"/>
          </a:p>
        </p:txBody>
      </p:sp>
      <p:sp>
        <p:nvSpPr>
          <p:cNvPr id="7" name="Text 5"/>
          <p:cNvSpPr/>
          <p:nvPr/>
        </p:nvSpPr>
        <p:spPr>
          <a:xfrm>
            <a:off x="457200" y="329184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NMT has the potential to achieve more accurate and fluent translations due to its unified approach.</a:t>
            </a:r>
            <a:endParaRPr lang="en-US" sz="1400" dirty="0"/>
          </a:p>
        </p:txBody>
      </p:sp>
      <p:sp>
        <p:nvSpPr>
          <p:cNvPr id="8" name="Text 6"/>
          <p:cNvSpPr/>
          <p:nvPr/>
        </p:nvSpPr>
        <p:spPr>
          <a:xfrm>
            <a:off x="457200" y="3931920"/>
            <a:ext cx="8503920" cy="640080"/>
          </a:xfrm>
          <a:prstGeom prst="rect">
            <a:avLst/>
          </a:prstGeom>
          <a:noFill/>
          <a:ln/>
        </p:spPr>
        <p:txBody>
          <a:bodyPr wrap="square" rtlCol="0" anchor="t"/>
          <a:lstStyle/>
          <a:p>
            <a:pPr algn="l" marL="342900" indent="-342900">
              <a:buSzPct val="100000"/>
              <a:buChar char="•"/>
            </a:pPr>
            <a:r>
              <a:rPr lang="en-US" sz="1400" dirty="0">
                <a:solidFill>
                  <a:srgbClr val="AAAAAA"/>
                </a:solidFill>
                <a:latin typeface="Lato, sans-serif" pitchFamily="34" charset="0"/>
                <a:ea typeface="Lato, sans-serif" pitchFamily="34" charset="-122"/>
                <a:cs typeface="Lato, sans-serif" pitchFamily="34" charset="-120"/>
              </a:rPr>
              <a:t>NMT is still a relatively new field, but it has shown promising results and is an active area of research.</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2024-11-03T13:48:54Z</dcterms:created>
  <dcterms:modified xsi:type="dcterms:W3CDTF">2024-11-03T13:48:54Z</dcterms:modified>
</cp:coreProperties>
</file>