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Abstract</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face unique challenges, such as language barriers and cultural adaptation, that hinder their academic and personal success.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paper introduces an AI-powered chatbot specifically designed for these students, utilizing advanced language models and Retrieval-Augmented Generation (RAG).</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chatbot is tailored with a dataset curated from Reddit communities frequented by international students, enabling it to provide highly relevant and actionable advice.</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 combines GPT-3.5's generative capabilities with precise information retrieval to effectively guide students through academic procedures, cultural adjustments, and personal challenges.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An evaluation shows that the RAG-enhanced model outperforms standard GPT-3.5, demonstrating significant improvements in response accuracy and relevance.</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RAGAS Faithfulness and Answer Relevancy</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faithfulness metric improved from 0.56 to 0.92 with the inclusion of RAG, indicating that the responses generated with RAG are more accurate and reliable.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Similarly, the answer relevancy increased from 0.65 to 0.95, demonstrating that the responses are more pertinent and closely aligned with the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underscore the effectiveness of RAG in enhancing the quality and reliability of the generated content.</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RAGAS Context Precision and Recall</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excels at maintaining and understanding the context of user queries, resulting in more coherent and contextually appropriate responses.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is evident in the substantial improvements in both context precision and recall. Context precision increased from 0.43 to 0.82, and context recall rose from 0.38 to 0.71. These results demonstrate that RAG-enhanced model excels at maintaining and understanding the context of user queries, resulting in more coherent and contextually appropriate responses.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RAGAS Harmfulness</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Both systems scored zero for harmfulness, reflecting that neither generated harmful or inappropriate content.</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outcome underscores the importance of the preprocessing steps taken to ensure data quality and the ethical considerations embedded in the system's design.</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BERTScore Precision and Recall</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and recall metrics further highlight the improved performance.</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BERTScore precision jumped from 0.22 to 0.59, while the recall improved from 0.32 to 0.66.</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scores reflect the model's enhanced capability to generate responses that are semantically similar to the expected answers, validating the relevance and appropriateness of the generated content.</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E. BERTScore F1 Score</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overall F1 score is the mean value of precision and recall, improved from 0.26 to 0.62.</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significant increase indicates a well-rounded enhancement in the model's performance, with the RAG integration contributing to more accurate, and reliable outputs.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F. Discussion</a:t>
            </a:r>
            <a:endParaRPr lang="en-US" sz="2400" dirty="0"/>
          </a:p>
        </p:txBody>
      </p:sp>
      <p:sp>
        <p:nvSpPr>
          <p:cNvPr id="3" name="Text 1"/>
          <p:cNvSpPr/>
          <p:nvPr/>
        </p:nvSpPr>
        <p:spPr>
          <a:xfrm>
            <a:off x="91440" y="13716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results clearly demonstrate the advantages of integrating RAG with gpt-3.5-turbo for domain specific information retrieval.</a:t>
            </a:r>
            <a:endParaRPr lang="en-US" sz="1800" dirty="0"/>
          </a:p>
        </p:txBody>
      </p:sp>
      <p:sp>
        <p:nvSpPr>
          <p:cNvPr id="4" name="Text 2"/>
          <p:cNvSpPr/>
          <p:nvPr/>
        </p:nvSpPr>
        <p:spPr>
          <a:xfrm>
            <a:off x="91440" y="3200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RAG-enhanced model not only provides more accurate and relevant responses but also better understands and maintains the context of user queries.</a:t>
            </a:r>
            <a:endParaRPr lang="en-US" sz="1800" dirty="0"/>
          </a:p>
        </p:txBody>
      </p:sp>
      <p:sp>
        <p:nvSpPr>
          <p:cNvPr id="5" name="Text 3"/>
          <p:cNvSpPr/>
          <p:nvPr/>
        </p:nvSpPr>
        <p:spPr>
          <a:xfrm>
            <a:off x="91440" y="50292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improvements are crucial for offering personalized and efficient support to international graduate students.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V. CONCLUSION AND FUTURE WORK</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research explored integrating Retrieval-Augmented Generation (RAG) with GPT-3.5-turbo to support international graduate students.</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By combining GPT-3.5's generative capabilities with targeted information retrieval, we aimed to address the unique challenges faced by this student population.</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Our methodology included data collection from Reddit, preprocessing to ensure privacy and relevance, and implementing RAG to enrich the model's responses.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experimental results, evaluated using metrics such as RAGAS and BERTScore, demonstrated that the RAG-enhanced model can provide more contextually relevant and accurate support compared to the base GPT-3.5 model.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there are several areas for improvement.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 INTRODUCTION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graduate students bring diverse perspectives that enrich the academic community and foster global collaboration.</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However, they often face challenges like linguistic barriers, cultural adaptation difficulties, and logistical challenges.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hinder both their academic progress and personal adjustment.</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Traditional institutional support systems often fail to meet the immediate and specific needs of international students.</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study introduces an innovative application of cutting-edge natural language processing technologies, employing the GPT-3.5-turbo model, enhanced with Retrieval-Augmented Generation (RAG), crafted specifically for the international student demographic.</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 RELATED WORKS</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International students face numerous challenges while pursuing education in foreign countries, significantly impacting their educational experience and overall well-being.</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challenges primarily revolve around academic, linguistic, cultural, and accommodation-related difficulties.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Differences in educational systems, curriculum structures, and teaching methodologies between home countries and host institutions can lead to academic difficulties.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difficulties include navigating unfamiliar educational systems, adapting to new coursework requirements, striving to meet distinctive academic objectives, developing critical thinking skills, and mastering academic writing in a non-native language.</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Cultural adjustment and language barriers also pose significant challenges for international students.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III. METHODOLOGY</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objective of this research is to harness the power of LLM to enhance the support provided to international graduate students.</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achieve this, a systematic methodology is employed, which involves data collection and preprocessing, bias detection and data categorization, vector embedding, query processing, semantic search and data retrieval, response generation, and handling out-of-scope queries.</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A. Data Collection and Preprocessing</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Reddit is used as the main data source due to its rich community-driven discussions and user-generated content.</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system's flexible setup allows for easy integration with other social media platforms.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Data is collected from three well-known subreddits: '/phd', '/international student', and '/inttousa'.</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top 1000 posts and their comments from each subreddit are collected and processed for chatbot training.</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data authenticity and diversity, posts with similar themes are combined, using semantic embeddings to group related posts and their comments into a single line for each post.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B. Bias Detection and Data Categorization</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ensure bias detection and adherence to ethical standards, advanced NLP techniques and machine learning algorithms were integrated.</a:t>
            </a:r>
            <a:endParaRPr lang="en-US" sz="1800" dirty="0"/>
          </a:p>
        </p:txBody>
      </p:sp>
      <p:sp>
        <p:nvSpPr>
          <p:cNvPr id="4" name="Text 2"/>
          <p:cNvSpPr/>
          <p:nvPr/>
        </p:nvSpPr>
        <p:spPr>
          <a:xfrm>
            <a:off x="91440" y="20116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These methods identified and flagged potentially biased content, such as discriminatory language or offensive remarks.</a:t>
            </a:r>
            <a:endParaRPr lang="en-US" sz="1800" dirty="0"/>
          </a:p>
        </p:txBody>
      </p:sp>
      <p:sp>
        <p:nvSpPr>
          <p:cNvPr id="5" name="Text 3"/>
          <p:cNvSpPr/>
          <p:nvPr/>
        </p:nvSpPr>
        <p:spPr>
          <a:xfrm>
            <a:off x="91440" y="310896"/>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A synonym dictionary expanded the coverage of problematic terms.</a:t>
            </a:r>
            <a:endParaRPr lang="en-US" sz="1800" dirty="0"/>
          </a:p>
        </p:txBody>
      </p:sp>
      <p:sp>
        <p:nvSpPr>
          <p:cNvPr id="6" name="Text 4"/>
          <p:cNvSpPr/>
          <p:nvPr/>
        </p:nvSpPr>
        <p:spPr>
          <a:xfrm>
            <a:off x="91440" y="42062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Flagged content was reviewed by experts and removed if found biased or unethical.</a:t>
            </a:r>
            <a:endParaRPr lang="en-US" sz="1800" dirty="0"/>
          </a:p>
        </p:txBody>
      </p:sp>
      <p:sp>
        <p:nvSpPr>
          <p:cNvPr id="7" name="Text 5"/>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Ongoing monitoring and audits ensured the chatbot remains unbiased and ethically sound.</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C. Configuring the GPT-3.5 Model</a:t>
            </a:r>
            <a:endParaRPr lang="en-US" sz="2400" dirty="0"/>
          </a:p>
        </p:txBody>
      </p:sp>
      <p:sp>
        <p:nvSpPr>
          <p:cNvPr id="3" name="Text 1"/>
          <p:cNvSpPr/>
          <p:nvPr/>
        </p:nvSpPr>
        <p:spPr>
          <a:xfrm>
            <a:off x="91440" y="9144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next phase involved configuring the GPT-3.5 model and integrating it with RAG using the preprocessed dataset.</a:t>
            </a:r>
            <a:endParaRPr lang="en-US" sz="1800" dirty="0"/>
          </a:p>
        </p:txBody>
      </p:sp>
      <p:sp>
        <p:nvSpPr>
          <p:cNvPr id="4" name="Text 2"/>
          <p:cNvSpPr/>
          <p:nvPr/>
        </p:nvSpPr>
        <p:spPr>
          <a:xfrm>
            <a:off x="91440" y="237744"/>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process began with setting up and configuring the environment for GPT-3.5-turbo, ensuring that all necessary libraries and dependencies are in place.</a:t>
            </a:r>
            <a:endParaRPr lang="en-US" sz="1800" dirty="0"/>
          </a:p>
        </p:txBody>
      </p:sp>
      <p:sp>
        <p:nvSpPr>
          <p:cNvPr id="5" name="Text 3"/>
          <p:cNvSpPr/>
          <p:nvPr/>
        </p:nvSpPr>
        <p:spPr>
          <a:xfrm>
            <a:off x="91440" y="384048"/>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Following this, the GPT-3.5-turbo is connected with a retrieval system capable of accessing the knowledge base created from social platforms.</a:t>
            </a:r>
            <a:endParaRPr lang="en-US" sz="1800" dirty="0"/>
          </a:p>
        </p:txBody>
      </p:sp>
      <p:sp>
        <p:nvSpPr>
          <p:cNvPr id="6" name="Text 4"/>
          <p:cNvSpPr/>
          <p:nvPr/>
        </p:nvSpPr>
        <p:spPr>
          <a:xfrm>
            <a:off x="91440" y="530352"/>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The preprocessed dataset is then utilized to identify key phrases and topics that will guide the retrieval system in fetching relevant information from external sources.</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D. Retrieval-Augmented Generation (RAG) Implementation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To implement the RAG component effectively in our chatbot system, the retrieval mechanism efficiently finds the best match for user questions from our extensive knowledge base.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setup involved several key steps:</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0" y="914400"/>
            <a:ext cx="6858000" cy="0"/>
          </a:xfrm>
          <a:prstGeom prst="rect">
            <a:avLst/>
          </a:prstGeom>
          <a:noFill/>
          <a:ln/>
        </p:spPr>
        <p:txBody>
          <a:bodyPr wrap="square" rtlCol="0" anchor="ctr"/>
          <a:lstStyle/>
          <a:p>
            <a:pPr indent="0" marL="0">
              <a:buNone/>
            </a:pPr>
            <a:r>
              <a:rPr lang="en-US" sz="2400" dirty="0">
                <a:solidFill>
                  <a:srgbClr val="333333"/>
                </a:solidFill>
                <a:latin typeface="Arial, sans-serif" pitchFamily="34" charset="0"/>
                <a:ea typeface="Arial, sans-serif" pitchFamily="34" charset="-122"/>
                <a:cs typeface="Arial, sans-serif" pitchFamily="34" charset="-120"/>
              </a:rPr>
              <a:t>IV. RESULTS AND DISCUSSION</a:t>
            </a:r>
            <a:endParaRPr lang="en-US" sz="2400" dirty="0"/>
          </a:p>
        </p:txBody>
      </p:sp>
      <p:sp>
        <p:nvSpPr>
          <p:cNvPr id="3" name="Text 1"/>
          <p:cNvSpPr/>
          <p:nvPr/>
        </p:nvSpPr>
        <p:spPr>
          <a:xfrm>
            <a:off x="91440" y="18288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This section presents the experimental results and a comprehensive analysis of the RAG-enhanced LLM's performance.</a:t>
            </a:r>
            <a:endParaRPr lang="en-US" sz="1800" dirty="0"/>
          </a:p>
        </p:txBody>
      </p:sp>
      <p:sp>
        <p:nvSpPr>
          <p:cNvPr id="4" name="Text 2"/>
          <p:cNvSpPr/>
          <p:nvPr/>
        </p:nvSpPr>
        <p:spPr>
          <a:xfrm>
            <a:off x="91440" y="457200"/>
            <a:ext cx="6858000" cy="0"/>
          </a:xfrm>
          <a:prstGeom prst="rect">
            <a:avLst/>
          </a:prstGeom>
          <a:noFill/>
          <a:ln/>
        </p:spPr>
        <p:txBody>
          <a:bodyPr wrap="square" rtlCol="0" anchor="ctr"/>
          <a:lstStyle/>
          <a:p>
            <a:pPr indent="0" marL="0">
              <a:buNone/>
            </a:pPr>
            <a:r>
              <a:rPr lang="en-US" sz="1800" dirty="0">
                <a:solidFill>
                  <a:srgbClr val="333333"/>
                </a:solidFill>
                <a:latin typeface="Arial, sans-serif" pitchFamily="34" charset="0"/>
                <a:ea typeface="Arial, sans-serif" pitchFamily="34" charset="-122"/>
                <a:cs typeface="Arial, sans-serif" pitchFamily="34" charset="-120"/>
              </a:rPr>
              <a:t>We evaluate our model based on various metrics (Table I), including RAGAS [19] and BERTScore [20], and discuss its effectiveness in providing tailored support to international graduate students.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2024-11-02T12:04:50Z</dcterms:created>
  <dcterms:modified xsi:type="dcterms:W3CDTF">2024-11-02T12:04:50Z</dcterms:modified>
</cp:coreProperties>
</file>