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notesMasterIdLst>
    <p:notesMasterId r:id="rId4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50" Type="http://schemas.openxmlformats.org/officeDocument/2006/relationships/theme" Target="theme/theme1.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000000"/>
                </a:solidFill>
                <a:latin typeface="Pacifico, cursive" pitchFamily="34" charset="0"/>
                <a:ea typeface="Pacifico, cursive" pitchFamily="34" charset="-122"/>
                <a:cs typeface="Pacifico, cursive" pitchFamily="34" charset="-120"/>
              </a:rPr>
              <a:t>Welcome</a:t>
            </a:r>
            <a:endParaRPr lang="en-US" sz="4400" dirty="0"/>
          </a:p>
        </p:txBody>
      </p:sp>
      <p:sp>
        <p:nvSpPr>
          <p:cNvPr id="3" name="Text 1"/>
          <p:cNvSpPr/>
          <p:nvPr/>
        </p:nvSpPr>
        <p:spPr>
          <a:xfrm>
            <a:off x="914400" y="3200400"/>
            <a:ext cx="7315200" cy="457200"/>
          </a:xfrm>
          <a:prstGeom prst="rect">
            <a:avLst/>
          </a:prstGeom>
          <a:noFill/>
          <a:ln/>
        </p:spPr>
        <p:txBody>
          <a:bodyPr wrap="square" rtlCol="0" anchor="ctr"/>
          <a:lstStyle/>
          <a:p>
            <a:pPr algn="ctr" indent="0" marL="0">
              <a:buNone/>
            </a:pPr>
            <a:r>
              <a:rPr lang="en-US" sz="2400" dirty="0">
                <a:solidFill>
                  <a:srgbClr val="FF0000"/>
                </a:solidFill>
                <a:latin typeface="Pacifico, cursive" pitchFamily="34" charset="0"/>
                <a:ea typeface="Pacifico, cursive" pitchFamily="34" charset="-122"/>
                <a:cs typeface="Pacifico, cursive" pitchFamily="34" charset="-120"/>
              </a:rPr>
              <a:t>Author: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Model Configurations and Training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Experiment Settings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paper details two types of models used for the experiments: the RNN Encoder-Decoder (RNNencdec) and the proposed RNNsearch model.  RNNencdec is a standard model that encodes the input sentence into a fixed-length vector, while RNNsearch  is a novel architecture that allows the model to (soft-)search for relevant parts of the input sentence when generating each target word. Both models were trained twice, once with sentences of length up to 30 words and then with sentences of length up to 50 words. The encoder and decoder of the RNNencdec have 1000 hidden units each. RNNsearch's encoder has 1000 hidden units for both the forward and backward recurrent neural networks. Both models use a single maxout hidden layer to compute the conditional probability of each target word. For training, the authors employed a minibatch stochastic gradient descent algorithm with Adadelta, with each SGD update direction computed using a minibatch of 80 sentences. Both models were trained for approximately 5 days. The paper provides a detailed description of the architectures and training procedures for each model, including the types of recurrent neural networks used, the size of the hidden layers, the word embedding dimensionality, and the training parameters.  The paper also includes a table summarizing the learning statistics and relevant information for each model, such as the number of updates, epochs, hours of training, and the train and development negative log-likelihood (NLL).</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BLEU Score Results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quantitative results of the experiments are presented in Table 1, measured by BLEU score.  The table showcases the significant improvement of the proposed RNNsearch model compared to the conventional RNN Encoder-Decoder (RNNencdec) and the phrase-based statistical machine translation system (Moses).  The RNNsearch model achieves comparable performance to Moses when considering only sentences with known words.  This achievement is notable as Moses utilizes a separate monolingual corpus for training.  Furthermore, the results demonstrate that RNNsearch, especially, is more robust to the length of the sentences, exhibiting superior performance on longer sentences compared to RNNencdec.  This indicates that RNNsearch is less affected by the limitations of encoding long sentences into a fixed-length vector, a challenge faced by the traditional encoder-decoder approach.  The results highlight the potential of RNNsearch to be a more effective approach for machine translation, particularly when dealing with longer and more complex sentences.</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Alignment Visualization:  A Qualitative Look</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alignment visualization section delves into a qualitative analysis of the model's performance, showcasing the soft-alignment mechanism between source and target sentences.  The visualization uses a matrix where rows represent target words and columns represent source words.  The intensity of each cell in the matrix reflects the alignment weight, highlighting the model's ability to identify relevant source words for predicting each target word.  This soft-alignment approach demonstrates its ability to handle non-monotonic alignments, where word order differs between languages, and phrases of varying lengths.  For example, the model successfully aligns the phrase 'European Economic Area' with 'zone économique européenne', showing its ability to jump over words and align based on semantic relevance.  The visualization also reveals the model's ability to align words of different lengths, illustrating its capacity to capture the nuances of language translation.</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RNNsearch: Robustness with Long Sentences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section "Long Sentence Translation Analysis" delves deeper into the model's capability to handle lengthy sentences, showcasing examples and comparing its translation quality with both RNNencdec and Google Translate. It highlights the RNNsearch model's strength in preserving the meaning and details of long sentences, emphasizing its superiority over the other models in accurately translating complex and extended text.</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Related Work in Alignment and NMT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paper delves into the related work in the field of neural machine translation (NMT), specifically focusing on alignment learning.  The authors highlight the work of Graves (2013) in handwriting synthesis, where a mixture of Gaussian kernels was employed to predict the location of annotations based on the input. However, this method was limited to monotonic alignment.  The paper contrasts this approach with their proposed method, which uses a neural network to compute the alignment score for every word in the source sentence for each word in the translation. This allows for non-monotonic alignment, which is crucial for handling language reordering in machine translation. The paper also discusses the evolution of neural networks in machine translation, emphasizing how neural networks have transitioned from being used as a feature in statistical machine translation systems to forming the core of entirely new translation architectures. The authors mention the work of Bengio et al. (2003), Schwenk (2012), Kalchbrenner and Blunsom (2013), and Devlin et al. (2014), showcasing the increasing prominence of neural networks in machine translation.  Finally, the paper points out the limitations of the traditional encoder-decoder approach, where a fixed-length vector represents the entire source sentence, and underscores the need for more robust approaches that can handle longer sentences effectively.</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Neural Networks: Feature Providers vs. New Systems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paper highlights a shift in the way neural networks are used in machine translation. Traditionally, neural networks have been incorporated as feature providers or rerankers within existing statistical machine translation systems. These systems relied on a combination of statistical and neural components to enhance the overall translation process. However, the paper presents a novel approach that aims to create a completely new translation system based entirely on neural networks. This approach aims to build a single neural network that learns to translate directly from source to target language, eliminating the need for separate statistical components. The paper argues that this new approach offers a more direct and potentially more efficient way to learn the complex relationships between languages, leading to improved translation performance.</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Jointly Learning to Align and Translate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This paper presents a novel architecture for neural machine translation that jointly learns to align and translate. This approach overcomes the limitations of traditional encoder-decoder models by allowing the model to automatically search for relevant parts of the source sentence when predicting a target word. This approach significantly improves the performance on longer sentences and achieves comparable performance to state-of-the-art phrase-based systems. The key contribution lies in the model's ability to (soft-)search for alignments between source and target sentences, providing a more flexible and intuitive way to handle long sentences. Qualitative analysis reveals that the model's alignments are linguistically plausible and well-aligned with human intuition, demonstrating the potential of this new approach for future research in neural machine translation.</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Key Contributions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paper proposes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Jointly Learning to Align and Translate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This paper presents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Key Contributions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paper proposes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Neural Machine Translation: A New Approach</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Neural Machine Translation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Neural Machine Translation (NMT) represents a groundbreaking departure from conventional statistical machine translation methods. Unlike traditional systems composed of multiple, separately tuned components, NMT leverages a single neural network to encompass the entire translation process. This unified structure allows for improved translation performance by jointly optimizing all aspects of the translation, including encoding the source sentence, decoding the target sentence, and aligning the words between the two languages. NMT's ability to learn complex relationships between words and sentences through a single network holds immense promise for achieving more accurate and fluent translations.</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Jointly Learning to Align and Translate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This paper presents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Key Contributions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paper proposes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Jointly Learning to Align and Translate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This paper presents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Key Contributions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paper proposes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Jointly Learning to Align and Translate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This paper presents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Key Contributions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paper proposes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Jointly Learning to Align and Translate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This paper presents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Key Contributions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paper proposes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Jointly Learning to Align and Translate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This paper presents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Key Contributions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paper proposes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Encoder-Decoder Model: A Key Architecture in NMT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Neural Machine Translation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encoder-decoder model is a fundamental architecture in Neural Machine Translation (NMT), which aims to translate a source sentence into a target language using a single neural network. The encoder's role is to convert the source sentence into a fixed-length vector, capturing its essence in a compressed form. This vector is then fed into the decoder, which utilizes it to generate the translated sentence word by word. However, this architecture faces a potential bottleneck: the challenge of effectively compressing all the necessary information of the source sentence into a fixed-length vector. This limitation can hinder the model's ability to handle long sentences or those containing complex information, potentially impacting translation accuracy.</a:t>
            </a:r>
            <a:endParaRPr 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Jointly Learning to Align and Translate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This paper presents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Key Contributions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paper proposes a novel architecture for neural machine translation that jointly learns to align and translate. This approach addresses the limitations of traditional encoder-decoder models that rely on fixed-length vectors to encode entire sentences. By allowing the model to automatically search for relevant parts of the source sentence, it significantly improves the performance on longer sentences. The model achieves comparable performance to state-of-the-art phrase-based systems, demonstrating the effectiveness of this novel approach. Furthermore, the model's (soft-)alignments are linguistically plausible and well-aligned with human intuition, highlighting the potential of this approach for future research in neural machine translation.</a:t>
            </a:r>
            <a:endParaRPr 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Future Challenges in Neural Machine Translation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A key challenge for future development is to improve the handling of unknown or rare words, a limitation that currently restricts the model's broader applicability. The current approach struggles with words not included in the initial training data, impacting the overall performance of the model. Addressing this challenge is crucial for enhancing the model's ability to translate a wider range of text, including those with rare or specialized vocabulary. Future research should explore methods to better handle these unknown words, potentially by incorporating techniques like word embedding or leveraging external knowledge sources. This will ultimately contribute to building more robust and versatile neural machine translation systems that can accurately translate diverse text formats, including those with uncommon vocabulary, and push the boundaries of machine translation to new heights.</a:t>
            </a: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Architectural Choices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This section dives into the specific architectural choices made for the experiments. The authors opted for the gated hidden unit, a variant of the traditional RNN, to improve the model's ability to learn long-term dependencies. This choice is similar to the LSTM unit, but simpler and more efficient. The alignment model is designed as a single-layer multilayer perceptron, which reduces computational complexity.  Additionally, the model size is defined with a hidden layer of 1000 units, 620 for word embedding dimensionality, and 500 for the maxout hidden layer in the deep output. The alignment model itself uses 1000 hidden units. These specific choices balance performance and computational efficiency, contributing to the overall success of the model.</a:t>
            </a:r>
            <a:endParaRPr 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Architectural Choices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Model Architecture Details</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0000FF"/>
                </a:solidFill>
                <a:latin typeface="Pacifico, cursive" pitchFamily="34" charset="0"/>
                <a:ea typeface="Pacifico, cursive" pitchFamily="34" charset="-122"/>
                <a:cs typeface="Pacifico, cursive" pitchFamily="34" charset="-120"/>
              </a:rPr>
              <a:t>The gated hidden unit, similar to LSTM, helps the model to learn long-term dependencies, improving its ability to handle longer sequences.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0000FF"/>
                </a:solidFill>
                <a:latin typeface="Pacifico, cursive" pitchFamily="34" charset="0"/>
                <a:ea typeface="Pacifico, cursive" pitchFamily="34" charset="-122"/>
                <a:cs typeface="Pacifico, cursive" pitchFamily="34" charset="-120"/>
              </a:rPr>
              <a:t>The alignment model uses a single-layer multilayer perceptron structure to reduce computational complexity, striking a balance between model performance and efficiency.</a:t>
            </a:r>
            <a:endParaRPr lang="en-US" sz="1400" dirty="0"/>
          </a:p>
        </p:txBody>
      </p:sp>
      <p:sp>
        <p:nvSpPr>
          <p:cNvPr id="6" name="Shape 4"/>
          <p:cNvSpPr/>
          <p:nvPr/>
        </p:nvSpPr>
        <p:spPr>
          <a:xfrm>
            <a:off x="4389120" y="1371600"/>
            <a:ext cx="0" cy="3657600"/>
          </a:xfrm>
          <a:prstGeom prst="line">
            <a:avLst/>
          </a:prstGeom>
          <a:noFill/>
          <a:ln w="12700">
            <a:solidFill>
              <a:srgbClr val="00FF00"/>
            </a:solidFill>
            <a:prstDash val="solid"/>
          </a:ln>
        </p:spPr>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Architectural Choices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Model Architecture Details</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The gated hidden unit, similar to LSTM, helps the model to learn long-term dependencies, improving its ability to handle longer sequences.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The alignment model uses a single-layer multilayer perceptron structure to reduce computational complexity.</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The model size is defined with 1000 units for the hidden layer, 620 for word embedding dimensionality, and 500 for the maxout hidden layer in the deep output.</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The alignment model uses 1000 hidden units.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These choices balance performance and computational efficiency, contributing to the overall success of the model.</a:t>
            </a:r>
            <a:endParaRPr lang="en-US"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Detailed Model Description: Encoder and Decoder Components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Model Architecture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'Detailed Model Description' section delves into the intricate workings of the RNNsearch model, providing a step-by-step breakdown of the encoder and decoder components. The encoder, responsible for processing the input sentence, utilizes a bidirectional recurrent neural network (BiRNN) to generate annotations for each word in the source sentence. These annotations capture information from both preceding and following words, offering a richer representation of the sentence's context. The decoder, tasked with generating the translation, leverages these annotations to compute a context vector for each target word. This context vector, a weighted sum of the annotations, effectively guides the decoder in selecting the most relevant parts of the source sentence for predicting the next word in the translation. The decoder also employs a gated recurrent unit (GRU) to maintain its hidden state, which represents the model's memory of previously generated words. The output probabilities for each target word are calculated using a multi-layered neural network with a maxout layer, ensuring a robust and accurate translation process. The section also highlights the use of a single-layer multilayer perceptron for the alignment model, which efficiently computes the weights for each annotation based on the current decoder state and the annotation itself. This detailed description provides a comprehensive understanding of the model's architecture and its ability to effectively learn and translate complex sentences.</a:t>
            </a:r>
            <a:endParaRPr lang="en-US"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Encoder and Decoder: A Comparison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Model Architecture Details</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0000FF"/>
                </a:solidFill>
                <a:latin typeface="Pacifico, cursive" pitchFamily="34" charset="0"/>
                <a:ea typeface="Pacifico, cursive" pitchFamily="34" charset="-122"/>
                <a:cs typeface="Pacifico, cursive" pitchFamily="34" charset="-120"/>
              </a:rPr>
              <a:t>The encoder processes the input sentence using a bidirectional recurrent neural network (BiRNN) to generate annotations for each word, encompassing information from both preceding and following words.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0000FF"/>
                </a:solidFill>
                <a:latin typeface="Pacifico, cursive" pitchFamily="34" charset="0"/>
                <a:ea typeface="Pacifico, cursive" pitchFamily="34" charset="-122"/>
                <a:cs typeface="Pacifico, cursive" pitchFamily="34" charset="-120"/>
              </a:rPr>
              <a:t>The decoder utilizes these annotations to compute a context vector for each target word, guiding the decoder in selecting relevant parts of the source sentence. The decoder also employs a gated recurrent unit (GRU) to maintain its hidden state, representing the model's memory of previously generated words.</a:t>
            </a:r>
            <a:endParaRPr lang="en-US" sz="1400" dirty="0"/>
          </a:p>
        </p:txBody>
      </p:sp>
      <p:sp>
        <p:nvSpPr>
          <p:cNvPr id="6" name="Shape 4"/>
          <p:cNvSpPr/>
          <p:nvPr/>
        </p:nvSpPr>
        <p:spPr>
          <a:xfrm>
            <a:off x="4389120" y="1371600"/>
            <a:ext cx="0" cy="3657600"/>
          </a:xfrm>
          <a:prstGeom prst="line">
            <a:avLst/>
          </a:prstGeom>
          <a:noFill/>
          <a:ln w="12700">
            <a:solidFill>
              <a:srgbClr val="00FF00"/>
            </a:solidFill>
            <a:prstDash val="solid"/>
          </a:ln>
        </p:spPr>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Key Details of the Model's Architecture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Model Architecture Details</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The encoder uses a bidirectional recurrent neural network (BiRNN) to generate annotations for each word in the source sentence.</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These annotations capture information from both preceding and following words, offering a richer representation of the sentence's context.</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The decoder utilizes these annotations to compute a context vector for each target word, effectively guiding the decoder in selecting the most relevant parts of the source sentence.</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The decoder employs a gated recurrent unit (GRU) to maintain its hidden state, representing the model's memory of previously generated words.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The output probabilities for each target word are calculated using a multi-layered neural network with a maxout layer, ensuring a robust and accurate translation process.</a:t>
            </a:r>
            <a:endParaRPr lang="en-US"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Parameter Initialization in RNNsearch</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Training Procedure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authors used a variety of initialization methods for the different weight matrices in the RNNsearch model. Recurrent weight matrices were initialized as random orthogonal matrices, while weights for the alignment model (Wa, Ua) were initialized using samples from a Gaussian distribution with mean 0 and variance 0.0012.  The bias vectors were initialized to zero, and all other weight matrices were initialized by sampling from a Gaussian distribution with mean 0 and variance 0.012.</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Jointly Learning to Align and Translate: A Novel Approach</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Neural Machine Translation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This paper proposes a novel architecture for neural machine translation that addresses the limitations of fixed-length vector representations in traditional encoder-decoder models. The key innovation is a mechanism that learns to align and translate jointly, enabling the model to automatically (soft-)search for relevant parts of a source sentence without explicitly forming hard segments. This approach allows the model to handle long sentences more effectively by focusing on the most pertinent source information when predicting a target word. The paper demonstrates that this method achieves a translation performance comparable to state-of-the-art phrase-based systems, particularly for longer sentences, and highlights the intuitive nature of the model's soft-alignment process, which aligns well with human understanding of language.</a:t>
            </a:r>
            <a:endParaRPr lang="en-US"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Training Details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Training Procedure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paper describes the training process for the proposed RNNsearch model, highlighting key details. The authors use stochastic gradient descent (SGD) with Adadelta for optimization, enabling automatic adjustment of the learning rate. Minibatches of 80 sentences are used for each update, minimizing computational overhead. Gradient normalization is applied to ensure that the L2-norm of the gradient remains below a predefined threshold, preventing exploding gradients. To further optimize training efficiency, sentences are shuffled and grouped into minibatches based on length, minimizing the time spent processing the longest sentences. The authors provide a detailed table summarizing the training statistics, including the number of updates, epochs, hours, GPU used, training NLL, and development NLL, offering a comprehensive overview of the training process.</a:t>
            </a:r>
            <a:endParaRPr lang="en-US"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Training Details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Training Procedure</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The authors utilize stochastic gradient descent (SGD) with Adadelta for optimization.</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Minibatches of 80 sentences are used for each update to optimize computational efficiency.</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Gradient normalization is applied to prevent exploding gradients.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Sentences are shuffled and grouped into minibatches based on length to minimize processing time.</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0000FF"/>
                </a:solidFill>
                <a:latin typeface="Pacifico, cursive" pitchFamily="34" charset="0"/>
                <a:ea typeface="Pacifico, cursive" pitchFamily="34" charset="-122"/>
                <a:cs typeface="Pacifico, cursive" pitchFamily="34" charset="-120"/>
              </a:rPr>
              <a:t>A detailed table summarizes training statistics, including updates, epochs, hours, GPU used, training NLL, and development NLL.</a:t>
            </a:r>
            <a:endParaRPr lang="en-US" sz="1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Training Details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Training Procedure</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0000FF"/>
                </a:solidFill>
                <a:latin typeface="Pacifico, cursive" pitchFamily="34" charset="0"/>
                <a:ea typeface="Pacifico, cursive" pitchFamily="34" charset="-122"/>
                <a:cs typeface="Pacifico, cursive" pitchFamily="34" charset="-120"/>
              </a:rPr>
              <a:t>**Traditional Approach:** Utilizes stochastic gradient descent (SGD) with a fixed learning rate.</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0000FF"/>
                </a:solidFill>
                <a:latin typeface="Pacifico, cursive" pitchFamily="34" charset="0"/>
                <a:ea typeface="Pacifico, cursive" pitchFamily="34" charset="-122"/>
                <a:cs typeface="Pacifico, cursive" pitchFamily="34" charset="-120"/>
              </a:rPr>
              <a:t>**Proposed Approach:** Employs stochastic gradient descent (SGD) with Adadelta for automatic learning rate adaptation.</a:t>
            </a:r>
            <a:endParaRPr lang="en-US" sz="1400" dirty="0"/>
          </a:p>
        </p:txBody>
      </p:sp>
      <p:sp>
        <p:nvSpPr>
          <p:cNvPr id="6" name="Shape 4"/>
          <p:cNvSpPr/>
          <p:nvPr/>
        </p:nvSpPr>
        <p:spPr>
          <a:xfrm>
            <a:off x="4389120" y="1371600"/>
            <a:ext cx="0" cy="3657600"/>
          </a:xfrm>
          <a:prstGeom prst="line">
            <a:avLst/>
          </a:prstGeom>
          <a:noFill/>
          <a:ln w="12700">
            <a:solidFill>
              <a:srgbClr val="00FF00"/>
            </a:solidFill>
            <a:prstDash val="solid"/>
          </a:ln>
        </p:spPr>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Training Details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Training Procedure</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0000FF"/>
                </a:solidFill>
                <a:latin typeface="Pacifico, cursive" pitchFamily="34" charset="0"/>
                <a:ea typeface="Pacifico, cursive" pitchFamily="34" charset="-122"/>
                <a:cs typeface="Pacifico, cursive" pitchFamily="34" charset="-120"/>
              </a:rPr>
              <a:t>**Traditional Approach:** Processes sentences in a random order.</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0000FF"/>
                </a:solidFill>
                <a:latin typeface="Pacifico, cursive" pitchFamily="34" charset="0"/>
                <a:ea typeface="Pacifico, cursive" pitchFamily="34" charset="-122"/>
                <a:cs typeface="Pacifico, cursive" pitchFamily="34" charset="-120"/>
              </a:rPr>
              <a:t>**Proposed Approach:** Sentences are shuffled and grouped into minibatches based on length to optimize processing time.</a:t>
            </a:r>
            <a:endParaRPr lang="en-US" sz="1400" dirty="0"/>
          </a:p>
        </p:txBody>
      </p:sp>
      <p:sp>
        <p:nvSpPr>
          <p:cNvPr id="6" name="Shape 4"/>
          <p:cNvSpPr/>
          <p:nvPr/>
        </p:nvSpPr>
        <p:spPr>
          <a:xfrm>
            <a:off x="4389120" y="1371600"/>
            <a:ext cx="0" cy="3657600"/>
          </a:xfrm>
          <a:prstGeom prst="line">
            <a:avLst/>
          </a:prstGeom>
          <a:noFill/>
          <a:ln w="12700">
            <a:solidFill>
              <a:srgbClr val="00FF00"/>
            </a:solidFill>
            <a:prstDash val="solid"/>
          </a:ln>
        </p:spPr>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Long Sentence Translation Examples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Long Sentence Translation Examples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This section showcases the translation capabilities of various models on longer sentences, highlighting the performance of the proposed RNNsearch model.  The examples include translations generated by RNNencdec, RNNsearch, and Google Translate, alongside the corresponding reference translations.  By comparing these outputs, we can observe how RNNsearch handles long sequences more effectively than RNNencdec, achieving a higher level of accuracy and staying closer to the original meaning of the source sentence.  These examples demonstrate the strengths of the proposed model in managing complex language structures and conveying the intended meaning, even when dealing with longer and more intricate sentences.  This analysis provides valuable insights into the model's strengths and limitations, highlighting its potential for handling challenging translation tasks.</a:t>
            </a:r>
            <a:endParaRPr lang="en-US" sz="1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000000"/>
                </a:solidFill>
                <a:latin typeface="Pacifico, cursive" pitchFamily="34" charset="0"/>
                <a:ea typeface="Pacifico, cursive" pitchFamily="34" charset="-122"/>
                <a:cs typeface="Pacifico, cursive" pitchFamily="34" charset="-120"/>
              </a:rPr>
              <a:t>Thanks for Listening</a:t>
            </a:r>
            <a:endParaRPr lang="en-US"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Probabilistic Machine Translation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Background: Neural Machine Translation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Neural machine translation aims to learn a model that maximizes the probability of generating a correct translation given a source sentence. This probabilistic view is achieved by training a parameterized model on a parallel corpus of sentence pairs. The goal is to learn the conditional probability distribution of a target sentence given a source sentence.  Neural networks excel at this task, directly learning the conditional distribution through their architecture, which often involves two components: an encoder that encodes the source sentence into a representation and a decoder that generates the target sentence based on this representation. This approach allows for learning complex relationships between source and target languages, surpassing traditional statistical methods.  The quality of the translation model is then evaluated by searching for the sentence that maximizes the learned conditional probability, effectively finding the most probable translation for a given source sentence.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RNN Encoder-Decoder:  A Detailed Look</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Background: Neural Machine Translation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RNN Encoder-Decoder framework is a core component of neural machine translation, utilizing recurrent neural networks (RNNs) to process language. The encoder, an RNN, takes a sequence of input words (the source sentence) and transforms them into a fixed-length vector, capturing the essence of the sentence's meaning. This vector is then fed to the decoder, another RNN, which uses it along with previously predicted words to generate the target sentence, word by word.  The encoder-decoder system is trained to maximize the probability of generating the correct translation for a given source sentence, effectively learning to translate language based on the encoded information and the context of previously generated words.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Decoding a Target Word</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Proposed Model Architecture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decoder plays a crucial role in the proposed architecture, generating each target word based on a context vector and previously predicted words. This context vector is a weighted sum of annotations from the encoder, effectively allowing the decoder to focus on relevant parts of the source sentence. The decoder uses a gated recurrent neural network (RNN) to process the context vector and the previously predicted words, generating a hidden state that represents the current state of the decoder. This hidden state is then used to predict the next target word, with the probability of each word being determined by a softmax function. The alignment model, a feedforward neural network, determines the weights for each annotation, reflecting how relevant each part of the source sentence is to the current target word. This process allows the model to dynamically focus on different parts of the source sentence as it generates the translation, leading to more accurate and fluent translations, especially for longer sentences.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Bidirectional RNN Encoder: Summarizing Context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Proposed Model Architecture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proposed model employs a bidirectional RNN as the encoder, a key innovation that enhances the understanding of context for each word in the source sentence. Unlike traditional RNNs that process information sequentially, the bidirectional RNN reads the source sentence in both forward and backward directions, capturing information from both preceding and following words. This allows the encoder to generate annotations for each source word that encapsulate a richer context, taking into account the surrounding words' influence. These comprehensive annotations provide a more nuanced and informative representation of the source sentence, empowering the decoder to make more informed decisions during the translation process.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000000"/>
                </a:solidFill>
                <a:latin typeface="Pacifico, cursive" pitchFamily="34" charset="0"/>
                <a:ea typeface="Pacifico, cursive" pitchFamily="34" charset="-122"/>
                <a:cs typeface="Pacifico, cursive" pitchFamily="34" charset="-120"/>
              </a:rPr>
              <a:t>Dataset and Preprocessing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FF0000"/>
                </a:solidFill>
                <a:latin typeface="Pacifico, cursive" pitchFamily="34" charset="0"/>
                <a:ea typeface="Pacifico, cursive" pitchFamily="34" charset="-122"/>
                <a:cs typeface="Pacifico, cursive" pitchFamily="34" charset="-120"/>
              </a:rPr>
              <a:t>Experiment Settings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0000FF"/>
                </a:solidFill>
                <a:latin typeface="Pacifico, cursive" pitchFamily="34" charset="0"/>
                <a:ea typeface="Pacifico, cursive" pitchFamily="34" charset="-122"/>
                <a:cs typeface="Pacifico, cursive" pitchFamily="34" charset="-120"/>
              </a:rPr>
              <a:t>The researchers utilized a dataset of English-French parallel corpora from the ACL WMT '14 competition, which included Europarl, news commentary, UN, and two crawled corpora, totaling 850 million words. To manage the size of the dataset, they reduced the combined corpus to 348 million words using a data selection method outlined in previous work.  The preprocessing steps involved tokenization, where words were segmented into individual units, and vocabulary reduction, which limited the vocabulary to the 30,000 most frequent words in each language. Words not included in this shortlist were marked with a special token ([UNK]). No further preprocessing, such as lowercasing or stemming, was applied to the data.</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45</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2024-11-03T19:32:40Z</dcterms:created>
  <dcterms:modified xsi:type="dcterms:W3CDTF">2024-11-03T19:32:40Z</dcterms:modified>
</cp:coreProperties>
</file>