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notesMasterIdLst>
    <p:notesMasterId r:id="rId20"/>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Neural Machine Translation: A Novel Approach</a:t>
            </a:r>
            <a:endParaRPr lang="en-US" sz="3200" dirty="0"/>
          </a:p>
        </p:txBody>
      </p:sp>
      <p:sp>
        <p:nvSpPr>
          <p:cNvPr id="3" name="Text 1"/>
          <p:cNvSpPr/>
          <p:nvPr/>
        </p:nvSpPr>
        <p:spPr>
          <a:xfrm>
            <a:off x="7315200" y="4572000"/>
            <a:ext cx="3657600" cy="457200"/>
          </a:xfrm>
          <a:prstGeom prst="rect">
            <a:avLst/>
          </a:prstGeom>
          <a:noFill/>
          <a:ln/>
        </p:spPr>
        <p:txBody>
          <a:bodyPr wrap="square" rtlCol="0" anchor="ctr"/>
          <a:lstStyle/>
          <a:p>
            <a:pPr algn="l" indent="0" marL="0">
              <a:buNone/>
            </a:pPr>
            <a:r>
              <a:rPr lang="en-US" sz="2000" dirty="0">
                <a:solidFill>
                  <a:srgbClr val="666666"/>
                </a:solidFill>
                <a:latin typeface="Arial, sans-serif" pitchFamily="34" charset="0"/>
                <a:ea typeface="Arial, sans-serif" pitchFamily="34" charset="-122"/>
                <a:cs typeface="Arial, sans-serif" pitchFamily="34" charset="-120"/>
              </a:rPr>
              <a:t>Introduction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Neural machine translation (NMT) presents a new paradigm for translation, departing from the traditional statistical machine translation (SMT) methods. Unlike SMT, which relies on multiple, independently tuned components, NMT seeks to construct a single, unified neural network capable of handling the entire translation process. This innovative approach aims to capture the intricate relationships between languages within a single, integrated model, potentially leading to more natural and fluent translations. However, current NMT architectures often face challenges with long sentences, as they struggle to compress all the necessary information into a fixed-length vector. This paper addresses this limitation by introducing a novel architecture that allows the model to selectively focus on relevant parts of the source sentence during the translation process, thereby enhancing the translation quality for longer and more complex sentences.</a:t>
            </a: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Alignment in Handwriting Synthesis</a:t>
            </a:r>
            <a:endParaRPr lang="en-US" sz="3200" dirty="0"/>
          </a:p>
        </p:txBody>
      </p:sp>
      <p:sp>
        <p:nvSpPr>
          <p:cNvPr id="3" name="Text 1"/>
          <p:cNvSpPr/>
          <p:nvPr/>
        </p:nvSpPr>
        <p:spPr>
          <a:xfrm>
            <a:off x="7315200" y="4572000"/>
            <a:ext cx="3657600" cy="457200"/>
          </a:xfrm>
          <a:prstGeom prst="rect">
            <a:avLst/>
          </a:prstGeom>
          <a:noFill/>
          <a:ln/>
        </p:spPr>
        <p:txBody>
          <a:bodyPr wrap="square" rtlCol="0" anchor="ctr"/>
          <a:lstStyle/>
          <a:p>
            <a:pPr algn="l" indent="0" marL="0">
              <a:buNone/>
            </a:pPr>
            <a:r>
              <a:rPr lang="en-US" sz="2000" dirty="0">
                <a:solidFill>
                  <a:srgbClr val="666666"/>
                </a:solidFill>
                <a:latin typeface="Arial, sans-serif" pitchFamily="34" charset="0"/>
                <a:ea typeface="Arial, sans-serif" pitchFamily="34" charset="-122"/>
                <a:cs typeface="Arial, sans-serif" pitchFamily="34" charset="-120"/>
              </a:rPr>
              <a:t>Related Work</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Graves (2013) tackled handwriting synthesis with a neural network that learned to align output symbols with input symbols, using a mixture of Gaussian kernels to compute the weights of the annotations.  However, his approach was limited by the requirement that the location of the annotations move monotonically, making it unsuitable for machine translation, which often involves long-distance reordering.  The proposed method, in contrast, allows for flexible alignment, computing the annotation weight of every word in the source sentence for each word in the translation, which is more suitable for handling the complexities of machine translation.</a:t>
            </a: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Neural Networks in Statistical MT</a:t>
            </a:r>
            <a:endParaRPr lang="en-US" sz="3200" dirty="0"/>
          </a:p>
        </p:txBody>
      </p:sp>
      <p:sp>
        <p:nvSpPr>
          <p:cNvPr id="3" name="Text 1"/>
          <p:cNvSpPr/>
          <p:nvPr/>
        </p:nvSpPr>
        <p:spPr>
          <a:xfrm>
            <a:off x="7315200" y="4572000"/>
            <a:ext cx="3657600" cy="457200"/>
          </a:xfrm>
          <a:prstGeom prst="rect">
            <a:avLst/>
          </a:prstGeom>
          <a:noFill/>
          <a:ln/>
        </p:spPr>
        <p:txBody>
          <a:bodyPr wrap="square" rtlCol="0" anchor="ctr"/>
          <a:lstStyle/>
          <a:p>
            <a:pPr algn="l" indent="0" marL="0">
              <a:buNone/>
            </a:pPr>
            <a:r>
              <a:rPr lang="en-US" sz="2000" dirty="0">
                <a:solidFill>
                  <a:srgbClr val="666666"/>
                </a:solidFill>
                <a:latin typeface="Arial, sans-serif" pitchFamily="34" charset="0"/>
                <a:ea typeface="Arial, sans-serif" pitchFamily="34" charset="-122"/>
                <a:cs typeface="Arial, sans-serif" pitchFamily="34" charset="-120"/>
              </a:rPr>
              <a:t>Related Work</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Prior to the recent emergence of Neural Machine Translation (NMT) as a distinct paradigm, neural networks played a limited role in statistical machine translation (SMT).  Typically, they were integrated as components within existing SMT systems, contributing features or re-ranking candidate translations.  For example, neural networks were used to score phrase pairs, provide additional features for phrase-based SMT, or re-rank translation candidates generated by SMT systems.  This paper positions the proposed work as a departure from this trend, aiming to build a complete NMT system based solely on neural networks, rather than relying on neural networks as auxiliary components within a traditional SMT framework.  This shift represents a significant advancement towards a fully neural-based approach to machine translation, potentially leading to more robust and accurate translation systems.</a:t>
            </a:r>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NMT with Soft-Alignments for Long Sentences</a:t>
            </a:r>
            <a:endParaRPr lang="en-US" sz="3200" dirty="0"/>
          </a:p>
        </p:txBody>
      </p:sp>
      <p:sp>
        <p:nvSpPr>
          <p:cNvPr id="3" name="Text 1"/>
          <p:cNvSpPr/>
          <p:nvPr/>
        </p:nvSpPr>
        <p:spPr>
          <a:xfrm>
            <a:off x="7315200" y="4572000"/>
            <a:ext cx="3657600" cy="457200"/>
          </a:xfrm>
          <a:prstGeom prst="rect">
            <a:avLst/>
          </a:prstGeom>
          <a:noFill/>
          <a:ln/>
        </p:spPr>
        <p:txBody>
          <a:bodyPr wrap="square" rtlCol="0" anchor="ctr"/>
          <a:lstStyle/>
          <a:p>
            <a:pPr algn="l" indent="0" marL="0">
              <a:buNone/>
            </a:pPr>
            <a:r>
              <a:rPr lang="en-US" sz="2000" dirty="0">
                <a:solidFill>
                  <a:srgbClr val="666666"/>
                </a:solidFill>
                <a:latin typeface="Arial, sans-serif" pitchFamily="34" charset="0"/>
                <a:ea typeface="Arial, sans-serif" pitchFamily="34" charset="-122"/>
                <a:cs typeface="Arial, sans-serif" pitchFamily="34" charset="-120"/>
              </a:rPr>
              <a:t>Conclusion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This paper introduces a novel neural machine translation (NMT) architecture that addresses the limitations of fixed-length context vectors in traditional encoder-decoder models. The proposed approach, called RNNsearch, allows the model to automatically (soft-)search for relevant parts of a source sentence during decoding, effectively learning to align and translate jointly. This approach leads to significant performance improvements, particularly on long sentences, and it demonstrates the ability to learn meaningful alignments between source and target words. The paper highlights the potential of RNNsearch for handling longer sentences and emphasizes the need for future research to address challenges such as handling unknown words in order to further enhance the performance of NMT systems.</a:t>
            </a:r>
            <a:endParaRPr 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Network Architecture Details</a:t>
            </a:r>
            <a:endParaRPr lang="en-US" sz="3200" dirty="0"/>
          </a:p>
        </p:txBody>
      </p:sp>
      <p:sp>
        <p:nvSpPr>
          <p:cNvPr id="3" name="Text 1"/>
          <p:cNvSpPr/>
          <p:nvPr/>
        </p:nvSpPr>
        <p:spPr>
          <a:xfrm>
            <a:off x="7315200" y="4572000"/>
            <a:ext cx="3657600" cy="457200"/>
          </a:xfrm>
          <a:prstGeom prst="rect">
            <a:avLst/>
          </a:prstGeom>
          <a:noFill/>
          <a:ln/>
        </p:spPr>
        <p:txBody>
          <a:bodyPr wrap="square" rtlCol="0" anchor="ctr"/>
          <a:lstStyle/>
          <a:p>
            <a:pPr algn="l" indent="0" marL="0">
              <a:buNone/>
            </a:pPr>
            <a:r>
              <a:rPr lang="en-US" sz="2000" dirty="0">
                <a:solidFill>
                  <a:srgbClr val="666666"/>
                </a:solidFill>
                <a:latin typeface="Arial, sans-serif" pitchFamily="34" charset="0"/>
                <a:ea typeface="Arial, sans-serif" pitchFamily="34" charset="-122"/>
                <a:cs typeface="Arial, sans-serif" pitchFamily="34" charset="-120"/>
              </a:rPr>
              <a:t>Model Architecture Details (Appendix A)</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appendix delves into the specific architectural choices made for the RNN and alignment model. It begins by describing the gated hidden unit, a type of recurrent neural network that aims to improve learning long-term dependencies. This is contrasted with the conventional simple units, offering a more robust approach for modeling complex relationships in sequences. The appendix then details the deep output layer, which is a multi-layered function used to compute the output probability for each word in the translated sentence. This layer employs maxout units to normalize the output probabilities and ensures a smooth distribution of probabilities. The appendix also provides information about the model sizes, including the number of hidden units in the RNN and the alignment model. Finally, it outlines the training procedure used, emphasizing the use of stochastic gradient descent (SGD) with Adadelta for automatic learning rate adaptation. This section provides a comprehensive overview of the architectural choices made for the model, enabling a deeper understanding of how the system functions and learns to translate languages.</a:t>
            </a:r>
            <a:endParaRPr 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Encoder Implementation</a:t>
            </a:r>
            <a:endParaRPr lang="en-US" sz="3200" dirty="0"/>
          </a:p>
        </p:txBody>
      </p:sp>
      <p:sp>
        <p:nvSpPr>
          <p:cNvPr id="3" name="Text 1"/>
          <p:cNvSpPr/>
          <p:nvPr/>
        </p:nvSpPr>
        <p:spPr>
          <a:xfrm>
            <a:off x="7315200" y="4572000"/>
            <a:ext cx="3657600" cy="457200"/>
          </a:xfrm>
          <a:prstGeom prst="rect">
            <a:avLst/>
          </a:prstGeom>
          <a:noFill/>
          <a:ln/>
        </p:spPr>
        <p:txBody>
          <a:bodyPr wrap="square" rtlCol="0" anchor="ctr"/>
          <a:lstStyle/>
          <a:p>
            <a:pPr algn="l" indent="0" marL="0">
              <a:buNone/>
            </a:pPr>
            <a:r>
              <a:rPr lang="en-US" sz="2000" dirty="0">
                <a:solidFill>
                  <a:srgbClr val="666666"/>
                </a:solidFill>
                <a:latin typeface="Arial, sans-serif" pitchFamily="34" charset="0"/>
                <a:ea typeface="Arial, sans-serif" pitchFamily="34" charset="-122"/>
                <a:cs typeface="Arial, sans-serif" pitchFamily="34" charset="-120"/>
              </a:rPr>
              <a:t>Model Architecture Details (Appendix A)</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encoder utilizes a bidirectional recurrent neural network (BiRNN) to process the input sentence. It consists of two separate RNNs: a forward RNN that reads the sentence in the standard order (from the first word to the last) and a backward RNN that reads the sentence in reverse order (from the last word to the first). Both RNNs generate hidden states at each position, summarizing information about the preceding words for the forward RNN and following words for the backward RNN. The annotations are generated by concatenating the hidden state from the forward RNN and the hidden state from the backward RNN for each word in the sentence. This process allows the encoder to capture information from both the preceding and following context of each word, providing a more comprehensive representation of the input sequence for the decoder to use.</a:t>
            </a:r>
            <a:endParaRPr 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Decoder Implementation Details</a:t>
            </a:r>
            <a:endParaRPr lang="en-US" sz="3200" dirty="0"/>
          </a:p>
        </p:txBody>
      </p:sp>
      <p:sp>
        <p:nvSpPr>
          <p:cNvPr id="3" name="Text 1"/>
          <p:cNvSpPr/>
          <p:nvPr/>
        </p:nvSpPr>
        <p:spPr>
          <a:xfrm>
            <a:off x="7315200" y="4572000"/>
            <a:ext cx="3657600" cy="457200"/>
          </a:xfrm>
          <a:prstGeom prst="rect">
            <a:avLst/>
          </a:prstGeom>
          <a:noFill/>
          <a:ln/>
        </p:spPr>
        <p:txBody>
          <a:bodyPr wrap="square" rtlCol="0" anchor="ctr"/>
          <a:lstStyle/>
          <a:p>
            <a:pPr algn="l" indent="0" marL="0">
              <a:buNone/>
            </a:pPr>
            <a:r>
              <a:rPr lang="en-US" sz="2000" dirty="0">
                <a:solidFill>
                  <a:srgbClr val="666666"/>
                </a:solidFill>
                <a:latin typeface="Arial, sans-serif" pitchFamily="34" charset="0"/>
                <a:ea typeface="Arial, sans-serif" pitchFamily="34" charset="-122"/>
                <a:cs typeface="Arial, sans-serif" pitchFamily="34" charset="-120"/>
              </a:rPr>
              <a:t>Model Architecture Details (Appendix A)</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decoder in the RNNsearch model processes the input sequence of annotations from the encoder to generate a translation. It computes the hidden state, context vector, and output probability for each target word. The hidden state is calculated using a gated recurrent unit (GRU), which is an alternative to conventional RNN units and helps in learning long-term dependencies. The context vector, representing the relevant information from the source sentence, is computed as a weighted sum of the annotations. The weights are determined by an alignment model that scores the similarity between the hidden state and each annotation. The output probability of each target word is then calculated using a multi-layered function with maxout units and a softmax layer. This function takes the hidden state, previous target word, and context vector as inputs and outputs a probability distribution over the target vocabulary. The model is trained jointly to optimize the alignment model and the decoder, allowing it to learn a translation process that effectively aligns source and target words.</a:t>
            </a:r>
            <a:endParaRPr 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Parameter Initialization Scheme</a:t>
            </a:r>
            <a:endParaRPr lang="en-US" sz="3200" dirty="0"/>
          </a:p>
        </p:txBody>
      </p:sp>
      <p:sp>
        <p:nvSpPr>
          <p:cNvPr id="3" name="Text 1"/>
          <p:cNvSpPr/>
          <p:nvPr/>
        </p:nvSpPr>
        <p:spPr>
          <a:xfrm>
            <a:off x="7315200" y="4572000"/>
            <a:ext cx="3657600" cy="457200"/>
          </a:xfrm>
          <a:prstGeom prst="rect">
            <a:avLst/>
          </a:prstGeom>
          <a:noFill/>
          <a:ln/>
        </p:spPr>
        <p:txBody>
          <a:bodyPr wrap="square" rtlCol="0" anchor="ctr"/>
          <a:lstStyle/>
          <a:p>
            <a:pPr algn="l" indent="0" marL="0">
              <a:buNone/>
            </a:pPr>
            <a:r>
              <a:rPr lang="en-US" sz="2000" dirty="0">
                <a:solidFill>
                  <a:srgbClr val="666666"/>
                </a:solidFill>
                <a:latin typeface="Arial, sans-serif" pitchFamily="34" charset="0"/>
                <a:ea typeface="Arial, sans-serif" pitchFamily="34" charset="-122"/>
                <a:cs typeface="Arial, sans-serif" pitchFamily="34" charset="-120"/>
              </a:rPr>
              <a:t>Training Procedure (Appendix B)</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authors employed a strategy for initializing the model's parameters that leverages random sampling from different distributions to ensure appropriate starting values. Recurrent weight matrices, crucial for capturing temporal dependencies, were initialized as random orthogonal matrices, ensuring a balanced distribution of weights. Alignment model weights, responsible for aligning source and target words, were initialized with values sampled from a Gaussian distribution with a mean of 0 and a variance of 0.0012. This approach aimed to provide a moderate level of initialization, avoiding overly large values that could hinder training. Bias vectors were set to zero, a common practice that simplifies the model's initial state. Finally, other weight matrices were initialized by sampling from a Gaussian distribution with a mean of 0 and a variance of 0.012, contributing to a more stable training process.</a:t>
            </a:r>
            <a:endParaRPr lang="en-US"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Training Procedure (Appendix B)</a:t>
            </a:r>
            <a:endParaRPr lang="en-US" sz="3200" dirty="0"/>
          </a:p>
        </p:txBody>
      </p:sp>
      <p:sp>
        <p:nvSpPr>
          <p:cNvPr id="3" name="Text 1"/>
          <p:cNvSpPr/>
          <p:nvPr/>
        </p:nvSpPr>
        <p:spPr>
          <a:xfrm>
            <a:off x="7315200" y="4572000"/>
            <a:ext cx="3657600" cy="457200"/>
          </a:xfrm>
          <a:prstGeom prst="rect">
            <a:avLst/>
          </a:prstGeom>
          <a:noFill/>
          <a:ln/>
        </p:spPr>
        <p:txBody>
          <a:bodyPr wrap="square" rtlCol="0" anchor="ctr"/>
          <a:lstStyle/>
          <a:p>
            <a:pPr algn="l" indent="0" marL="0">
              <a:buNone/>
            </a:pPr>
            <a:r>
              <a:rPr lang="en-US" sz="2000" dirty="0">
                <a:solidFill>
                  <a:srgbClr val="666666"/>
                </a:solidFill>
                <a:latin typeface="Arial, sans-serif" pitchFamily="34" charset="0"/>
                <a:ea typeface="Arial, sans-serif" pitchFamily="34" charset="-122"/>
                <a:cs typeface="Arial, sans-serif" pitchFamily="34" charset="-120"/>
              </a:rPr>
              <a:t>Training Procedure (Appendix B)</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authors employed stochastic gradient descent (SGD) as the optimization algorithm, utilizing Adadelta to automatically adjust the learning rate for each parameter. They set the learning rate to 10^-6 and ρ to 0.95. To prevent the gradient norm from exceeding a predefined threshold of 1, they normalized the L2-norm of the gradient during each update.  The training process involved minibatches of 80 sentence pairs, with the longest sentence in each minibatch determining the processing time. To minimize computational waste, the authors sorted sentence pairs by length and split them into 20 minibatches every 20th update. The training data was shuffled once before training and traversed sequentially. </a:t>
            </a:r>
            <a:endParaRPr 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Long Sentence Translation Examples</a:t>
            </a:r>
            <a:endParaRPr lang="en-US" sz="3200" dirty="0"/>
          </a:p>
        </p:txBody>
      </p:sp>
      <p:sp>
        <p:nvSpPr>
          <p:cNvPr id="3" name="Text 1"/>
          <p:cNvSpPr/>
          <p:nvPr/>
        </p:nvSpPr>
        <p:spPr>
          <a:xfrm>
            <a:off x="7315200" y="4572000"/>
            <a:ext cx="3657600" cy="457200"/>
          </a:xfrm>
          <a:prstGeom prst="rect">
            <a:avLst/>
          </a:prstGeom>
          <a:noFill/>
          <a:ln/>
        </p:spPr>
        <p:txBody>
          <a:bodyPr wrap="square" rtlCol="0" anchor="ctr"/>
          <a:lstStyle/>
          <a:p>
            <a:pPr algn="l" indent="0" marL="0">
              <a:buNone/>
            </a:pPr>
            <a:r>
              <a:rPr lang="en-US" sz="2000" dirty="0">
                <a:solidFill>
                  <a:srgbClr val="666666"/>
                </a:solidFill>
                <a:latin typeface="Arial, sans-serif" pitchFamily="34" charset="0"/>
                <a:ea typeface="Arial, sans-serif" pitchFamily="34" charset="-122"/>
                <a:cs typeface="Arial, sans-serif" pitchFamily="34" charset="-120"/>
              </a:rPr>
              <a:t>Translations of Long Sentences (Appendix C)</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provided examples highlight the qualitative differences in performance between the RNNencdec, RNNsearch, and Google Translate models when translating long sentences. RNNencdec often struggles to maintain accuracy and semantic coherence throughout longer sentences, while RNNsearch demonstrates a more robust ability to translate long sentences with greater fidelity to the original meaning. Google Translate, while generally performing well, sometimes produces translations that deviate from the intended meaning or contain grammatical errors. These examples underscore the strengths of RNNsearch in handling longer sentences, showcasing its ability to accurately capture the nuances and complexities of longer texts, while highlighting the limitations of other approaches in maintaining consistency and accuracy in translation.</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Encoder-Decoder Architecture in NMT</a:t>
            </a:r>
            <a:endParaRPr lang="en-US" sz="3200" dirty="0"/>
          </a:p>
        </p:txBody>
      </p:sp>
      <p:sp>
        <p:nvSpPr>
          <p:cNvPr id="3" name="Text 1"/>
          <p:cNvSpPr/>
          <p:nvPr/>
        </p:nvSpPr>
        <p:spPr>
          <a:xfrm>
            <a:off x="7315200" y="4572000"/>
            <a:ext cx="3657600" cy="457200"/>
          </a:xfrm>
          <a:prstGeom prst="rect">
            <a:avLst/>
          </a:prstGeom>
          <a:noFill/>
          <a:ln/>
        </p:spPr>
        <p:txBody>
          <a:bodyPr wrap="square" rtlCol="0" anchor="ctr"/>
          <a:lstStyle/>
          <a:p>
            <a:pPr algn="l" indent="0" marL="0">
              <a:buNone/>
            </a:pPr>
            <a:r>
              <a:rPr lang="en-US" sz="2000" dirty="0">
                <a:solidFill>
                  <a:srgbClr val="666666"/>
                </a:solidFill>
                <a:latin typeface="Arial, sans-serif" pitchFamily="34" charset="0"/>
                <a:ea typeface="Arial, sans-serif" pitchFamily="34" charset="-122"/>
                <a:cs typeface="Arial, sans-serif" pitchFamily="34" charset="-120"/>
              </a:rPr>
              <a:t>Background: Neural Machine Translation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encoder-decoder architecture forms the basis of many neural machine translation (NMT) models. This architecture involves two key components: an encoder and a decoder. The encoder network takes a source sentence as input and processes it to create a fixed-length vector, effectively compressing the sentence's information. This vector acts as a representation of the source sentence and is then passed to the decoder network. The decoder network receives this vector and uses it to generate a translation in the target language. The encoder and decoder are jointly trained to optimize the translation process. A key challenge with this architecture is the potential bottleneck of compressing all the information of a source sentence into a fixed-length vector, particularly when dealing with long sentences. This compression can limit the model's ability to capture and retain crucial details from the source sentence, potentially impacting the quality of the generated translation.</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RNN Encoder-Decoder Details</a:t>
            </a:r>
            <a:endParaRPr lang="en-US" sz="3200" dirty="0"/>
          </a:p>
        </p:txBody>
      </p:sp>
      <p:sp>
        <p:nvSpPr>
          <p:cNvPr id="3" name="Text 1"/>
          <p:cNvSpPr/>
          <p:nvPr/>
        </p:nvSpPr>
        <p:spPr>
          <a:xfrm>
            <a:off x="7315200" y="4572000"/>
            <a:ext cx="3657600" cy="457200"/>
          </a:xfrm>
          <a:prstGeom prst="rect">
            <a:avLst/>
          </a:prstGeom>
          <a:noFill/>
          <a:ln/>
        </p:spPr>
        <p:txBody>
          <a:bodyPr wrap="square" rtlCol="0" anchor="ctr"/>
          <a:lstStyle/>
          <a:p>
            <a:pPr algn="l" indent="0" marL="0">
              <a:buNone/>
            </a:pPr>
            <a:r>
              <a:rPr lang="en-US" sz="2000" dirty="0">
                <a:solidFill>
                  <a:srgbClr val="666666"/>
                </a:solidFill>
                <a:latin typeface="Arial, sans-serif" pitchFamily="34" charset="0"/>
                <a:ea typeface="Arial, sans-serif" pitchFamily="34" charset="-122"/>
                <a:cs typeface="Arial, sans-serif" pitchFamily="34" charset="-120"/>
              </a:rPr>
              <a:t>Background: Neural Machine Translation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This section delves into the technical workings of the RNN Encoder-Decoder framework, a foundational structure for neural machine translation. It meticulously explains how recurrent neural networks (RNNs) are employed for both encoding and decoding, presenting the equations for calculating hidden states and the context vector. The discussion highlights the potential for employing long short-term memory (LSTM) units within the RNN architecture. This detailed exploration of the RNN Encoder-Decoder framework sets the stage for the introduction of the paper's novel approach to neural machine translation, which aims to improve upon the limitations of this traditional model.</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A Novel Decoder Architecture</a:t>
            </a:r>
            <a:endParaRPr lang="en-US" sz="3200" dirty="0"/>
          </a:p>
        </p:txBody>
      </p:sp>
      <p:sp>
        <p:nvSpPr>
          <p:cNvPr id="3" name="Text 1"/>
          <p:cNvSpPr/>
          <p:nvPr/>
        </p:nvSpPr>
        <p:spPr>
          <a:xfrm>
            <a:off x="7315200" y="4572000"/>
            <a:ext cx="3657600" cy="457200"/>
          </a:xfrm>
          <a:prstGeom prst="rect">
            <a:avLst/>
          </a:prstGeom>
          <a:noFill/>
          <a:ln/>
        </p:spPr>
        <p:txBody>
          <a:bodyPr wrap="square" rtlCol="0" anchor="ctr"/>
          <a:lstStyle/>
          <a:p>
            <a:pPr algn="l" indent="0" marL="0">
              <a:buNone/>
            </a:pPr>
            <a:r>
              <a:rPr lang="en-US" sz="2000" dirty="0">
                <a:solidFill>
                  <a:srgbClr val="666666"/>
                </a:solidFill>
                <a:latin typeface="Arial, sans-serif" pitchFamily="34" charset="0"/>
                <a:ea typeface="Arial, sans-serif" pitchFamily="34" charset="-122"/>
                <a:cs typeface="Arial, sans-serif" pitchFamily="34" charset="-120"/>
              </a:rPr>
              <a:t>Learning to Align and Translate</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This section delves into the paper's core contribution: a novel decoder architecture that learns to align and translate jointly. This architecture liberates the model from the limitations of fixed-length vector representations, allowing it to handle sentences of varying lengths more effectively. The decoder generates each target word by 'soft-searching' for relevant positions within the source sentence. This process involves computing context vectors, which are weighted sums of annotations from the encoder. These annotations, generated by a bidirectional recurrent neural network, provide a rich representation of the source sentence, enabling the decoder to focus on the most relevant parts when predicting each target word. By dynamically selecting relevant source sentence portions for each target word, the model achieves a more flexible and accurate alignment between the two languages, improving translation quality, especially for longer sentences.</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Bidirectional RNN Encoder: A Detailed Look</a:t>
            </a:r>
            <a:endParaRPr lang="en-US" sz="3200" dirty="0"/>
          </a:p>
        </p:txBody>
      </p:sp>
      <p:sp>
        <p:nvSpPr>
          <p:cNvPr id="3" name="Text 1"/>
          <p:cNvSpPr/>
          <p:nvPr/>
        </p:nvSpPr>
        <p:spPr>
          <a:xfrm>
            <a:off x="7315200" y="4572000"/>
            <a:ext cx="3657600" cy="457200"/>
          </a:xfrm>
          <a:prstGeom prst="rect">
            <a:avLst/>
          </a:prstGeom>
          <a:noFill/>
          <a:ln/>
        </p:spPr>
        <p:txBody>
          <a:bodyPr wrap="square" rtlCol="0" anchor="ctr"/>
          <a:lstStyle/>
          <a:p>
            <a:pPr algn="l" indent="0" marL="0">
              <a:buNone/>
            </a:pPr>
            <a:r>
              <a:rPr lang="en-US" sz="2000" dirty="0">
                <a:solidFill>
                  <a:srgbClr val="666666"/>
                </a:solidFill>
                <a:latin typeface="Arial, sans-serif" pitchFamily="34" charset="0"/>
                <a:ea typeface="Arial, sans-serif" pitchFamily="34" charset="-122"/>
                <a:cs typeface="Arial, sans-serif" pitchFamily="34" charset="-120"/>
              </a:rPr>
              <a:t>Learning to Align and Translate</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encoder in the proposed model, a BiRNN, plays a crucial role in preparing the source sentence for translation. Unlike traditional RNNs that process the input sequentially, a BiRNN reads the sentence in both forward and backward directions. This allows the encoder to create annotations for each word in the sentence, summarizing the context of surrounding words, both preceding and following. These annotations are not fixed-length vectors, but rather capture the relevant information in a way that is sensitive to the context of each word. The BiRNN's annotations provide the decoder with a rich understanding of the source sentence, enabling it to make informed decisions about the translation process. This approach frees the model from the limitations of encoding the entire sentence into a single, fixed-length vector, allowing it to handle longer sentences more effectively and improve the overall translation performance.</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WMT '14 Dataset and Preprocessing</a:t>
            </a:r>
            <a:endParaRPr lang="en-US" sz="3200" dirty="0"/>
          </a:p>
        </p:txBody>
      </p:sp>
      <p:sp>
        <p:nvSpPr>
          <p:cNvPr id="3" name="Text 1"/>
          <p:cNvSpPr/>
          <p:nvPr/>
        </p:nvSpPr>
        <p:spPr>
          <a:xfrm>
            <a:off x="7315200" y="4572000"/>
            <a:ext cx="3657600" cy="457200"/>
          </a:xfrm>
          <a:prstGeom prst="rect">
            <a:avLst/>
          </a:prstGeom>
          <a:noFill/>
          <a:ln/>
        </p:spPr>
        <p:txBody>
          <a:bodyPr wrap="square" rtlCol="0" anchor="ctr"/>
          <a:lstStyle/>
          <a:p>
            <a:pPr algn="l" indent="0" marL="0">
              <a:buNone/>
            </a:pPr>
            <a:r>
              <a:rPr lang="en-US" sz="2000" dirty="0">
                <a:solidFill>
                  <a:srgbClr val="666666"/>
                </a:solidFill>
                <a:latin typeface="Arial, sans-serif" pitchFamily="34" charset="0"/>
                <a:ea typeface="Arial, sans-serif" pitchFamily="34" charset="-122"/>
                <a:cs typeface="Arial, sans-serif" pitchFamily="34" charset="-120"/>
              </a:rPr>
              <a:t>Experiment Settings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experiments utilize the WMT '14 English-French parallel corpora, which include Europarl, news commentary, UN, and two crawled corpora, totaling 850M words. The corpus is reduced to 348M words using a data selection method. For training, a shortlist of 30,000 most frequent words is used, with unknown words being mapped to a special token. No further preprocessing like lowercasing or stemming is applied. The dataset is then split into training, development, and test sets. The development set consists of 3003 sentences from news-test-2012 and news-test-2013, while the test set comprises 3003 sentences from news-test-2014, which are not present in the training data. </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Model Architectures and Training</a:t>
            </a:r>
            <a:endParaRPr lang="en-US" sz="3200" dirty="0"/>
          </a:p>
        </p:txBody>
      </p:sp>
      <p:sp>
        <p:nvSpPr>
          <p:cNvPr id="3" name="Text 1"/>
          <p:cNvSpPr/>
          <p:nvPr/>
        </p:nvSpPr>
        <p:spPr>
          <a:xfrm>
            <a:off x="7315200" y="4572000"/>
            <a:ext cx="3657600" cy="457200"/>
          </a:xfrm>
          <a:prstGeom prst="rect">
            <a:avLst/>
          </a:prstGeom>
          <a:noFill/>
          <a:ln/>
        </p:spPr>
        <p:txBody>
          <a:bodyPr wrap="square" rtlCol="0" anchor="ctr"/>
          <a:lstStyle/>
          <a:p>
            <a:pPr algn="l" indent="0" marL="0">
              <a:buNone/>
            </a:pPr>
            <a:r>
              <a:rPr lang="en-US" sz="2000" dirty="0">
                <a:solidFill>
                  <a:srgbClr val="666666"/>
                </a:solidFill>
                <a:latin typeface="Arial, sans-serif" pitchFamily="34" charset="0"/>
                <a:ea typeface="Arial, sans-serif" pitchFamily="34" charset="-122"/>
                <a:cs typeface="Arial, sans-serif" pitchFamily="34" charset="-120"/>
              </a:rPr>
              <a:t>Experiment Settings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experiment compared two models: the RNN Encoder-Decoder (RNNencdec) and the proposed RNNsearch model. Both models utilized a recurrent neural network (RNN) architecture with 1000 hidden units in the encoder and decoder, but RNNsearch employed a bidirectional RNN to generate annotations of the input sentence.  The RNNsearch model also incorporated a weighted sum of these annotations to create a context vector for each target word, allowing it to focus on relevant parts of the sentence during translation. Both models were trained using a minibatch stochastic gradient descent (SGD) algorithm with Adadelta for optimization. The training process involved approximately 5 days of training for each model, using a minibatch size of 80 sentences.  The researchers trained each model twice, once with sentences up to 30 words in length and again with sentences up to 50 words in length, to assess the models' performance with varying sentence lengths.</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BLEU Score Results</a:t>
            </a:r>
            <a:endParaRPr lang="en-US" sz="3200" dirty="0"/>
          </a:p>
        </p:txBody>
      </p:sp>
      <p:sp>
        <p:nvSpPr>
          <p:cNvPr id="3" name="Text 1"/>
          <p:cNvSpPr/>
          <p:nvPr/>
        </p:nvSpPr>
        <p:spPr>
          <a:xfrm>
            <a:off x="7315200" y="4572000"/>
            <a:ext cx="3657600" cy="457200"/>
          </a:xfrm>
          <a:prstGeom prst="rect">
            <a:avLst/>
          </a:prstGeom>
          <a:noFill/>
          <a:ln/>
        </p:spPr>
        <p:txBody>
          <a:bodyPr wrap="square" rtlCol="0" anchor="ctr"/>
          <a:lstStyle/>
          <a:p>
            <a:pPr algn="l" indent="0" marL="0">
              <a:buNone/>
            </a:pPr>
            <a:r>
              <a:rPr lang="en-US" sz="2000" dirty="0">
                <a:solidFill>
                  <a:srgbClr val="666666"/>
                </a:solidFill>
                <a:latin typeface="Arial, sans-serif" pitchFamily="34" charset="0"/>
                <a:ea typeface="Arial, sans-serif" pitchFamily="34" charset="-122"/>
                <a:cs typeface="Arial, sans-serif" pitchFamily="34" charset="-120"/>
              </a:rPr>
              <a:t>Results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quantitative results, measured using the BLEU score, demonstrate the superior performance of RNNsearch compared to RNNencdec. This advantage is particularly evident with longer sentences, indicating that RNNsearch effectively handles longer sequences, a known challenge for traditional encoder-decoder models. Notably, RNNsearch achieves a BLEU score comparable to the performance of Moses, a widely-used phrase-based statistical machine translation system, when considering sentences without unknown words. This result highlights the potential of RNNsearch as a competitive alternative to traditional machine translation methods, especially for handling longer sentences and achieving comparable performance to established systems.</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Alignment Visualization and Long Sentence Examples</a:t>
            </a:r>
            <a:endParaRPr lang="en-US" sz="3200" dirty="0"/>
          </a:p>
        </p:txBody>
      </p:sp>
      <p:sp>
        <p:nvSpPr>
          <p:cNvPr id="3" name="Text 1"/>
          <p:cNvSpPr/>
          <p:nvPr/>
        </p:nvSpPr>
        <p:spPr>
          <a:xfrm>
            <a:off x="7315200" y="4572000"/>
            <a:ext cx="3657600" cy="457200"/>
          </a:xfrm>
          <a:prstGeom prst="rect">
            <a:avLst/>
          </a:prstGeom>
          <a:noFill/>
          <a:ln/>
        </p:spPr>
        <p:txBody>
          <a:bodyPr wrap="square" rtlCol="0" anchor="ctr"/>
          <a:lstStyle/>
          <a:p>
            <a:pPr algn="l" indent="0" marL="0">
              <a:buNone/>
            </a:pPr>
            <a:r>
              <a:rPr lang="en-US" sz="2000" dirty="0">
                <a:solidFill>
                  <a:srgbClr val="666666"/>
                </a:solidFill>
                <a:latin typeface="Arial, sans-serif" pitchFamily="34" charset="0"/>
                <a:ea typeface="Arial, sans-serif" pitchFamily="34" charset="-122"/>
                <a:cs typeface="Arial, sans-serif" pitchFamily="34" charset="-120"/>
              </a:rPr>
              <a:t>Results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authors present a qualitative analysis of the models' performance by visualizing the alignment between source and target words. They demonstrate that RNNsearch learns meaningful alignments, capturing both monotonic and non-monotonic relationships between words. For example, in one example, the model correctly aligns 'zone' with 'Area' in the phrase 'European Economic Area' despite the different word order in French. This indicates the model's ability to understand complex relationships between words beyond simple word-to-word mappings.  Additionally, the authors highlight RNNsearch's ability to handle long sentences effectively, unlike RNNencdec. They show that RNNencdec's performance deteriorates significantly with longer sentences, while RNNsearch maintains its accuracy even with sentences exceeding 50 words.  This difference in performance is attributed to RNNsearch's ability to selectively focus on relevant parts of the source sentence for each target word, rather than attempting to encode the entire sentence into a fixed-length vector. This demonstrates the importance of incorporating attention mechanisms into neural machine translation systems to improve their ability to handle long and complex sentences.</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18</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2024-11-03T15:44:50Z</dcterms:created>
  <dcterms:modified xsi:type="dcterms:W3CDTF">2024-11-03T15:44:50Z</dcterms:modified>
</cp:coreProperties>
</file>