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slideMasters/slideMaster31.xml" ContentType="application/vnd.openxmlformats-officedocument.presentationml.slideMaster+xml"/>
  <Override PartName="/ppt/slides/slide31.xml" ContentType="application/vnd.openxmlformats-officedocument.presentationml.slide+xml"/>
  <Override PartName="/ppt/slideMasters/slideMaster32.xml" ContentType="application/vnd.openxmlformats-officedocument.presentationml.slideMaster+xml"/>
  <Override PartName="/ppt/slides/slide32.xml" ContentType="application/vnd.openxmlformats-officedocument.presentationml.slide+xml"/>
  <Override PartName="/ppt/slideMasters/slideMaster33.xml" ContentType="application/vnd.openxmlformats-officedocument.presentationml.slideMaster+xml"/>
  <Override PartName="/ppt/slides/slide33.xml" ContentType="application/vnd.openxmlformats-officedocument.presentationml.slide+xml"/>
  <Override PartName="/ppt/slideMasters/slideMaster34.xml" ContentType="application/vnd.openxmlformats-officedocument.presentationml.slideMaster+xml"/>
  <Override PartName="/ppt/slides/slide34.xml" ContentType="application/vnd.openxmlformats-officedocument.presentationml.slide+xml"/>
  <Override PartName="/ppt/slideMasters/slideMaster35.xml" ContentType="application/vnd.openxmlformats-officedocument.presentationml.slideMaster+xml"/>
  <Override PartName="/ppt/slides/slide35.xml" ContentType="application/vnd.openxmlformats-officedocument.presentationml.slide+xml"/>
  <Override PartName="/ppt/slideMasters/slideMaster36.xml" ContentType="application/vnd.openxmlformats-officedocument.presentationml.slideMaster+xml"/>
  <Override PartName="/ppt/slides/slide36.xml" ContentType="application/vnd.openxmlformats-officedocument.presentationml.slide+xml"/>
  <Override PartName="/ppt/slideMasters/slideMaster37.xml" ContentType="application/vnd.openxmlformats-officedocument.presentationml.slideMaster+xml"/>
  <Override PartName="/ppt/slides/slide37.xml" ContentType="application/vnd.openxmlformats-officedocument.presentationml.slide+xml"/>
  <Override PartName="/ppt/slideMasters/slideMaster38.xml" ContentType="application/vnd.openxmlformats-officedocument.presentationml.slideMaster+xml"/>
  <Override PartName="/ppt/slides/slide38.xml" ContentType="application/vnd.openxmlformats-officedocument.presentationml.slide+xml"/>
  <Override PartName="/ppt/slideMasters/slideMaster39.xml" ContentType="application/vnd.openxmlformats-officedocument.presentationml.slideMaster+xml"/>
  <Override PartName="/ppt/slides/slide39.xml" ContentType="application/vnd.openxmlformats-officedocument.presentationml.slide+xml"/>
  <Override PartName="/ppt/slideMasters/slideMaster40.xml" ContentType="application/vnd.openxmlformats-officedocument.presentationml.slideMaster+xml"/>
  <Override PartName="/ppt/slides/slide40.xml" ContentType="application/vnd.openxmlformats-officedocument.presentationml.slide+xml"/>
  <Override PartName="/ppt/slideMasters/slideMaster41.xml" ContentType="application/vnd.openxmlformats-officedocument.presentationml.slideMaster+xml"/>
  <Override PartName="/ppt/slides/slide41.xml" ContentType="application/vnd.openxmlformats-officedocument.presentationml.slide+xml"/>
  <Override PartName="/ppt/slideMasters/slideMaster42.xml" ContentType="application/vnd.openxmlformats-officedocument.presentationml.slideMaster+xml"/>
  <Override PartName="/ppt/slides/slide42.xml" ContentType="application/vnd.openxmlformats-officedocument.presentationml.slide+xml"/>
  <Override PartName="/ppt/slideMasters/slideMaster43.xml" ContentType="application/vnd.openxmlformats-officedocument.presentationml.slideMaster+xml"/>
  <Override PartName="/ppt/slides/slide43.xml" ContentType="application/vnd.openxmlformats-officedocument.presentationml.slide+xml"/>
  <Override PartName="/ppt/slideMasters/slideMaster44.xml" ContentType="application/vnd.openxmlformats-officedocument.presentationml.slideMaster+xml"/>
  <Override PartName="/ppt/slides/slide44.xml" ContentType="application/vnd.openxmlformats-officedocument.presentationml.slide+xml"/>
  <Override PartName="/ppt/slideMasters/slideMaster45.xml" ContentType="application/vnd.openxmlformats-officedocument.presentationml.slideMaster+xml"/>
  <Override PartName="/ppt/slides/slide45.xml" ContentType="application/vnd.openxmlformats-officedocument.presentationml.slide+xml"/>
  <Override PartName="/ppt/slideMasters/slideMaster46.xml" ContentType="application/vnd.openxmlformats-officedocument.presentationml.slideMaster+xml"/>
  <Override PartName="/ppt/slides/slide46.xml" ContentType="application/vnd.openxmlformats-officedocument.presentationml.slide+xml"/>
  <Override PartName="/ppt/slideMasters/slideMaster47.xml" ContentType="application/vnd.openxmlformats-officedocument.presentationml.slideMaster+xml"/>
  <Override PartName="/ppt/slides/slide47.xml" ContentType="application/vnd.openxmlformats-officedocument.presentationml.slide+xml"/>
  <Override PartName="/ppt/slideMasters/slideMaster48.xml" ContentType="application/vnd.openxmlformats-officedocument.presentationml.slideMaster+xml"/>
  <Override PartName="/ppt/slides/slide48.xml" ContentType="application/vnd.openxmlformats-officedocument.presentationml.slide+xml"/>
  <Override PartName="/ppt/slideMasters/slideMaster49.xml" ContentType="application/vnd.openxmlformats-officedocument.presentationml.slideMaster+xml"/>
  <Override PartName="/ppt/slides/slide49.xml" ContentType="application/vnd.openxmlformats-officedocument.presentationml.slide+xml"/>
  <Override PartName="/ppt/slideMasters/slideMaster50.xml" ContentType="application/vnd.openxmlformats-officedocument.presentationml.slideMaster+xml"/>
  <Override PartName="/ppt/slides/slide50.xml" ContentType="application/vnd.openxmlformats-officedocument.presentationml.slide+xml"/>
  <Override PartName="/ppt/slideMasters/slideMaster51.xml" ContentType="application/vnd.openxmlformats-officedocument.presentationml.slideMaster+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notesMasterIdLst>
    <p:notesMasterId r:id="rId53"/>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notesMaster" Target="notesMasters/notesMaster1.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3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1.xml"/>
		</Relationships>
</file>

<file path=ppt/notesSlides/_rels/notesSlide3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2.xml"/>
		</Relationships>
</file>

<file path=ppt/notesSlides/_rels/notesSlide3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3.xml"/>
		</Relationships>
</file>

<file path=ppt/notesSlides/_rels/notesSlide3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4.xml"/>
		</Relationships>
</file>

<file path=ppt/notesSlides/_rels/notesSlide3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5.xml"/>
		</Relationships>
</file>

<file path=ppt/notesSlides/_rels/notesSlide3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6.xml"/>
		</Relationships>
</file>

<file path=ppt/notesSlides/_rels/notesSlide3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7.xml"/>
		</Relationships>
</file>

<file path=ppt/notesSlides/_rels/notesSlide3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8.xml"/>
		</Relationships>
</file>

<file path=ppt/notesSlides/_rels/notesSlide3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9.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4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0.xml"/>
		</Relationships>
</file>

<file path=ppt/notesSlides/_rels/notesSlide4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1.xml"/>
		</Relationships>
</file>

<file path=ppt/notesSlides/_rels/notesSlide4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2.xml"/>
		</Relationships>
</file>

<file path=ppt/notesSlides/_rels/notesSlide4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3.xml"/>
		</Relationships>
</file>

<file path=ppt/notesSlides/_rels/notesSlide4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4.xml"/>
		</Relationships>
</file>

<file path=ppt/notesSlides/_rels/notesSlide4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5.xml"/>
		</Relationships>
</file>

<file path=ppt/notesSlides/_rels/notesSlide4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6.xml"/>
		</Relationships>
</file>

<file path=ppt/notesSlides/_rels/notesSlide4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7.xml"/>
		</Relationships>
</file>

<file path=ppt/notesSlides/_rels/notesSlide4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8.xml"/>
		</Relationships>
</file>

<file path=ppt/notesSlides/_rels/notesSlide4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9.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5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0.xml"/>
		</Relationships>
</file>

<file path=ppt/notesSlides/_rels/notesSlide5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1.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914400" y="1828800"/>
            <a:ext cx="7315200" cy="1371600"/>
          </a:xfrm>
          <a:prstGeom prst="rect">
            <a:avLst/>
          </a:prstGeom>
          <a:noFill/>
          <a:ln/>
        </p:spPr>
        <p:txBody>
          <a:bodyPr wrap="square" rtlCol="0" anchor="ctr"/>
          <a:lstStyle/>
          <a:p>
            <a:pPr algn="ctr" indent="0" marL="0">
              <a:buNone/>
            </a:pPr>
            <a:r>
              <a:rPr lang="en-US" sz="4400" b="1" dirty="0">
                <a:solidFill>
                  <a:srgbClr val="333333"/>
                </a:solidFill>
                <a:latin typeface="Arial, sans-serif" pitchFamily="34" charset="0"/>
                <a:ea typeface="Arial, sans-serif" pitchFamily="34" charset="-122"/>
                <a:cs typeface="Arial, sans-serif" pitchFamily="34" charset="-120"/>
              </a:rPr>
              <a:t>Welcome</a:t>
            </a:r>
            <a:endParaRPr lang="en-US" sz="4400" dirty="0"/>
          </a:p>
        </p:txBody>
      </p:sp>
      <p:sp>
        <p:nvSpPr>
          <p:cNvPr id="3" name="Text 1"/>
          <p:cNvSpPr/>
          <p:nvPr/>
        </p:nvSpPr>
        <p:spPr>
          <a:xfrm>
            <a:off x="914400" y="3200400"/>
            <a:ext cx="7315200" cy="457200"/>
          </a:xfrm>
          <a:prstGeom prst="rect">
            <a:avLst/>
          </a:prstGeom>
          <a:noFill/>
          <a:ln/>
        </p:spPr>
        <p:txBody>
          <a:bodyPr wrap="square" rtlCol="0" anchor="ctr"/>
          <a:lstStyle/>
          <a:p>
            <a:pPr algn="ctr" indent="0" marL="0">
              <a:buNone/>
            </a:pPr>
            <a:r>
              <a:rPr lang="en-US" sz="2400" dirty="0">
                <a:solidFill>
                  <a:srgbClr val="666666"/>
                </a:solidFill>
                <a:latin typeface="Arial, sans-serif" pitchFamily="34" charset="0"/>
                <a:ea typeface="Arial, sans-serif" pitchFamily="34" charset="-122"/>
                <a:cs typeface="Arial, sans-serif" pitchFamily="34" charset="-120"/>
              </a:rPr>
              <a:t>Author:</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Voxel-wise Prediction Methods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Related Work</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Voxel-wise prediction methods are commonly used for various applications in computer vision, particularly in medical imaging. Traditional methods rely on multi-atlas approaches, where pre-labeled atlases are transferred to new images and combined through label fusion. Other approaches utilize machine learning techniques such as random forests, support vector machines, or neural networks. Neural networks offer a unique advantage by enabling end-to-end learning, which improves efficiency and eliminates the need for manual feature extraction. This thesis explores a novel deep neural network architecture specifically designed for voxel-wise prediction tasks in 3D brain images, addressing the limitations of existing methods.</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Spatial Transformer Networks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Related Work</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Spatial transformer networks (STNs) are deep models that perform explicit spatial transformations by incorporating spatial transformer layers into convolutional neural networks. These layers are composed of three main components: a localization network, a grid generator, and a sampler. The localization network takes a set of feature maps as input and generates parameters to control the spatial transformation. These parameters are then used by the grid generator to construct a transformation mapping between the input and output grids. Finally, the sampler uses the input feature maps and the output of the grid generator to compute the output feature maps. The STNs are designed to be generic, allowing the use of different types of spatial transformations, including affine, projective, and thin-plate spline (TPS) transformations. The TPS transformation is particularly useful for tasks requiring non-linear transformations and has been used in the context of this thesis. </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Deconvolutional Layers Explained</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Voxel Deconvolutional Networks for 3D Voxel-Wise Prediction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Deconvolutional layers are essentially a form of convolutional layers, but they work in reverse. While convolutional layers reduce the dimensionality of an input by combining features, deconvolutional layers aim to increase dimensionality. This is achieved by essentially reversing the convolution process, effectively upsampling the input features. To understand the relationship better, imagine both as fully connected layers with sparse connections. Convolutional layers map an input to a lower-dimensional output, while deconvolutional layers take a lower-dimensional input and map it to a higher-dimensional output, essentially inverting the process. In essence, they utilize the transpose of the weight matrix used in the corresponding convolutional operation. This is why deconvolutional layers are sometimes referred to as 'transposed convolutions.'</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3D Deconvolutional Layers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Voxel Deconvolutional Networks for 3D Voxel-Wise Prediction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document describes how the 3D deconvolutional layer works as a form of convolutional layers. It explains that the 3D deconvolutional layer is the shuffled combination of several intermediate feature maps. This method generates eight intermediate feature maps from the input and then shuffles and combines them to form the output. However, this method also suffers from the checkerboard artifact problem. The checkerboard artifact problem is caused by the independence among adjacent pixels on the output feature map. This problem can be alleviated by generating the intermediate feature maps sequentially, building direct relationships among adjacent pixels on the output feature map. The checkerboard artifact problem gets worse in higher dimensional spaces, as the number of intermediate feature maps needed to generate one DCL grows exponentially with dimensionality. The document then suggests using voxel deconvolutional layers to overcome this checkerboard artifact problem. The voxel deconvolutional layer is a variation of the regular 3D deconvolutional layer, where the intermediate feature maps are generated sequentially, building direct relationships among adjacent pixels. The document also presents an efficient implementation of this method, which reduces the computational cost by generating the intermediate feature maps in parallel.  </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Voxel Deconvolutional Layers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Voxel Deconvolutional Networks for 3D Voxel-Wise Prediction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This section delves into the concept of Voxel Deconvolutional Layers (VoxelDCL) and their variations, offering a solution to the checkerboard artifact problem inherent in traditional deconvolutional layers. The checkerboard artifact, a common issue in up-sampling operations, arises from the independent generation of intermediate feature maps, leading to discontinuities between adjacent pixels. VoxelDCL addresses this by generating intermediate feature maps sequentially, thereby establishing direct relationships between neighboring pixels and mitigating the checkerboard effect. The paper introduces four variations of VoxelDCL, namely iVoxelDCLa, iVoxelDCLc, VoxelDCLa, and VoxelDCLc, each employing distinct approaches for combining input and existing intermediate feature maps to generate new ones. These variations are categorized based on the use of concatenation or addition, and whether the original input is included in the generation process. The paper also proposes an efficient implementation strategy for VoxelDCL that leverages parallel processing to reduce computational costs. By removing unnecessary dependencies between intermediate feature maps, this approach speeds up the generation process and enhances the overall efficiency of the network.</a:t>
            </a:r>
            <a:endParaRPr 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Voxel Deconvolutional Networks for 3D Voxel-Wise Prediction</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Voxel Deconvolutional Networks for 3D Voxel-Wise Prediction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This chapter explores the application of Voxel Deconvolutional Networks (VoxelDCNs) in the context of 3D brain image voxel-wise prediction. VoxelDCNs are built upon the U-Net architecture, with the key difference being the replacement of traditional deconvolutional layers with VoxelDCL. The chapter delves into the specific challenges posed by the checkerboard artifact in 3D space, highlighting the exponential increase in the number of intermediate feature maps required. It then presents the four variations of VoxelDCL and their corresponding network architectures, demonstrating their effectiveness in mitigating the checkerboard artifact. The chapter concludes with experimental results on the ADNI and LONI LPBA40 datasets, showcasing the superior performance of VoxelDCNs compared to the baseline U-Net method, specifically highlighting the iVoxelDCNa variation's performance in achieving the highest dice ratio on both datasets.</a:t>
            </a: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Dense Transformer Networks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Voxel Deconvolutional Networks for 3D Voxel-Wise Prediction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This chapter introduces the concept of Dense Transformer Networks (DTNs) as a solution to the limitations of patch-based learning in 2D image pixel-wise prediction. Traditional methods rely on fixed-size and shaped patches, limiting their ability to adapt to data-dependent variations. DTNs address this by incorporating a spatial transformer module that dynamically learns the shape and size of patches from the input data. This allows the network to generate more relevant and informative patches for each pixel, ultimately enhancing prediction accuracy. The chapter details the architecture of DTNs, including the integration of a spatial transformer encoder and a dense transformer decoder. The encoder module performs a nonlinear transformation on the input feature maps, altering their shape and size based on the input data. The decoder module, in turn, restores the spatial correspondence between the transformed feature maps and the original input space. The chapter concludes with experimental results on the PASCAL 2012 segmentation dataset and the SNEMI3D dataset, demonstrating the superior performance of DTNs compared to the baseline U-Net method, particularly in terms of mean-IOU and AUC.</a:t>
            </a:r>
            <a:endParaRPr 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VoxelDCL Variations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Voxel Deconvolutional Networks for 3D Voxel-Wise Prediction</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 iVoxelDCLc: Concatenates the original input and existing intermediate feature maps to generate new ones.</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 iVoxelDCLa: Adds the original input and existing intermediate feature maps to generate new ones.</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 VoxelDCLc: Concatenates existing intermediate feature maps to generate new ones.</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 VoxelDCLa: Adds existing intermediate feature maps to generate new ones.</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 Efficient Implementation:  A strategy that utilizes parallel processing to generate intermediate feature maps, reducing computational costs.</a:t>
            </a: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VoxelDCL vs. Traditional Deconvolutional Layers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Voxel Deconvolutional Networks for 3D Voxel-Wise Prediction</a:t>
            </a:r>
            <a:endParaRPr lang="en-US" sz="2000" dirty="0"/>
          </a:p>
        </p:txBody>
      </p:sp>
      <p:sp>
        <p:nvSpPr>
          <p:cNvPr id="4" name="Text 2"/>
          <p:cNvSpPr/>
          <p:nvPr/>
        </p:nvSpPr>
        <p:spPr>
          <a:xfrm>
            <a:off x="27432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 Traditional deconvolutional layers generate intermediate feature maps independently, leading to the checkerboard artifact.</a:t>
            </a:r>
            <a:endParaRPr lang="en-US" sz="1400" dirty="0"/>
          </a:p>
        </p:txBody>
      </p:sp>
      <p:sp>
        <p:nvSpPr>
          <p:cNvPr id="5" name="Text 3"/>
          <p:cNvSpPr/>
          <p:nvPr/>
        </p:nvSpPr>
        <p:spPr>
          <a:xfrm>
            <a:off x="466344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 VoxelDCL generates intermediate feature maps sequentially, establishing direct relationships between adjacent pixels and mitigating the checkerboard artifact.</a:t>
            </a:r>
            <a:endParaRPr lang="en-US" sz="1400" dirty="0"/>
          </a:p>
        </p:txBody>
      </p:sp>
      <p:sp>
        <p:nvSpPr>
          <p:cNvPr id="6" name="Shape 4"/>
          <p:cNvSpPr/>
          <p:nvPr/>
        </p:nvSpPr>
        <p:spPr>
          <a:xfrm>
            <a:off x="4389120" y="1371600"/>
            <a:ext cx="0" cy="3657600"/>
          </a:xfrm>
          <a:prstGeom prst="line">
            <a:avLst/>
          </a:prstGeom>
          <a:noFill/>
          <a:ln w="12700">
            <a:solidFill>
              <a:srgbClr val="999999"/>
            </a:solidFill>
            <a:prstDash val="solid"/>
          </a:ln>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Dense Transformer Networks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Voxel Deconvolutional Networks for 3D Voxel-Wise Prediction</a:t>
            </a:r>
            <a:endParaRPr lang="en-US" sz="2000" dirty="0"/>
          </a:p>
        </p:txBody>
      </p:sp>
      <p:sp>
        <p:nvSpPr>
          <p:cNvPr id="4" name="Text 2"/>
          <p:cNvSpPr/>
          <p:nvPr/>
        </p:nvSpPr>
        <p:spPr>
          <a:xfrm>
            <a:off x="27432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 Traditional CNN-based pixel-wise prediction methods use fixed-size and shaped patches, limiting their adaptability to data-dependent variations.</a:t>
            </a:r>
            <a:endParaRPr lang="en-US" sz="1400" dirty="0"/>
          </a:p>
        </p:txBody>
      </p:sp>
      <p:sp>
        <p:nvSpPr>
          <p:cNvPr id="5" name="Text 3"/>
          <p:cNvSpPr/>
          <p:nvPr/>
        </p:nvSpPr>
        <p:spPr>
          <a:xfrm>
            <a:off x="466344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 DTNs employ a spatial transformer module that dynamically learns the shape and size of patches from the input data, enabling more accurate and data-driven predictions.</a:t>
            </a:r>
            <a:endParaRPr lang="en-US" sz="1400" dirty="0"/>
          </a:p>
        </p:txBody>
      </p:sp>
      <p:sp>
        <p:nvSpPr>
          <p:cNvPr id="6" name="Shape 4"/>
          <p:cNvSpPr/>
          <p:nvPr/>
        </p:nvSpPr>
        <p:spPr>
          <a:xfrm>
            <a:off x="4389120" y="1371600"/>
            <a:ext cx="0" cy="3657600"/>
          </a:xfrm>
          <a:prstGeom prst="line">
            <a:avLst/>
          </a:prstGeom>
          <a:noFill/>
          <a:ln w="12700">
            <a:solidFill>
              <a:srgbClr val="999999"/>
            </a:solidFill>
            <a:prstDash val="solid"/>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Pixel-Wise Prediction Challenges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Introduction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Pixel-wise prediction, a key task in computer vision, involves predicting the label of each pixel in an image. Deep learning methods, particularly encoder-decoder architectures employing deconvolutional layers (DCLs), have shown promising results in this domain. However, DCLs suffer from a significant limitation known as the checkerboard artifact, which arises due to the independent generation of adjacent pixels in the output feature maps, leading to a decrease in prediction accuracy. Furthermore, the fixed-size and shape of patches used in current methods are determined by the network architecture, limiting their ability to adapt to the specific characteristics of input data. This dependence on pre-defined network structures hinders the learning process and ultimately restricts the accuracy of pixel-wise predictions.  </a:t>
            </a:r>
            <a:endParaRPr 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Efficient VoxelDCL Implementation</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Voxel Deconvolutional Networks for 3D Voxel-Wise Prediction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paper proposes an efficient implementation strategy for the VoxelDCL layer, aiming to reduce computational costs and unnecessary dependencies among intermediate feature maps. This strategy involves generating intermediate feature maps in parallel for voxels that are not adjacent but linked to the same pivot voxel in the output. This parallel generation process simplifies computations and speeds up processing. Specifically, the implementation is divided into four steps: 1) generate the first intermediate feature map from the input, 2) generate the second feature map from the first, 3) generate the third to fifth feature maps in parallel using the first and second feature maps, and 4) generate the last three feature maps in parallel using all previous five feature maps. This parallel generation approach, especially in steps 3 and 4, significantly reduces the computational time for VoxelDCL while maintaining a reasonable relationship among intermediate feature maps.</a:t>
            </a:r>
            <a:endParaRPr 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VoxelDCL vs. Traditional Deconvolution</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Voxel Deconvolutional Networks for 3D Voxel-Wise Prediction</a:t>
            </a:r>
            <a:endParaRPr lang="en-US" sz="2000" dirty="0"/>
          </a:p>
        </p:txBody>
      </p:sp>
      <p:sp>
        <p:nvSpPr>
          <p:cNvPr id="4" name="Text 2"/>
          <p:cNvSpPr/>
          <p:nvPr/>
        </p:nvSpPr>
        <p:spPr>
          <a:xfrm>
            <a:off x="27432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VoxelDCL generates intermediate feature maps sequentially, building relationships among adjacent voxels, which helps mitigate the checkerboard artifact issue. </a:t>
            </a:r>
            <a:endParaRPr lang="en-US" sz="1400" dirty="0"/>
          </a:p>
        </p:txBody>
      </p:sp>
      <p:sp>
        <p:nvSpPr>
          <p:cNvPr id="5" name="Text 3"/>
          <p:cNvSpPr/>
          <p:nvPr/>
        </p:nvSpPr>
        <p:spPr>
          <a:xfrm>
            <a:off x="466344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Traditional deconvolution generates intermediate feature maps independently, leading to the checkerboard artifact problem, especially in 3D space where the number of feature maps grows exponentially.</a:t>
            </a:r>
            <a:endParaRPr lang="en-US" sz="1400" dirty="0"/>
          </a:p>
        </p:txBody>
      </p:sp>
      <p:sp>
        <p:nvSpPr>
          <p:cNvPr id="6" name="Shape 4"/>
          <p:cNvSpPr/>
          <p:nvPr/>
        </p:nvSpPr>
        <p:spPr>
          <a:xfrm>
            <a:off x="4389120" y="1371600"/>
            <a:ext cx="0" cy="3657600"/>
          </a:xfrm>
          <a:prstGeom prst="line">
            <a:avLst/>
          </a:prstGeom>
          <a:noFill/>
          <a:ln w="12700">
            <a:solidFill>
              <a:srgbClr val="999999"/>
            </a:solidFill>
            <a:prstDash val="solid"/>
          </a:ln>
        </p:spPr>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Key Takeaways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Voxel Deconvolutional Networks for 3D Voxel-Wise Prediction</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VoxelDCL aims to address the checkerboard artifact problem in 3D deconvolutional layers.</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paper proposes an efficient implementation strategy for VoxelDCL.</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efficient implementation involves generating intermediate feature maps in parallel, reducing computational costs.</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This strategy divides the generation process into four steps, simplifying computations.</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efficient implementation significantly reduces the computational time for VoxelDCL.</a:t>
            </a:r>
            <a:endParaRPr 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VoxelDCN Network Architectures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Voxel Deconvolutional Networks for 3D Voxel-Wise Prediction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core architecture for the VoxelDCN is based on the widely used U-Net, a convolutional neural network architecture designed for pixel-wise prediction. The U-Net consists of an encoder path that extracts high-level features from raw images and a decoder path that recovers the feature maps to the original spatial size. The encoder path employs convolutional and down-sampling operations, while the decoder path utilizes deconvolution and up-sampling operations. The VoxelDCN adapts the U-Net by replacing the traditional deconvolutional layers in the decoder path with the novel voxel deconvolutional layers. This substitution is crucial to address the checkerboard artifact issue, a common problem in deconvolutional layers, particularly in 3D space. The VoxelDCN leverages four variations of the voxel deconvolutional layer (VoxelDCL), each employing distinct strategies for generating intermediate feature maps: iVoxelDCNc, iVoxelDCLa, VoxelDCNc, and VoxelDCLa. These variations cater to different combinations of inputs, including the original input and existing intermediate feature maps, to generate new intermediate feature maps. The efficient implementation of VoxelDCL, based on parallel generation of intermediate feature maps, significantly reduces computational cost and improves the overall speed of the network. The VoxelDCN architecture, with its enhanced performance and improved efficiency, emerges as a promising approach for 3D voxel-wise prediction tasks.</a:t>
            </a:r>
            <a:endParaRPr lang="en-US"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VoxelDCN Network Architectures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Voxel Deconvolutional Networks for 3D Voxel-Wise Prediction</a:t>
            </a:r>
            <a:endParaRPr lang="en-US" sz="2000" dirty="0"/>
          </a:p>
        </p:txBody>
      </p:sp>
      <p:sp>
        <p:nvSpPr>
          <p:cNvPr id="4" name="Text 2"/>
          <p:cNvSpPr/>
          <p:nvPr/>
        </p:nvSpPr>
        <p:spPr>
          <a:xfrm>
            <a:off x="27432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The U-Net architecture utilizes traditional deconvolutional layers in its decoder path, which are known to suffer from the checkerboard artifact problem, particularly in 3D space.</a:t>
            </a:r>
            <a:endParaRPr lang="en-US" sz="1400" dirty="0"/>
          </a:p>
        </p:txBody>
      </p:sp>
      <p:sp>
        <p:nvSpPr>
          <p:cNvPr id="5" name="Text 3"/>
          <p:cNvSpPr/>
          <p:nvPr/>
        </p:nvSpPr>
        <p:spPr>
          <a:xfrm>
            <a:off x="466344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The VoxelDCN architecture replaces these traditional deconvolutional layers with voxel deconvolutional layers, which generate intermediate feature maps sequentially, thus addressing the checkerboard artifact issue and improving prediction accuracy.</a:t>
            </a:r>
            <a:endParaRPr lang="en-US" sz="1400" dirty="0"/>
          </a:p>
        </p:txBody>
      </p:sp>
      <p:sp>
        <p:nvSpPr>
          <p:cNvPr id="6" name="Shape 4"/>
          <p:cNvSpPr/>
          <p:nvPr/>
        </p:nvSpPr>
        <p:spPr>
          <a:xfrm>
            <a:off x="4389120" y="1371600"/>
            <a:ext cx="0" cy="3657600"/>
          </a:xfrm>
          <a:prstGeom prst="line">
            <a:avLst/>
          </a:prstGeom>
          <a:noFill/>
          <a:ln w="12700">
            <a:solidFill>
              <a:srgbClr val="999999"/>
            </a:solidFill>
            <a:prstDash val="solid"/>
          </a:ln>
        </p:spPr>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VoxelDCN Network Architectures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Voxel Deconvolutional Networks for 3D Voxel-Wise Prediction</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VoxelDCN architecture builds upon the U-Net, a popular convolutional neural network architecture for pixel-wise prediction.</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U-Net comprises an encoder path that extracts high-level features and a decoder path that recovers feature maps to the original spatial size.</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VoxelDCN replaces the traditional deconvolutional layers in the decoder path with voxel deconvolutional layers, which generate intermediate feature maps sequentially to address the checkerboard artifact issue.</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VoxelDCN architecture utilizes four variations of the voxel deconvolutional layer (VoxelDCL), each employing different strategies for generating intermediate feature maps: iVoxelDCNc, iVoxelDCLa, VoxelDCNc, and VoxelDCLa.</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efficient implementation of VoxelDCL leverages parallel generation of intermediate feature maps, significantly reducing computational cost and improving the overall speed of the network.</a:t>
            </a:r>
            <a:endParaRPr lang="en-US" sz="1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Voxel Deconvolutional Network Experiments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Voxel Deconvolutional Networks for 3D Voxel-Wise Prediction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This section details the performance of the proposed Voxel Deconvolutional Networks (VoxelDCNs) on two publicly available datasets: the Alzheimer's Disease Neuroimaging Initiative (ADNI) and the LONI LPBA40. These datasets are chosen to represent different types of brain image labeling tasks, with ADNI focusing on binary classification of hippocampal regions and LONI LPBA40 presenting a multi-class segmentation challenge. The experimental setup involves training and testing a U-Net baseline model and the proposed VoxelDCNs, comparing their performance in terms of Dice ratio. Notably, the iVoxelDCNa variation consistently achieves the best performance across both datasets, demonstrating the effectiveness of this approach in addressing the checkerboard artifact issue. The results highlight the advantages of building relationships among intermediate feature maps, enabling the networks to better capture local information within the images.  Additionally, the analysis includes a comparison of training and testing time between the baseline model and the proposed VoxelDCNs, revealing that while the proposed methods might take slightly longer, the increase is not significant enough to be a major bottleneck.  Overall, these experimental results solidify the effectiveness of the proposed VoxelDCNs in improving voxel-wise prediction accuracy and demonstrate their potential for broader applications in 3D image analysis.</a:t>
            </a:r>
            <a:endParaRPr lang="en-US"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Comparison of ADNI and LONI LPBA40 Results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Voxel Deconvolutional Networks for 3D Voxel-Wise Prediction</a:t>
            </a:r>
            <a:endParaRPr lang="en-US" sz="2000" dirty="0"/>
          </a:p>
        </p:txBody>
      </p:sp>
      <p:sp>
        <p:nvSpPr>
          <p:cNvPr id="4" name="Text 2"/>
          <p:cNvSpPr/>
          <p:nvPr/>
        </p:nvSpPr>
        <p:spPr>
          <a:xfrm>
            <a:off x="27432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The ADNI dataset focuses on binary classification of hippocampal regions, while the LONI LPBA40 dataset presents a multi-class segmentation challenge.</a:t>
            </a:r>
            <a:endParaRPr lang="en-US" sz="1400" dirty="0"/>
          </a:p>
        </p:txBody>
      </p:sp>
      <p:sp>
        <p:nvSpPr>
          <p:cNvPr id="5" name="Text 3"/>
          <p:cNvSpPr/>
          <p:nvPr/>
        </p:nvSpPr>
        <p:spPr>
          <a:xfrm>
            <a:off x="466344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The iVoxelDCNa variation consistently achieves the best performance across both datasets, demonstrating the effectiveness of this approach in addressing the checkerboard artifact issue.</a:t>
            </a:r>
            <a:endParaRPr lang="en-US" sz="1400" dirty="0"/>
          </a:p>
        </p:txBody>
      </p:sp>
      <p:sp>
        <p:nvSpPr>
          <p:cNvPr id="6" name="Shape 4"/>
          <p:cNvSpPr/>
          <p:nvPr/>
        </p:nvSpPr>
        <p:spPr>
          <a:xfrm>
            <a:off x="4389120" y="1371600"/>
            <a:ext cx="0" cy="3657600"/>
          </a:xfrm>
          <a:prstGeom prst="line">
            <a:avLst/>
          </a:prstGeom>
          <a:noFill/>
          <a:ln w="12700">
            <a:solidFill>
              <a:srgbClr val="999999"/>
            </a:solidFill>
            <a:prstDash val="solid"/>
          </a:ln>
        </p:spPr>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VoxelDCN Performance Summary</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Voxel Deconvolutional Networks for 3D Voxel-Wise Prediction</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iVoxelDCNa variation consistently achieves the best performance across both datasets, demonstrating the effectiveness of this approach in addressing the checkerboard artifact issue.</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results highlight the advantages of building relationships among intermediate feature maps, enabling the networks to better capture local information within the images.</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analysis includes a comparison of training and testing time between the baseline model and the proposed VoxelDCNs, revealing that while the proposed methods might take slightly longer, the increase is not significant enough to be a major bottleneck.</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proposed VoxelDCNs demonstrate significant improvements in voxel-wise prediction accuracy, highlighting their potential for broader applications in 3D image analysis.</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study provides valuable insights into the practical implementation and performance of VoxelDCNs, suggesting promising avenues for future research and development in the field of 3D image analysis.</a:t>
            </a:r>
            <a:endParaRPr lang="en-US" sz="1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Experimental Setup for ADNI Dataset</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Voxel Deconvolutional Networks for 3D Voxel-Wise Prediction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ADNI dataset consists of 64 samples, each with a size of 96x124x96. The dataset is split into training data (59 samples) and testing data (5 samples).  The U-Net baseline model is built with 16 output channels in the first encoder block, a convolutional kernel size of 3x3x3, and a stride size of 2x2x2 in the max pooling layers. The final decoder block has 2 output channels, corresponding to the two classes in the binary classification task. Batch normalization is applied after each convolutional layer, except for the output layer. The training is conducted with a batch size of 4 using the AdamOptimizer with moment estimates β1 = 0.9 and β2 = 0.999.</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Proposed Solutions and Their Impact</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Introduction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This thesis presents two novel, state-of-the-art deep learning methods for image pixel/voxel-wise prediction in both 2D and 3D space.  The first solution, Voxel Deconvolutional Networks (VoxelDCNs), directly addresses the checkerboard artifact problem in 3D space, which is a key limitation of traditional deconvolutional layers.  VoxelDCNs are built on the popular U-Net architecture, but with a novel voxel deconvolutional layer (VoxelDCL) that introduces dependencies among adjacent voxels in the output feature maps.  This approach significantly improves the performance of voxel-wise prediction tasks, particularly on brain image datasets such as ADNI and LONI LPBA40.  The second solution, Dense Transformer Networks (DTNs), tackles the issue of fixed-shape and size patches in existing encoder-decoder architectures.  DTNs dynamically learn the shapes and sizes of patches from input data, enabling them to adapt to the specific characteristics of each image.  This data-driven approach leads to superior performance in both natural and biological image pixel-wise prediction tasks.  These proposed solutions demonstrate significant improvements in the performance of pixel/voxel-wise prediction by resolving the existing limitations in current deep learning methods.</a:t>
            </a:r>
            <a:endParaRPr lang="en-US" sz="1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Experimental Setup for LONI LPBA40 Dataset</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Voxel Deconvolutional Networks for 3D Voxel-Wise Prediction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LONI LPBA40 dataset includes 40 samples, each with a size of 220x220x220, representing 54 regions of interest along with cerebrum, brainstem, and background. To focus on the 54 ROIs, the background is cropped from the images, resulting in a cropped size of 180x145x137. The dataset is split into training (16 samples), validation (4 samples), and testing (20 samples) sets. Data augmentation through image flipping across all three dimensions is applied to the training and validation sets, increasing the number of samples to 128 and 32, respectively. The U-Net architecture for this dataset consists of five blocks in both the encoder and decoder paths, with 32 output channels in the first encoder block, a convolutional kernel size of 3x3x3, and a stride size of 1x2x2 in the max pooling layers. The final decoder block has 57 output channels, representing the 54 ROIs, cerebrum, brainstem, and background. Training is performed with a batch size of 1 using the AdamOptimizer with moment estimates β1 = 0.9 and β2 = 0.999.</a:t>
            </a:r>
            <a:endParaRPr lang="en-US" sz="1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Timing Comparison</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Voxel Deconvolutional Networks for 3D Voxel-Wise Prediction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This section delves into the training and testing times of various voxel deconvolutional network architectures, comparing them to the baseline U-Net model.  The analysis reveals that while the proposed models generally take longer to train and test, the differences are not substantial.  The iVoxelDCLa and iVoxelDCLc variations, which incorporate the original input during intermediate feature map generation, exhibit slightly longer training times compared to the VoxelDCLa and VoxelDCLc variants.  Overall, the increased training and testing times associated with the proposed models are not considered a significant bottleneck in their application, making them a viable option for voxel-wise prediction tasks.</a:t>
            </a:r>
            <a:endParaRPr lang="en-US" sz="1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Training and Testing Time</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Voxel Deconvolutional Networks for 3D Voxel-Wise Prediction</a:t>
            </a:r>
            <a:endParaRPr lang="en-US" sz="2000" dirty="0"/>
          </a:p>
        </p:txBody>
      </p:sp>
      <p:sp>
        <p:nvSpPr>
          <p:cNvPr id="4" name="Text 2"/>
          <p:cNvSpPr/>
          <p:nvPr/>
        </p:nvSpPr>
        <p:spPr>
          <a:xfrm>
            <a:off x="27432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The iVoxelDCLa and iVoxelDCLc models, which incorporate the original input during intermediate feature map generation, exhibit slightly longer training times compared to the VoxelDCLa and VoxelDCLc variants.</a:t>
            </a:r>
            <a:endParaRPr lang="en-US" sz="1400" dirty="0"/>
          </a:p>
        </p:txBody>
      </p:sp>
      <p:sp>
        <p:nvSpPr>
          <p:cNvPr id="5" name="Text 3"/>
          <p:cNvSpPr/>
          <p:nvPr/>
        </p:nvSpPr>
        <p:spPr>
          <a:xfrm>
            <a:off x="466344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The increased training and testing times associated with the proposed models are not considered a significant bottleneck in their application, making them a viable option for voxel-wise prediction tasks.</a:t>
            </a:r>
            <a:endParaRPr lang="en-US" sz="1400" dirty="0"/>
          </a:p>
        </p:txBody>
      </p:sp>
      <p:sp>
        <p:nvSpPr>
          <p:cNvPr id="6" name="Shape 4"/>
          <p:cNvSpPr/>
          <p:nvPr/>
        </p:nvSpPr>
        <p:spPr>
          <a:xfrm>
            <a:off x="4389120" y="1371600"/>
            <a:ext cx="0" cy="3657600"/>
          </a:xfrm>
          <a:prstGeom prst="line">
            <a:avLst/>
          </a:prstGeom>
          <a:noFill/>
          <a:ln w="12700">
            <a:solidFill>
              <a:srgbClr val="999999"/>
            </a:solidFill>
            <a:prstDash val="solid"/>
          </a:ln>
        </p:spPr>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Training and Testing Time</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Voxel Deconvolutional Networks for 3D Voxel-Wise Prediction</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iVoxelDCLa and iVoxelDCLc models, which incorporate the original input during intermediate feature map generation, exhibit slightly longer training times compared to the VoxelDCLa and VoxelDCLc variants.</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increased training and testing times associated with the proposed models are not considered a significant bottleneck in their application, making them a viable option for voxel-wise prediction tasks.</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baseline U-Net model generally has shorter training and testing times compared to the proposed methods.</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differences in training and testing times between the proposed models and the baseline U-Net are not significant.</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proposed models offer a viable alternative to the baseline U-Net model, despite the slight increase in training and testing times.</a:t>
            </a:r>
            <a:endParaRPr lang="en-US" sz="1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Dense Transformer Networks (DTNs)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Dense Transformer Networks for 2D Pixel-Wise Prediction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Dense Transformer Networks (DTNs) are a novel approach to enhance pixel-wise prediction in deep learning models.  The primary limitation with conventional CNN-based methods is the fixed size and shape of patches used for prediction, which are determined by the network architecture rather than learned from data.  DTNs address this by dynamically learning the shape and size of patches from input data, allowing the model to adapt to the specific characteristics of each pixel and image. This data-driven approach is made possible by the use of dense transformer modules, which are differentiable and can be integrated into the entire network for training.  The DTNs use a nonlinear Thin-Plate Spline (TPS) transformation to map regular patches to areas with varying shapes and sizes.  This allows for more flexible and accurate predictions by adapting to the specific features of each pixel.  To ensure accurate spatial correspondence between input and output, a reverse TPS transformation is used in the decoder path.  This creates a system where the spatial correspondence is learned and maintained throughout the network, leading to more accurate and robust pixel-wise predictions.</a:t>
            </a:r>
            <a:endParaRPr lang="en-US" sz="1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DTNs: Encoder-Decoder Architecture</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Dense Transformer Networks for 2D Pixel-Wise Prediction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DTN architecture, like many deep learning models, utilizes a common encoder-decoder structure for pixel-wise prediction. The encoder, responsible for extracting high-level features, employs convolutional and pooling layers to compress and summarize the input image. This compressed representation is then passed to the decoder, which, through deconvolutional layers and unpooling, aims to reconstruct the original spatial size of the feature maps. The core innovation of DTNs lies in the inclusion of dense transformer modules within both the encoder and decoder paths. These modules, based on thin-plate spline (TPS) transformations, learn the shape and size of patches dynamically from the input data. This allows DTNs to adapt to varying image characteristics and potentially improve prediction accuracy compared to traditional, fixed-patch approaches. The encoder's dense transformer module applies a nonlinear TPS transformation to map regular input patches to irregular ones, while the decoder's dense transformer module uses a reverse transformation to restore the original spatial correspondence. This dynamic patch adaptation, enabled by the learned transformations, is a key feature of DTNs and distinguishes them from conventional CNN-based methods for pixel-wise prediction.</a:t>
            </a:r>
            <a:endParaRPr lang="en-US" sz="1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Decoder Sampler</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Dense Transformer Networks for 2D Pixel-Wise Prediction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decoder sampler in Dense Transformer Networks (DTNs) addresses the challenge of mapping values from arbitrary decimal points (not on the regular grid) to regular grid points in the decoder layer. This is essential for restoring spatial correspondence after the nonlinear transformation applied in the encoder. The decoder sampler uses a simple and efficient method that distributes the value of the arbitrary point to its four neighboring grid points, weighting them based on the area of rectangles formed by the points and the original point. This approach avoids complex interpolation methods and allows for efficient backpropagation of errors, making the entire DTN network trainable.</a:t>
            </a:r>
            <a:endParaRPr lang="en-US" sz="1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DTN Experimental Results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Dense Transformer Networks for 2D Pixel-Wise Prediction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performance of DTNs was evaluated on two datasets: the PASCAL 2012 segmentation dataset and the SNEMI3D dataset. The PASCAL 2012 dataset consists of natural images and was used to assess the DTN's ability to learn the optimal patch size and shape for pixel-wise prediction on diverse objects. The DTN achieved superior performance compared to the baseline U-Net model, demonstrating a significant improvement in mean-IOU (0.5297 vs. 0.4145). The SNEMI3D dataset, containing brain electron microscopy images, was used to evaluate the DTN's performance on a more challenging task of segmenting neurons. The DTN outperformed the baseline U-Net model, exhibiting an improved AUC (0.8953 vs. 0.8676), highlighting its effectiveness in handling complex biological image data. These findings underscore the DTN's potential to improve pixel-wise prediction accuracy across various domains.</a:t>
            </a:r>
            <a:endParaRPr lang="en-US" sz="1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DTN Implementation Details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Dense Transformer Networks for 2D Pixel-Wise Prediction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DTN architecture incorporates spatial transformer modules in both the encoder and decoder paths. The encoder module learns the optimal patch size and shape based on input features, while the decoder module restores the spatial correspondence between input and output features. The use of a dense transformer decoder module allows for the efficient mapping of values from arbitrary locations on the output feature map back to the regular grid points on the input feature map. This efficient mapping process is made possible by a new sampler method that employs interpolation, ensuring the differentiability of the entire network.</a:t>
            </a:r>
            <a:endParaRPr lang="en-US" sz="1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DTN Performance Comparison</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Dense Transformer Networks for 2D Pixel-Wise Prediction</a:t>
            </a:r>
            <a:endParaRPr lang="en-US" sz="2000" dirty="0"/>
          </a:p>
        </p:txBody>
      </p:sp>
      <p:sp>
        <p:nvSpPr>
          <p:cNvPr id="4" name="Text 2"/>
          <p:cNvSpPr/>
          <p:nvPr/>
        </p:nvSpPr>
        <p:spPr>
          <a:xfrm>
            <a:off x="27432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The DTN outperformed the baseline U-Net model on the PASCAL 2012 dataset, showing a significant increase in mean-IOU, indicating the DTN's ability to learn effective patch shapes and sizes for diverse object segmentation. </a:t>
            </a:r>
            <a:endParaRPr lang="en-US" sz="1400" dirty="0"/>
          </a:p>
        </p:txBody>
      </p:sp>
      <p:sp>
        <p:nvSpPr>
          <p:cNvPr id="5" name="Text 3"/>
          <p:cNvSpPr/>
          <p:nvPr/>
        </p:nvSpPr>
        <p:spPr>
          <a:xfrm>
            <a:off x="466344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On the SNEMI3D dataset, the DTN model achieved a higher AUC compared to the baseline U-Net model, demonstrating its effectiveness in handling complex biological image data, such as brain electron microscopy images.</a:t>
            </a:r>
            <a:endParaRPr lang="en-US" sz="1400" dirty="0"/>
          </a:p>
        </p:txBody>
      </p:sp>
      <p:sp>
        <p:nvSpPr>
          <p:cNvPr id="6" name="Shape 4"/>
          <p:cNvSpPr/>
          <p:nvPr/>
        </p:nvSpPr>
        <p:spPr>
          <a:xfrm>
            <a:off x="4389120" y="1371600"/>
            <a:ext cx="0" cy="3657600"/>
          </a:xfrm>
          <a:prstGeom prst="line">
            <a:avLst/>
          </a:prstGeom>
          <a:noFill/>
          <a:ln w="12700">
            <a:solidFill>
              <a:srgbClr val="999999"/>
            </a:solidFill>
            <a:prstDash val="solid"/>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Introduction</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Introduction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This paper introduces the concept of deconvolutional layers and their limitations, particularly the checkerboard artifact issue in 3D space.  The paper proposes two novel solutions to address these limitations: Voxel Deconvolutional Networks (VoxelDCNs) and Dense Transformer Networks (DTNs).  VoxelDCNs introduce a new voxel deconvolutional layer (VoxelDCL) to solve the checkerboard artifact problem in 3D space, while DTNs dynamically learn patch shapes and sizes from data, enabling more adaptive and data-dependent predictions.</a:t>
            </a:r>
            <a:endParaRPr lang="en-US" sz="1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DTN Architecture</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Dense Transformer Networks for 2D Pixel-Wise Prediction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DTN architecture is a modification of the U-Net architecture, incorporating spatial transformer modules in both the encoder and decoder paths. The encoder module utilizes a nonlinear TPS transformation to learn the optimal patch size and shape based on input features. The decoder module employs a reverse TPS transformation to restore the spatial correspondence between input and output features. The introduction of these modules allows the DTN to learn adaptive patch parameters, enhancing its performance in pixel-wise prediction tasks.</a:t>
            </a:r>
            <a:endParaRPr lang="en-US" sz="1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DTN Training</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Dense Transformer Networks for 2D Pixel-Wise Prediction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DTN training involves the use of a dense transformer decoder module, which maps values from arbitrary locations on the output feature map back to the regular grid points on the input feature map. This process is facilitated by a sampler method that employs interpolation to ensure the differentiability of the network. The integration of both the encoder and decoder modules, along with the use of the sampler, enables the DTN to learn adaptive patch parameters and improve its performance in pixel-wise prediction tasks.</a:t>
            </a:r>
            <a:endParaRPr lang="en-US" sz="1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Timing Comparison for U-Net and DTN</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Dense Transformer Networks for 2D Pixel-Wise Prediction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provided research paper compares the training and prediction time of U-Net and DTN, two deep learning methods for image pixel-wise prediction, using two datasets: PASCAL and SNEMI3D.  The addition of DTN layers in the U-Net model results in a slight increase in training and prediction time, particularly for the more complex PASCAL dataset.  The research notes that the increase in time is not dramatic and likely not a significant bottleneck for the proposed methods.</a:t>
            </a:r>
            <a:endParaRPr lang="en-US" sz="1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Timing Comparison - Training Time</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Dense Transformer Networks for 2D Pixel-Wise Prediction</a:t>
            </a:r>
            <a:endParaRPr lang="en-US" sz="2000" dirty="0"/>
          </a:p>
        </p:txBody>
      </p:sp>
      <p:sp>
        <p:nvSpPr>
          <p:cNvPr id="4" name="Text 2"/>
          <p:cNvSpPr/>
          <p:nvPr/>
        </p:nvSpPr>
        <p:spPr>
          <a:xfrm>
            <a:off x="27432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The U-Net model takes 378M57s to train on the PASCAL dataset, while the DTN model takes 402M07s. </a:t>
            </a:r>
            <a:endParaRPr lang="en-US" sz="1400" dirty="0"/>
          </a:p>
        </p:txBody>
      </p:sp>
      <p:sp>
        <p:nvSpPr>
          <p:cNvPr id="5" name="Text 3"/>
          <p:cNvSpPr/>
          <p:nvPr/>
        </p:nvSpPr>
        <p:spPr>
          <a:xfrm>
            <a:off x="466344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The U-Net model takes 14M18s to train on the SNEMI3D dataset, while the DTN model takes 15M41s.</a:t>
            </a:r>
            <a:endParaRPr lang="en-US" sz="1400" dirty="0"/>
          </a:p>
        </p:txBody>
      </p:sp>
      <p:sp>
        <p:nvSpPr>
          <p:cNvPr id="6" name="Shape 4"/>
          <p:cNvSpPr/>
          <p:nvPr/>
        </p:nvSpPr>
        <p:spPr>
          <a:xfrm>
            <a:off x="4389120" y="1371600"/>
            <a:ext cx="0" cy="3657600"/>
          </a:xfrm>
          <a:prstGeom prst="line">
            <a:avLst/>
          </a:prstGeom>
          <a:noFill/>
          <a:ln w="12700">
            <a:solidFill>
              <a:srgbClr val="999999"/>
            </a:solidFill>
            <a:prstDash val="solid"/>
          </a:ln>
        </p:spPr>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Timing Comparison - Prediction Time</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Dense Transformer Networks for 2D Pixel-Wise Prediction</a:t>
            </a:r>
            <a:endParaRPr lang="en-US" sz="2000" dirty="0"/>
          </a:p>
        </p:txBody>
      </p:sp>
      <p:sp>
        <p:nvSpPr>
          <p:cNvPr id="4" name="Text 2"/>
          <p:cNvSpPr/>
          <p:nvPr/>
        </p:nvSpPr>
        <p:spPr>
          <a:xfrm>
            <a:off x="27432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The U-Net model takes 14m06s to predict on the PASCAL dataset, while the DTN model takes 15m50s. </a:t>
            </a:r>
            <a:endParaRPr lang="en-US" sz="1400" dirty="0"/>
          </a:p>
        </p:txBody>
      </p:sp>
      <p:sp>
        <p:nvSpPr>
          <p:cNvPr id="5" name="Text 3"/>
          <p:cNvSpPr/>
          <p:nvPr/>
        </p:nvSpPr>
        <p:spPr>
          <a:xfrm>
            <a:off x="466344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The U-Net model takes 3M31s to predict on the SNEMI3D dataset, while the DTN model takes 4M02s.</a:t>
            </a:r>
            <a:endParaRPr lang="en-US" sz="1400" dirty="0"/>
          </a:p>
        </p:txBody>
      </p:sp>
      <p:sp>
        <p:nvSpPr>
          <p:cNvPr id="6" name="Shape 4"/>
          <p:cNvSpPr/>
          <p:nvPr/>
        </p:nvSpPr>
        <p:spPr>
          <a:xfrm>
            <a:off x="4389120" y="1371600"/>
            <a:ext cx="0" cy="3657600"/>
          </a:xfrm>
          <a:prstGeom prst="line">
            <a:avLst/>
          </a:prstGeom>
          <a:noFill/>
          <a:ln w="12700">
            <a:solidFill>
              <a:srgbClr val="999999"/>
            </a:solidFill>
            <a:prstDash val="solid"/>
          </a:ln>
        </p:spPr>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VoxelDCL and DTN Methods Summary</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Conclusion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This dissertation presents two novel deep learning methods: VoxelDCL and DTN, designed to address limitations in image pixel/voxel-wise prediction. VoxelDCL, a voxel deconvolutional layer, tackles the checkerboard artifact issue prevalent in 3D deconvolutional layers by introducing a sequential generation process for intermediate feature maps. This approach effectively builds relationships among adjacent voxels, improving prediction accuracy. The proposed VoxelDCL variations, iVoxelDCLa and iVoxelDCLc, further enhance performance by incorporating input data and utilizing concatenation or addition for generating intermediate feature maps. DTN, a dense transformer network, focuses on learning patch size and shape from input data. This adaptive approach surpasses traditional fixed-size and shape methods, leading to superior performance in both natural and biological image pixel-wise prediction tasks. DTN utilizes a spatial transformer module in the encoder path and a dense transformer decoder layer to restore the spatial correspondence between input and output feature maps. This combination ensures accurate mapping and prediction, particularly in scenarios where irregular patches are required. Both VoxelDCL and DTN demonstrate significant improvements in voxel-wise prediction, overcoming existing limitations in current deep learning methods.</a:t>
            </a:r>
            <a:endParaRPr lang="en-US" sz="1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VoxelDCL and DTN Methods Summary</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Conclusion</a:t>
            </a:r>
            <a:endParaRPr lang="en-US" sz="2000" dirty="0"/>
          </a:p>
        </p:txBody>
      </p:sp>
      <p:sp>
        <p:nvSpPr>
          <p:cNvPr id="4" name="Text 2"/>
          <p:cNvSpPr/>
          <p:nvPr/>
        </p:nvSpPr>
        <p:spPr>
          <a:xfrm>
            <a:off x="27432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VoxelDCL addresses the checkerboard artifact issue in 3D deconvolutional layers by sequentially generating intermediate feature maps, establishing relationships among adjacent voxels, and enhancing prediction accuracy.</a:t>
            </a:r>
            <a:endParaRPr lang="en-US" sz="1400" dirty="0"/>
          </a:p>
        </p:txBody>
      </p:sp>
      <p:sp>
        <p:nvSpPr>
          <p:cNvPr id="5" name="Text 3"/>
          <p:cNvSpPr/>
          <p:nvPr/>
        </p:nvSpPr>
        <p:spPr>
          <a:xfrm>
            <a:off x="466344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DTN learns patch size and shape from input data, enabling adaptive and data-dependent pixel-wise prediction. It utilizes a spatial transformer module and a dense transformer decoder layer to ensure accurate spatial correspondence between input and output feature maps.</a:t>
            </a:r>
            <a:endParaRPr lang="en-US" sz="1400" dirty="0"/>
          </a:p>
        </p:txBody>
      </p:sp>
      <p:sp>
        <p:nvSpPr>
          <p:cNvPr id="6" name="Shape 4"/>
          <p:cNvSpPr/>
          <p:nvPr/>
        </p:nvSpPr>
        <p:spPr>
          <a:xfrm>
            <a:off x="4389120" y="1371600"/>
            <a:ext cx="0" cy="3657600"/>
          </a:xfrm>
          <a:prstGeom prst="line">
            <a:avLst/>
          </a:prstGeom>
          <a:noFill/>
          <a:ln w="12700">
            <a:solidFill>
              <a:srgbClr val="999999"/>
            </a:solidFill>
            <a:prstDash val="solid"/>
          </a:ln>
        </p:spPr>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VoxelDCL and DTN Methods Summary</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Conclusion</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VoxelDCL addresses the checkerboard artifact issue in 3D deconvolutional layers by sequentially generating intermediate feature maps, building relationships among adjacent voxels.</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VoxelDCL variations, iVoxelDCLa and iVoxelDCLc, further enhance performance by incorporating input data and utilizing concatenation or addition for generating intermediate feature maps.</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DTN learns patch size and shape from input data, enabling adaptive and data-dependent pixel-wise prediction.</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DTN utilizes a spatial transformer module and a dense transformer decoder layer to ensure accurate spatial correspondence between input and output feature maps.</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Both VoxelDCL and DTN demonstrate significant improvements in voxel-wise prediction, overcoming existing limitations in current deep learning methods.</a:t>
            </a:r>
            <a:endParaRPr lang="en-US" sz="1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Future Research Directions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Conclusion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dissertation concludes by outlining potential future research directions.  One key area is exploring the application of VoxelDCL to other 3D deep network architectures, especially those involving up-sampling operations.  This could lead to improved performance in tasks like 3D image generation using generative adversarial networks.  Another promising avenue is investigating the use of dense transformer networks in 3D space, which could enable the learning of patch sizes and shapes for voxel-wise prediction in volumetric data.  Additionally, further exploration of the decoder sampler for interpolation is warranted, potentially by developing more complex methods based on irregular quadrilaterals to enhance prediction accuracy.  Finally, the dissertation suggests extending the proposed methods to handle dynamic scenes, where the input data is constantly changing over time.  These directions offer exciting opportunities to expand the capabilities of the proposed methods and contribute to the advancement of image analysis and prediction in various domains.</a:t>
            </a:r>
            <a:endParaRPr lang="en-US" sz="1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Future Research Directions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Conclusion</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 Explore the application of VoxelDCL to other 3D deep network architectures, especially those involving up-sampling operations.</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 Investigate the use of dense transformer networks in 3D space.</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 Develop more complex decoder sampler methods for interpolation, potentially based on irregular quadrilaterals.</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 Extend the proposed methods to handle dynamic scenes, where the input data is constantly changing over time.</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 Investigate the use of VoxelDCL in combination with other techniques, such as attention mechanisms or generative adversarial networks.</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Contributions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Introduction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This thesis proposes two novel, state-of-the-art deep learning methods for image pixel/voxel-wise prediction in both 2D and 3D space.  The first solution, Voxel Deconvolutional Networks (VoxelDCNs), addresses the checkerboard artifact problem in 3D space, which is a key limitation of traditional deconvolutional layers.  VoxelDCNs are built on the popular U-Net architecture, but with a novel voxel deconvolutional layer (VoxelDCL) that introduces dependencies among adjacent voxels in the output feature maps.  This approach significantly improves the performance of voxel-wise prediction tasks, particularly on brain image datasets such as ADNI and LONI LPBA40.  The second solution, Dense Transformer Networks (DTNs), tackles the issue of fixed-shape and size patches in existing encoder-decoder architectures.  DTNs dynamically learn the shapes and sizes of patches from input data, enabling them to adapt to the specific characteristics of each image.  This data-driven approach leads to superior performance in both natural and biological image pixel-wise prediction tasks.  These proposed solutions demonstrate significant improvements in the performance of pixel/voxel-wise prediction by resolving the existing limitations in current deep learning methods.</a:t>
            </a:r>
            <a:endParaRPr lang="en-US" sz="1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Future Research Directions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Conclusion</a:t>
            </a:r>
            <a:endParaRPr lang="en-US" sz="2000" dirty="0"/>
          </a:p>
        </p:txBody>
      </p:sp>
      <p:sp>
        <p:nvSpPr>
          <p:cNvPr id="4" name="Text 2"/>
          <p:cNvSpPr/>
          <p:nvPr/>
        </p:nvSpPr>
        <p:spPr>
          <a:xfrm>
            <a:off x="27432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The dissertation suggests exploring the application of VoxelDCL to other 3D deep network architectures, especially those involving up-sampling operations.  This could lead to improved performance in tasks like 3D image generation using generative adversarial networks.</a:t>
            </a:r>
            <a:endParaRPr lang="en-US" sz="1400" dirty="0"/>
          </a:p>
        </p:txBody>
      </p:sp>
      <p:sp>
        <p:nvSpPr>
          <p:cNvPr id="5" name="Text 3"/>
          <p:cNvSpPr/>
          <p:nvPr/>
        </p:nvSpPr>
        <p:spPr>
          <a:xfrm>
            <a:off x="466344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Another promising avenue is investigating the use of dense transformer networks in 3D space, which could enable the learning of patch sizes and shapes for voxel-wise prediction in volumetric data.</a:t>
            </a:r>
            <a:endParaRPr lang="en-US" sz="1400" dirty="0"/>
          </a:p>
        </p:txBody>
      </p:sp>
      <p:sp>
        <p:nvSpPr>
          <p:cNvPr id="6" name="Shape 4"/>
          <p:cNvSpPr/>
          <p:nvPr/>
        </p:nvSpPr>
        <p:spPr>
          <a:xfrm>
            <a:off x="4389120" y="1371600"/>
            <a:ext cx="0" cy="3657600"/>
          </a:xfrm>
          <a:prstGeom prst="line">
            <a:avLst/>
          </a:prstGeom>
          <a:noFill/>
          <a:ln w="12700">
            <a:solidFill>
              <a:srgbClr val="999999"/>
            </a:solidFill>
            <a:prstDash val="solid"/>
          </a:ln>
        </p:spPr>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914400" y="1828800"/>
            <a:ext cx="7315200" cy="1371600"/>
          </a:xfrm>
          <a:prstGeom prst="rect">
            <a:avLst/>
          </a:prstGeom>
          <a:noFill/>
          <a:ln/>
        </p:spPr>
        <p:txBody>
          <a:bodyPr wrap="square" rtlCol="0" anchor="ctr"/>
          <a:lstStyle/>
          <a:p>
            <a:pPr algn="ctr" indent="0" marL="0">
              <a:buNone/>
            </a:pPr>
            <a:r>
              <a:rPr lang="en-US" sz="4400" b="1" dirty="0">
                <a:solidFill>
                  <a:srgbClr val="333333"/>
                </a:solidFill>
                <a:latin typeface="Arial, sans-serif" pitchFamily="34" charset="0"/>
                <a:ea typeface="Arial, sans-serif" pitchFamily="34" charset="-122"/>
                <a:cs typeface="Arial, sans-serif" pitchFamily="34" charset="-120"/>
              </a:rPr>
              <a:t>Thanks for Listening</a:t>
            </a:r>
            <a:endParaRPr lang="en-US" sz="4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Proposed Solutions and Their Impact</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Introduction</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Voxel Deconvolutional Networks (VoxelDCNs)  address the checkerboard artifact problem in 3D space, improving voxel-wise prediction performance on brain image datasets.</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Dense Transformer Networks (DTNs)  dynamically learn patch shapes and sizes from data, enabling more adaptive and data-dependent predictions.</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VoxelDCNs significantly outperform U-Net with regular 3D DCL used as the baseline method.</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DTNs demonstrate superior performance in both natural and biological image pixel-wise prediction tasks.</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These proposed solutions demonstrate significant improvements in the performance of pixel/voxel-wise prediction by resolving the existing limitations in current deep learning methods.</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Proposed Solutions and Their Impact</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Introduction</a:t>
            </a:r>
            <a:endParaRPr lang="en-US" sz="2000" dirty="0"/>
          </a:p>
        </p:txBody>
      </p:sp>
      <p:sp>
        <p:nvSpPr>
          <p:cNvPr id="4" name="Text 2"/>
          <p:cNvSpPr/>
          <p:nvPr/>
        </p:nvSpPr>
        <p:spPr>
          <a:xfrm>
            <a:off x="27432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**Voxel Deconvolutional Networks (VoxelDCNs)** address the checkerboard artifact problem in 3D space, improving voxel-wise prediction performance on brain image datasets.  This approach introduces dependencies among adjacent voxels in the output feature maps, leading to better results.</a:t>
            </a:r>
            <a:endParaRPr lang="en-US" sz="1400" dirty="0"/>
          </a:p>
        </p:txBody>
      </p:sp>
      <p:sp>
        <p:nvSpPr>
          <p:cNvPr id="5" name="Text 3"/>
          <p:cNvSpPr/>
          <p:nvPr/>
        </p:nvSpPr>
        <p:spPr>
          <a:xfrm>
            <a:off x="466344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**Dense Transformer Networks (DTNs)** dynamically learn patch shapes and sizes from data, enabling more adaptive and data-dependent predictions. This data-driven approach leads to superior performance in both natural and biological image pixel-wise prediction tasks.</a:t>
            </a:r>
            <a:endParaRPr lang="en-US" sz="1400" dirty="0"/>
          </a:p>
        </p:txBody>
      </p:sp>
      <p:sp>
        <p:nvSpPr>
          <p:cNvPr id="6" name="Shape 4"/>
          <p:cNvSpPr/>
          <p:nvPr/>
        </p:nvSpPr>
        <p:spPr>
          <a:xfrm>
            <a:off x="4389120" y="1371600"/>
            <a:ext cx="0" cy="3657600"/>
          </a:xfrm>
          <a:prstGeom prst="line">
            <a:avLst/>
          </a:prstGeom>
          <a:noFill/>
          <a:ln w="12700">
            <a:solidFill>
              <a:srgbClr val="999999"/>
            </a:solidFill>
            <a:prstDash val="solid"/>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Thesis Structure Overview</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Introduction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This thesis explores the challenges of pixel-wise prediction in deep learning, focusing on the checkerboard artifact problem in 3D deconvolutional layers and the limitations of patch-based learning for 2D pixel-wise prediction. To address these issues, the author proposes two novel solutions: voxel deconvolutional networks (VoxelDCNs) and dense transformer networks (DTNs). The thesis is structured in five chapters. Chapter 2 provides an overview of related work in up-sampling operations, voxel-wise prediction, and spatial transformer networks. Chapter 3 delves into the details of voxel deconvolutional networks, explaining their efficient implementation and demonstrating their effectiveness on brain image labeling tasks. Chapter 4 introduces dense transformer networks, which dynamically learn patch sizes and shapes from input data, and showcases their superior performance on natural and biological image pixel-wise prediction tasks. Chapter 5 concludes the thesis by summarizing the main contributions and highlighting potential future directions for research. </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Upsampling Operations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Related Work</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To increase the resolution of feature maps and recover the original spatial size of the input image, up-sampling operations are crucial in the decoder path of a pixel-wise prediction network. The most common operations include unpooling, resampling with interpolation, and deconvolution. Unpooling layers, based on the recorded location of maximum activation, put each activation back to its original location. Resampling with interpolation scales the feature map to the desired size and calculates the value of each pixel using an interpolation method like bilinear interpolation. However, deconvolutional layers, which are formulated as convolutional operations with learned kernels, are often preferred for up-sampling tasks.  While deconvolutional layers offer flexibility, they also suffer from the checkerboard artifact issue, which is a key problem in the deconvolutional layer because the independence among adjacent pixels on the output feature map creates a checkerboard pattern.</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51</Slides>
  <Notes>51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51</vt:i4>
      </vt:variant>
    </vt:vector>
  </HeadingPairs>
  <TitlesOfParts>
    <vt:vector size="54"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2024-11-03T19:53:27Z</dcterms:created>
  <dcterms:modified xsi:type="dcterms:W3CDTF">2024-11-03T19:53:27Z</dcterms:modified>
</cp:coreProperties>
</file>